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7"/>
  </p:notesMasterIdLst>
  <p:sldIdLst>
    <p:sldId id="267" r:id="rId2"/>
    <p:sldId id="934" r:id="rId3"/>
    <p:sldId id="2901" r:id="rId4"/>
    <p:sldId id="352" r:id="rId5"/>
    <p:sldId id="1964" r:id="rId6"/>
    <p:sldId id="353" r:id="rId7"/>
    <p:sldId id="4592" r:id="rId8"/>
    <p:sldId id="354" r:id="rId9"/>
    <p:sldId id="355" r:id="rId10"/>
    <p:sldId id="3433" r:id="rId11"/>
    <p:sldId id="356" r:id="rId12"/>
    <p:sldId id="4594" r:id="rId13"/>
    <p:sldId id="357" r:id="rId14"/>
    <p:sldId id="4595" r:id="rId15"/>
    <p:sldId id="105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DAFF"/>
    <a:srgbClr val="9933FF"/>
    <a:srgbClr val="FF6600"/>
    <a:srgbClr val="6AF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F03FE9-4B6F-4248-AF43-0E43887FD4CD}" v="1" dt="2024-08-31T18:49:19.3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95" autoAdjust="0"/>
    <p:restoredTop sz="86571" autoAdjust="0"/>
  </p:normalViewPr>
  <p:slideViewPr>
    <p:cSldViewPr snapToGrid="0">
      <p:cViewPr varScale="1">
        <p:scale>
          <a:sx n="57" d="100"/>
          <a:sy n="57" d="100"/>
        </p:scale>
        <p:origin x="36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ckseat Pilot" userId="d180a19d18cc575d" providerId="LiveId" clId="{DA940F5B-53AA-445B-8CA5-A9940CCB5784}"/>
    <pc:docChg chg="undo custSel addSld delSld modSld">
      <pc:chgData name="Backseat Pilot" userId="d180a19d18cc575d" providerId="LiveId" clId="{DA940F5B-53AA-445B-8CA5-A9940CCB5784}" dt="2024-08-29T18:59:28.014" v="14" actId="732"/>
      <pc:docMkLst>
        <pc:docMk/>
      </pc:docMkLst>
      <pc:sldChg chg="add del">
        <pc:chgData name="Backseat Pilot" userId="d180a19d18cc575d" providerId="LiveId" clId="{DA940F5B-53AA-445B-8CA5-A9940CCB5784}" dt="2024-08-29T18:56:24.718" v="2"/>
        <pc:sldMkLst>
          <pc:docMk/>
          <pc:sldMk cId="388414457" sldId="267"/>
        </pc:sldMkLst>
      </pc:sldChg>
      <pc:sldChg chg="add del">
        <pc:chgData name="Backseat Pilot" userId="d180a19d18cc575d" providerId="LiveId" clId="{DA940F5B-53AA-445B-8CA5-A9940CCB5784}" dt="2024-08-29T18:56:24.718" v="2"/>
        <pc:sldMkLst>
          <pc:docMk/>
          <pc:sldMk cId="2022055209" sldId="352"/>
        </pc:sldMkLst>
      </pc:sldChg>
      <pc:sldChg chg="add del">
        <pc:chgData name="Backseat Pilot" userId="d180a19d18cc575d" providerId="LiveId" clId="{DA940F5B-53AA-445B-8CA5-A9940CCB5784}" dt="2024-08-29T18:56:24.718" v="2"/>
        <pc:sldMkLst>
          <pc:docMk/>
          <pc:sldMk cId="3058686145" sldId="353"/>
        </pc:sldMkLst>
      </pc:sldChg>
      <pc:sldChg chg="add del">
        <pc:chgData name="Backseat Pilot" userId="d180a19d18cc575d" providerId="LiveId" clId="{DA940F5B-53AA-445B-8CA5-A9940CCB5784}" dt="2024-08-29T18:56:24.718" v="2"/>
        <pc:sldMkLst>
          <pc:docMk/>
          <pc:sldMk cId="4000850117" sldId="354"/>
        </pc:sldMkLst>
      </pc:sldChg>
      <pc:sldChg chg="add del">
        <pc:chgData name="Backseat Pilot" userId="d180a19d18cc575d" providerId="LiveId" clId="{DA940F5B-53AA-445B-8CA5-A9940CCB5784}" dt="2024-08-29T18:56:24.718" v="2"/>
        <pc:sldMkLst>
          <pc:docMk/>
          <pc:sldMk cId="1436398816" sldId="355"/>
        </pc:sldMkLst>
      </pc:sldChg>
      <pc:sldChg chg="add del">
        <pc:chgData name="Backseat Pilot" userId="d180a19d18cc575d" providerId="LiveId" clId="{DA940F5B-53AA-445B-8CA5-A9940CCB5784}" dt="2024-08-29T18:56:24.718" v="2"/>
        <pc:sldMkLst>
          <pc:docMk/>
          <pc:sldMk cId="940959182" sldId="356"/>
        </pc:sldMkLst>
      </pc:sldChg>
      <pc:sldChg chg="add del">
        <pc:chgData name="Backseat Pilot" userId="d180a19d18cc575d" providerId="LiveId" clId="{DA940F5B-53AA-445B-8CA5-A9940CCB5784}" dt="2024-08-29T18:56:24.718" v="2"/>
        <pc:sldMkLst>
          <pc:docMk/>
          <pc:sldMk cId="23218753" sldId="357"/>
        </pc:sldMkLst>
      </pc:sldChg>
      <pc:sldChg chg="add del">
        <pc:chgData name="Backseat Pilot" userId="d180a19d18cc575d" providerId="LiveId" clId="{DA940F5B-53AA-445B-8CA5-A9940CCB5784}" dt="2024-08-29T18:56:24.718" v="2"/>
        <pc:sldMkLst>
          <pc:docMk/>
          <pc:sldMk cId="541894949" sldId="934"/>
        </pc:sldMkLst>
      </pc:sldChg>
      <pc:sldChg chg="addSp delSp modSp add del mod setBg delDesignElem">
        <pc:chgData name="Backseat Pilot" userId="d180a19d18cc575d" providerId="LiveId" clId="{DA940F5B-53AA-445B-8CA5-A9940CCB5784}" dt="2024-08-29T18:59:28.014" v="14" actId="732"/>
        <pc:sldMkLst>
          <pc:docMk/>
          <pc:sldMk cId="2964282003" sldId="1050"/>
        </pc:sldMkLst>
        <pc:spChg chg="mod">
          <ac:chgData name="Backseat Pilot" userId="d180a19d18cc575d" providerId="LiveId" clId="{DA940F5B-53AA-445B-8CA5-A9940CCB5784}" dt="2024-08-29T18:59:12.047" v="11" actId="1076"/>
          <ac:spMkLst>
            <pc:docMk/>
            <pc:sldMk cId="2964282003" sldId="1050"/>
            <ac:spMk id="2" creationId="{0C3960E6-6647-4B58-B3A4-7373E330F5DE}"/>
          </ac:spMkLst>
        </pc:spChg>
        <pc:spChg chg="add mod ord">
          <ac:chgData name="Backseat Pilot" userId="d180a19d18cc575d" providerId="LiveId" clId="{DA940F5B-53AA-445B-8CA5-A9940CCB5784}" dt="2024-08-29T18:58:48.137" v="7" actId="167"/>
          <ac:spMkLst>
            <pc:docMk/>
            <pc:sldMk cId="2964282003" sldId="1050"/>
            <ac:spMk id="3" creationId="{E774F3A2-A18F-4CDD-37F9-1FD0374BB4AD}"/>
          </ac:spMkLst>
        </pc:spChg>
        <pc:spChg chg="del">
          <ac:chgData name="Backseat Pilot" userId="d180a19d18cc575d" providerId="LiveId" clId="{DA940F5B-53AA-445B-8CA5-A9940CCB5784}" dt="2024-08-29T18:56:24.718" v="2"/>
          <ac:spMkLst>
            <pc:docMk/>
            <pc:sldMk cId="2964282003" sldId="1050"/>
            <ac:spMk id="12" creationId="{F1ACBE00-0221-433D-8EA5-D9D7B45F35BE}"/>
          </ac:spMkLst>
        </pc:spChg>
        <pc:spChg chg="del">
          <ac:chgData name="Backseat Pilot" userId="d180a19d18cc575d" providerId="LiveId" clId="{DA940F5B-53AA-445B-8CA5-A9940CCB5784}" dt="2024-08-29T18:56:24.718" v="2"/>
          <ac:spMkLst>
            <pc:docMk/>
            <pc:sldMk cId="2964282003" sldId="1050"/>
            <ac:spMk id="14" creationId="{EFB0C39A-F8CA-4A79-AFFC-E9780FB1991A}"/>
          </ac:spMkLst>
        </pc:spChg>
        <pc:picChg chg="mod modCrop">
          <ac:chgData name="Backseat Pilot" userId="d180a19d18cc575d" providerId="LiveId" clId="{DA940F5B-53AA-445B-8CA5-A9940CCB5784}" dt="2024-08-29T18:59:28.014" v="14" actId="732"/>
          <ac:picMkLst>
            <pc:docMk/>
            <pc:sldMk cId="2964282003" sldId="1050"/>
            <ac:picMk id="7" creationId="{EF433C85-7167-B13C-8E25-E3BD56CBF338}"/>
          </ac:picMkLst>
        </pc:picChg>
      </pc:sldChg>
      <pc:sldChg chg="add del setBg">
        <pc:chgData name="Backseat Pilot" userId="d180a19d18cc575d" providerId="LiveId" clId="{DA940F5B-53AA-445B-8CA5-A9940CCB5784}" dt="2024-08-29T18:56:24.718" v="2"/>
        <pc:sldMkLst>
          <pc:docMk/>
          <pc:sldMk cId="2403505671" sldId="1964"/>
        </pc:sldMkLst>
      </pc:sldChg>
      <pc:sldChg chg="add del">
        <pc:chgData name="Backseat Pilot" userId="d180a19d18cc575d" providerId="LiveId" clId="{DA940F5B-53AA-445B-8CA5-A9940CCB5784}" dt="2024-08-29T18:56:24.718" v="2"/>
        <pc:sldMkLst>
          <pc:docMk/>
          <pc:sldMk cId="781149722" sldId="2901"/>
        </pc:sldMkLst>
      </pc:sldChg>
      <pc:sldChg chg="add del">
        <pc:chgData name="Backseat Pilot" userId="d180a19d18cc575d" providerId="LiveId" clId="{DA940F5B-53AA-445B-8CA5-A9940CCB5784}" dt="2024-08-29T18:56:24.718" v="2"/>
        <pc:sldMkLst>
          <pc:docMk/>
          <pc:sldMk cId="1302742353" sldId="3433"/>
        </pc:sldMkLst>
      </pc:sldChg>
      <pc:sldChg chg="add">
        <pc:chgData name="Backseat Pilot" userId="d180a19d18cc575d" providerId="LiveId" clId="{DA940F5B-53AA-445B-8CA5-A9940CCB5784}" dt="2024-08-29T18:56:24.718" v="2"/>
        <pc:sldMkLst>
          <pc:docMk/>
          <pc:sldMk cId="2941672570" sldId="4592"/>
        </pc:sldMkLst>
      </pc:sldChg>
      <pc:sldChg chg="add">
        <pc:chgData name="Backseat Pilot" userId="d180a19d18cc575d" providerId="LiveId" clId="{DA940F5B-53AA-445B-8CA5-A9940CCB5784}" dt="2024-08-29T18:56:24.718" v="2"/>
        <pc:sldMkLst>
          <pc:docMk/>
          <pc:sldMk cId="3009495333" sldId="4594"/>
        </pc:sldMkLst>
      </pc:sldChg>
      <pc:sldChg chg="add">
        <pc:chgData name="Backseat Pilot" userId="d180a19d18cc575d" providerId="LiveId" clId="{DA940F5B-53AA-445B-8CA5-A9940CCB5784}" dt="2024-08-29T18:56:24.718" v="2"/>
        <pc:sldMkLst>
          <pc:docMk/>
          <pc:sldMk cId="975116781" sldId="4595"/>
        </pc:sldMkLst>
      </pc:sldChg>
    </pc:docChg>
  </pc:docChgLst>
  <pc:docChgLst>
    <pc:chgData name="Backseat Pilot" userId="d180a19d18cc575d" providerId="LiveId" clId="{09E89CCC-CDBE-463D-9ECC-3882DE2EF7FD}"/>
    <pc:docChg chg="undo custSel addSld delSld modSld">
      <pc:chgData name="Backseat Pilot" userId="d180a19d18cc575d" providerId="LiveId" clId="{09E89CCC-CDBE-463D-9ECC-3882DE2EF7FD}" dt="2024-07-29T22:45:44.642" v="3" actId="47"/>
      <pc:docMkLst>
        <pc:docMk/>
      </pc:docMkLst>
      <pc:sldChg chg="add del">
        <pc:chgData name="Backseat Pilot" userId="d180a19d18cc575d" providerId="LiveId" clId="{09E89CCC-CDBE-463D-9ECC-3882DE2EF7FD}" dt="2024-07-29T22:45:43.844" v="2"/>
        <pc:sldMkLst>
          <pc:docMk/>
          <pc:sldMk cId="4244349464" sldId="266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388414457" sldId="267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3202678820" sldId="343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663293020" sldId="344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3525483832" sldId="346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1971860" sldId="347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3468298456" sldId="350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2022055209" sldId="352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3058686145" sldId="353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4000850117" sldId="354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1436398816" sldId="355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940959182" sldId="356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23218753" sldId="357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1008634369" sldId="933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541894949" sldId="934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935631269" sldId="1049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2964282003" sldId="1050"/>
        </pc:sldMkLst>
      </pc:sldChg>
      <pc:sldChg chg="add del setBg">
        <pc:chgData name="Backseat Pilot" userId="d180a19d18cc575d" providerId="LiveId" clId="{09E89CCC-CDBE-463D-9ECC-3882DE2EF7FD}" dt="2024-07-29T22:45:43.844" v="2"/>
        <pc:sldMkLst>
          <pc:docMk/>
          <pc:sldMk cId="2430464477" sldId="1449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2403505671" sldId="1964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4176130473" sldId="1966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1666766112" sldId="1967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3595999695" sldId="1968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4251921708" sldId="1969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2270907317" sldId="1970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3391099774" sldId="1971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642995094" sldId="1972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1283077837" sldId="1973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2242095255" sldId="1974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94262105" sldId="1975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467578281" sldId="1976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78656103" sldId="1977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679114126" sldId="1978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3601867123" sldId="1979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2260493683" sldId="2842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350942884" sldId="2873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928850319" sldId="2874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3766761434" sldId="2875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810752104" sldId="2879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84836116" sldId="2880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2405014631" sldId="2881"/>
        </pc:sldMkLst>
      </pc:sldChg>
      <pc:sldChg chg="add del">
        <pc:chgData name="Backseat Pilot" userId="d180a19d18cc575d" providerId="LiveId" clId="{09E89CCC-CDBE-463D-9ECC-3882DE2EF7FD}" dt="2024-07-29T22:45:43.844" v="2"/>
        <pc:sldMkLst>
          <pc:docMk/>
          <pc:sldMk cId="3512252751" sldId="2882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781149722" sldId="2901"/>
        </pc:sldMkLst>
      </pc:sldChg>
      <pc:sldChg chg="add del">
        <pc:chgData name="Backseat Pilot" userId="d180a19d18cc575d" providerId="LiveId" clId="{09E89CCC-CDBE-463D-9ECC-3882DE2EF7FD}" dt="2024-07-29T22:45:44.642" v="3" actId="47"/>
        <pc:sldMkLst>
          <pc:docMk/>
          <pc:sldMk cId="1302742353" sldId="34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8/31/2024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8/31/2024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8/31/2024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9CE36-99EE-4AC6-BCFE-DD3192306F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Visual Scanning </a:t>
            </a:r>
            <a:br>
              <a:rPr lang="en-US"/>
            </a:br>
            <a:r>
              <a:rPr lang="en-US"/>
              <a:t>&amp; Collision Avoidance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EBFD9-428D-4032-B141-7BFE24A3E1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4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1FB5F-00E1-4801-A4C6-7BA275818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3271A-C75A-4595-B939-DF0E0DCBF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4629680" cy="4719098"/>
          </a:xfrm>
        </p:spPr>
        <p:txBody>
          <a:bodyPr/>
          <a:lstStyle/>
          <a:p>
            <a:endParaRPr lang="en-US"/>
          </a:p>
          <a:p>
            <a:pPr marL="171450" indent="0">
              <a:buNone/>
            </a:pPr>
            <a:r>
              <a:rPr lang="en-US" b="1"/>
              <a:t>WHAT</a:t>
            </a:r>
          </a:p>
          <a:p>
            <a:pPr lvl="1"/>
            <a:r>
              <a:rPr lang="en-US"/>
              <a:t>The ability to recognize hazards, and effectively scan the sky for potential collision threats</a:t>
            </a:r>
          </a:p>
          <a:p>
            <a:endParaRPr lang="en-US"/>
          </a:p>
          <a:p>
            <a:pPr marL="171450" indent="0">
              <a:buNone/>
            </a:pPr>
            <a:r>
              <a:rPr lang="en-US" b="1"/>
              <a:t>WHY</a:t>
            </a:r>
          </a:p>
          <a:p>
            <a:pPr lvl="1"/>
            <a:r>
              <a:rPr lang="en-US"/>
              <a:t>Safety </a:t>
            </a:r>
          </a:p>
          <a:p>
            <a:pPr lvl="1"/>
            <a:r>
              <a:rPr lang="en-US"/>
              <a:t>Avoiding other aircraft is very important to creating safe skies</a:t>
            </a:r>
          </a:p>
          <a:p>
            <a:pPr lvl="1"/>
            <a:r>
              <a:rPr lang="en-US"/>
              <a:t>A diligent visual scan is paramount to the safety of all pilots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BF205A0-1263-422F-93B7-5EC3198EB963}"/>
              </a:ext>
            </a:extLst>
          </p:cNvPr>
          <p:cNvSpPr txBox="1">
            <a:spLocks/>
          </p:cNvSpPr>
          <p:nvPr/>
        </p:nvSpPr>
        <p:spPr>
          <a:xfrm>
            <a:off x="5843847" y="1775428"/>
            <a:ext cx="4629680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/>
              <a:t>         CONTENT</a:t>
            </a:r>
          </a:p>
          <a:p>
            <a:pPr marL="739775" indent="-182563"/>
            <a:r>
              <a:rPr lang="en-US"/>
              <a:t>See and Avoid</a:t>
            </a:r>
          </a:p>
          <a:p>
            <a:pPr marL="739775" indent="-182563"/>
            <a:r>
              <a:rPr lang="en-US"/>
              <a:t>Proper Visual Scanning</a:t>
            </a:r>
          </a:p>
          <a:p>
            <a:pPr marL="739775" indent="-182563"/>
            <a:r>
              <a:rPr lang="en-US"/>
              <a:t>Collision Risks</a:t>
            </a:r>
          </a:p>
          <a:p>
            <a:pPr marL="739775" indent="-182563"/>
            <a:r>
              <a:rPr lang="en-US"/>
              <a:t>Clearing Procedures</a:t>
            </a:r>
          </a:p>
          <a:p>
            <a:pPr marL="739775" indent="-182563"/>
            <a:r>
              <a:rPr lang="en-US"/>
              <a:t>Recognizing Hazards</a:t>
            </a:r>
          </a:p>
          <a:p>
            <a:pPr marL="739775" indent="-182563"/>
            <a:r>
              <a:rPr lang="en-US"/>
              <a:t>Collision Avoidance</a:t>
            </a:r>
          </a:p>
          <a:p>
            <a:pPr marL="739775" indent="-182563"/>
            <a:r>
              <a:rPr lang="en-US"/>
              <a:t>Conditions that Degrade Vision</a:t>
            </a:r>
          </a:p>
          <a:p>
            <a:pPr marL="739775" indent="-182563"/>
            <a:r>
              <a:rPr lang="en-US"/>
              <a:t>Illusions</a:t>
            </a:r>
          </a:p>
          <a:p>
            <a:pPr marL="274320" lvl="1" indent="0">
              <a:buFont typeface="Wingdings 2" pitchFamily="18" charset="2"/>
              <a:buNone/>
            </a:pP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1C6755-76AD-4280-BAE5-B5816C8F0854}"/>
              </a:ext>
            </a:extLst>
          </p:cNvPr>
          <p:cNvCxnSpPr>
            <a:cxnSpLocks/>
          </p:cNvCxnSpPr>
          <p:nvPr/>
        </p:nvCxnSpPr>
        <p:spPr>
          <a:xfrm>
            <a:off x="6425489" y="2134082"/>
            <a:ext cx="404803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A23AD-75F5-407A-A739-1080269F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94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A389-016F-45DB-8364-3798C4F87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 &amp; Avoid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F0DCC-B900-4349-A510-2C6E4D55F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22" y="1773141"/>
            <a:ext cx="4469460" cy="4719098"/>
          </a:xfrm>
        </p:spPr>
        <p:txBody>
          <a:bodyPr/>
          <a:lstStyle/>
          <a:p>
            <a:r>
              <a:rPr lang="en-US" dirty="0"/>
              <a:t>Vigilance shall always be maintained to see and avoid other aircraft</a:t>
            </a:r>
          </a:p>
          <a:p>
            <a:pPr lvl="1"/>
            <a:r>
              <a:rPr lang="en-US" dirty="0"/>
              <a:t>Whether IFR or VFR</a:t>
            </a:r>
          </a:p>
          <a:p>
            <a:r>
              <a:rPr lang="en-US" dirty="0"/>
              <a:t>Although often a shared job, the pilot is always responsibly to see and avoid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6ADEE-088A-49BB-9187-046800AC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 descr="Human eye seen through transparent digital chart">
            <a:extLst>
              <a:ext uri="{FF2B5EF4-FFF2-40B4-BE49-F238E27FC236}">
                <a16:creationId xmlns:a16="http://schemas.microsoft.com/office/drawing/2014/main" id="{8A34B54C-8475-F70F-B65A-AD66E4B54C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3902" y="939053"/>
            <a:ext cx="6194405" cy="497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49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2CAB0-7C7B-4806-A5CB-8D5158F7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Scanning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D2F78-9314-410A-83ED-5A071D4D3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71" y="1773141"/>
            <a:ext cx="6834642" cy="4719098"/>
          </a:xfrm>
        </p:spPr>
        <p:txBody>
          <a:bodyPr>
            <a:normAutofit/>
          </a:bodyPr>
          <a:lstStyle/>
          <a:p>
            <a:r>
              <a:rPr lang="en-US" dirty="0"/>
              <a:t>Eyes</a:t>
            </a:r>
          </a:p>
          <a:p>
            <a:pPr lvl="1"/>
            <a:r>
              <a:rPr lang="en-US" dirty="0"/>
              <a:t>Day: Fovea sends a clear, sharp image to the brain</a:t>
            </a:r>
          </a:p>
          <a:p>
            <a:pPr lvl="1"/>
            <a:r>
              <a:rPr lang="en-US" dirty="0"/>
              <a:t>Night: Fovea is essentially a blind spot</a:t>
            </a:r>
          </a:p>
          <a:p>
            <a:pPr lvl="2"/>
            <a:r>
              <a:rPr lang="en-US" dirty="0"/>
              <a:t>Peripherals (outside of center) are most effective</a:t>
            </a:r>
          </a:p>
          <a:p>
            <a:r>
              <a:rPr lang="en-US" dirty="0"/>
              <a:t>Effective Scan</a:t>
            </a:r>
          </a:p>
          <a:p>
            <a:pPr lvl="1"/>
            <a:r>
              <a:rPr lang="en-US" dirty="0"/>
              <a:t>Short, regularly spaced eye movements bringing successive areas of the sky into the center of vision</a:t>
            </a:r>
          </a:p>
          <a:p>
            <a:pPr lvl="1"/>
            <a:r>
              <a:rPr lang="en-US" dirty="0"/>
              <a:t>10-degree sectors observed for at least 1 second</a:t>
            </a:r>
          </a:p>
          <a:p>
            <a:pPr lvl="1"/>
            <a:r>
              <a:rPr lang="en-US" dirty="0"/>
              <a:t>Night: Use peripherals, look 5-10 degrees off center of an object</a:t>
            </a:r>
          </a:p>
          <a:p>
            <a:r>
              <a:rPr lang="en-US" dirty="0"/>
              <a:t>Poor scanning &amp; distractions increase risk of midair collisions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CC5EEF-E6D6-43B0-96B6-610D63E81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815" y="1253779"/>
            <a:ext cx="3674555" cy="471909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9FBB3-3700-4E88-B426-9847A49A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55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A389-016F-45DB-8364-3798C4F87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Collision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F0DCC-B900-4349-A510-2C6E4D55F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015571" cy="4174398"/>
          </a:xfrm>
        </p:spPr>
        <p:txBody>
          <a:bodyPr>
            <a:normAutofit/>
          </a:bodyPr>
          <a:lstStyle/>
          <a:p>
            <a:r>
              <a:rPr lang="en-US"/>
              <a:t>High Traffic Areas	</a:t>
            </a:r>
          </a:p>
          <a:p>
            <a:pPr lvl="1"/>
            <a:r>
              <a:rPr lang="en-US"/>
              <a:t>Airports</a:t>
            </a:r>
          </a:p>
          <a:p>
            <a:pPr lvl="1"/>
            <a:r>
              <a:rPr lang="en-US"/>
              <a:t>VORs</a:t>
            </a:r>
          </a:p>
          <a:p>
            <a:pPr lvl="1"/>
            <a:r>
              <a:rPr lang="en-US"/>
              <a:t>VFR Corridors &amp; Waypoints</a:t>
            </a:r>
          </a:p>
          <a:p>
            <a:pPr lvl="1"/>
            <a:r>
              <a:rPr lang="en-US"/>
              <a:t>Training Areas </a:t>
            </a:r>
          </a:p>
          <a:p>
            <a:pPr lvl="1"/>
            <a:r>
              <a:rPr lang="en-US"/>
              <a:t>Airways</a:t>
            </a:r>
          </a:p>
          <a:p>
            <a:r>
              <a:rPr lang="en-US"/>
              <a:t>Distractions</a:t>
            </a:r>
          </a:p>
          <a:p>
            <a:pPr lvl="1"/>
            <a:r>
              <a:rPr lang="en-US"/>
              <a:t>Overconcentration on things other than flying</a:t>
            </a:r>
          </a:p>
          <a:p>
            <a:pPr lvl="1"/>
            <a:r>
              <a:rPr lang="en-US"/>
              <a:t>Poor visibility conditions</a:t>
            </a:r>
          </a:p>
          <a:p>
            <a:r>
              <a:rPr lang="en-US"/>
              <a:t>Division of Attention</a:t>
            </a:r>
          </a:p>
          <a:p>
            <a:pPr lvl="1"/>
            <a:r>
              <a:rPr lang="en-US"/>
              <a:t>90% outside, 10% inside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6ADEE-088A-49BB-9187-046800AC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05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37C8F-557E-4688-BCF9-C547EC9C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Clearing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021C3-492A-4CD7-9E1A-49A5B7D8C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676891"/>
            <a:ext cx="9265655" cy="4719098"/>
          </a:xfrm>
        </p:spPr>
        <p:txBody>
          <a:bodyPr>
            <a:normAutofit/>
          </a:bodyPr>
          <a:lstStyle/>
          <a:p>
            <a:r>
              <a:rPr lang="en-US" dirty="0"/>
              <a:t>Before Takeoff</a:t>
            </a:r>
          </a:p>
          <a:p>
            <a:pPr lvl="1"/>
            <a:r>
              <a:rPr lang="en-US" dirty="0"/>
              <a:t>Ensure the runway &amp; final approach are clear</a:t>
            </a:r>
          </a:p>
          <a:p>
            <a:r>
              <a:rPr lang="en-US" dirty="0"/>
              <a:t>Climbs &amp; Descents</a:t>
            </a:r>
          </a:p>
          <a:p>
            <a:pPr lvl="1"/>
            <a:r>
              <a:rPr lang="en-US" dirty="0"/>
              <a:t>Execute gentle banks left and right, and maintain a consistent scan</a:t>
            </a:r>
          </a:p>
          <a:p>
            <a:r>
              <a:rPr lang="en-US" dirty="0"/>
              <a:t>Straight-and-Level</a:t>
            </a:r>
          </a:p>
          <a:p>
            <a:pPr lvl="1"/>
            <a:r>
              <a:rPr lang="en-US" dirty="0"/>
              <a:t>Execute clearing turns at periodic intervals, and maintain a consistent scan</a:t>
            </a:r>
          </a:p>
          <a:p>
            <a:r>
              <a:rPr lang="en-US" dirty="0"/>
              <a:t>Traffic Patterns</a:t>
            </a:r>
          </a:p>
          <a:p>
            <a:pPr lvl="1"/>
            <a:r>
              <a:rPr lang="en-US" dirty="0"/>
              <a:t>Enter at pattern altitude, scanning for traffic; use aircraft radio calls to assist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C8D1A-3DC4-46C7-B298-3E1B5B958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 descr="Cockpit of a commercial airplane">
            <a:extLst>
              <a:ext uri="{FF2B5EF4-FFF2-40B4-BE49-F238E27FC236}">
                <a16:creationId xmlns:a16="http://schemas.microsoft.com/office/drawing/2014/main" id="{231B17C8-96D9-EE8A-73A5-A4D0CF929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5005137"/>
            <a:ext cx="11319309" cy="185286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5A0A61-AFBE-5A98-28BE-37F3EABB4869}"/>
              </a:ext>
            </a:extLst>
          </p:cNvPr>
          <p:cNvCxnSpPr/>
          <p:nvPr/>
        </p:nvCxnSpPr>
        <p:spPr>
          <a:xfrm>
            <a:off x="0" y="5005137"/>
            <a:ext cx="1131930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686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37C8F-557E-4688-BCF9-C547EC9C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Clearing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021C3-492A-4CD7-9E1A-49A5B7D8C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676891"/>
            <a:ext cx="9692640" cy="4719098"/>
          </a:xfrm>
        </p:spPr>
        <p:txBody>
          <a:bodyPr>
            <a:normAutofit/>
          </a:bodyPr>
          <a:lstStyle/>
          <a:p>
            <a:r>
              <a:rPr lang="en-US" dirty="0"/>
              <a:t>VORs</a:t>
            </a:r>
          </a:p>
          <a:p>
            <a:pPr lvl="1"/>
            <a:r>
              <a:rPr lang="en-US" dirty="0"/>
              <a:t>Highly transited areas, scan vigilantly </a:t>
            </a:r>
          </a:p>
          <a:p>
            <a:r>
              <a:rPr lang="en-US" dirty="0"/>
              <a:t>Training Areas</a:t>
            </a:r>
          </a:p>
          <a:p>
            <a:pPr lvl="1"/>
            <a:r>
              <a:rPr lang="en-US" dirty="0"/>
              <a:t>Execute clearing turns prior to, and between maneuvers</a:t>
            </a:r>
          </a:p>
          <a:p>
            <a:r>
              <a:rPr lang="en-US" dirty="0"/>
              <a:t>Blind Spots</a:t>
            </a:r>
          </a:p>
          <a:p>
            <a:pPr lvl="1"/>
            <a:r>
              <a:rPr lang="en-US" dirty="0"/>
              <a:t>Momentarily raise/lower the wing as necessary to clear prior to turning or climbing/descending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C8D1A-3DC4-46C7-B298-3E1B5B958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 descr="Cockpit of a commercial airplane">
            <a:extLst>
              <a:ext uri="{FF2B5EF4-FFF2-40B4-BE49-F238E27FC236}">
                <a16:creationId xmlns:a16="http://schemas.microsoft.com/office/drawing/2014/main" id="{7B3FA06B-59F1-5BB6-327A-F6AA5D0C1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5005137"/>
            <a:ext cx="11319309" cy="18528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9AFA59-5B2E-09CD-176F-9BCBDA9C899E}"/>
              </a:ext>
            </a:extLst>
          </p:cNvPr>
          <p:cNvCxnSpPr/>
          <p:nvPr/>
        </p:nvCxnSpPr>
        <p:spPr>
          <a:xfrm>
            <a:off x="0" y="5005137"/>
            <a:ext cx="1131930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672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990FCE-690A-F0AF-C75A-8197DDFF945E}"/>
              </a:ext>
            </a:extLst>
          </p:cNvPr>
          <p:cNvSpPr/>
          <p:nvPr/>
        </p:nvSpPr>
        <p:spPr>
          <a:xfrm rot="1001434">
            <a:off x="7631458" y="-747360"/>
            <a:ext cx="2590800" cy="8355126"/>
          </a:xfrm>
          <a:prstGeom prst="rect">
            <a:avLst/>
          </a:prstGeom>
          <a:solidFill>
            <a:srgbClr val="3BD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411410-AB9D-4C55-8899-3F4E65218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Recognizing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E5085-5629-4128-A5E5-5F1B6D68D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773141"/>
            <a:ext cx="6186687" cy="4719098"/>
          </a:xfrm>
        </p:spPr>
        <p:txBody>
          <a:bodyPr>
            <a:normAutofit/>
          </a:bodyPr>
          <a:lstStyle/>
          <a:p>
            <a:r>
              <a:rPr lang="en-US" dirty="0"/>
              <a:t>Aircraft Speed &amp; Collision Risk</a:t>
            </a:r>
          </a:p>
          <a:p>
            <a:r>
              <a:rPr lang="en-US" dirty="0"/>
              <a:t>Relative Altitude</a:t>
            </a:r>
          </a:p>
          <a:p>
            <a:pPr lvl="1"/>
            <a:r>
              <a:rPr lang="en-US" dirty="0"/>
              <a:t>Horizon is a general reference </a:t>
            </a:r>
          </a:p>
          <a:p>
            <a:pPr lvl="2"/>
            <a:r>
              <a:rPr lang="en-US" dirty="0"/>
              <a:t>Aircraft above the horizon are generally higher and vice versa</a:t>
            </a:r>
          </a:p>
          <a:p>
            <a:r>
              <a:rPr lang="en-US" dirty="0"/>
              <a:t>Collision Course Targets</a:t>
            </a:r>
          </a:p>
          <a:p>
            <a:pPr lvl="1"/>
            <a:r>
              <a:rPr lang="en-US" dirty="0"/>
              <a:t>Aircraft that appear to have no relative movement</a:t>
            </a:r>
          </a:p>
          <a:p>
            <a:pPr lvl="2"/>
            <a:r>
              <a:rPr lang="en-US" dirty="0"/>
              <a:t>Similar to an aim point when landing</a:t>
            </a:r>
          </a:p>
          <a:p>
            <a:r>
              <a:rPr lang="en-US" dirty="0"/>
              <a:t>Taking Action </a:t>
            </a:r>
          </a:p>
          <a:p>
            <a:pPr lvl="1"/>
            <a:r>
              <a:rPr lang="en-US" dirty="0"/>
              <a:t>If on a collision course, take immediate action</a:t>
            </a:r>
          </a:p>
          <a:p>
            <a:pPr lvl="1"/>
            <a:r>
              <a:rPr lang="en-US" dirty="0"/>
              <a:t>Within the FARs, if able, but do whatever is necessary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B3BED-460E-40E5-A605-5E3833084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C8C143-C29A-B22D-7532-63AD560E6A52}"/>
              </a:ext>
            </a:extLst>
          </p:cNvPr>
          <p:cNvGraphicFramePr>
            <a:graphicFrameLocks noGrp="1"/>
          </p:cNvGraphicFramePr>
          <p:nvPr/>
        </p:nvGraphicFramePr>
        <p:xfrm>
          <a:off x="6701667" y="2261590"/>
          <a:ext cx="427616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9447">
                  <a:extLst>
                    <a:ext uri="{9D8B030D-6E8A-4147-A177-3AD203B41FA5}">
                      <a16:colId xmlns:a16="http://schemas.microsoft.com/office/drawing/2014/main" val="2865311481"/>
                    </a:ext>
                  </a:extLst>
                </a:gridCol>
                <a:gridCol w="1276719">
                  <a:extLst>
                    <a:ext uri="{9D8B030D-6E8A-4147-A177-3AD203B41FA5}">
                      <a16:colId xmlns:a16="http://schemas.microsoft.com/office/drawing/2014/main" val="2927664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28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See 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7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Recognize Aircraft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9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Become Aware of Collision 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5.0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81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Decision to Turn Left or 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4.0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2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Muscular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35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Aircraft Lag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94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01603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7E4C707-6D05-1DC4-42E0-F20381929425}"/>
              </a:ext>
            </a:extLst>
          </p:cNvPr>
          <p:cNvSpPr txBox="1"/>
          <p:nvPr/>
        </p:nvSpPr>
        <p:spPr>
          <a:xfrm>
            <a:off x="6902824" y="1873618"/>
            <a:ext cx="3818964" cy="387972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algn="ctr"/>
            <a:r>
              <a:rPr lang="en-US" b="1" spc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AIRCRAFT ID &amp; REACTION</a:t>
            </a:r>
          </a:p>
        </p:txBody>
      </p:sp>
    </p:spTree>
    <p:extLst>
      <p:ext uri="{BB962C8B-B14F-4D97-AF65-F5344CB8AC3E}">
        <p14:creationId xmlns:p14="http://schemas.microsoft.com/office/powerpoint/2010/main" val="4000850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CDFA247-E8CD-6D5B-1812-1F154E3A1AEC}"/>
              </a:ext>
            </a:extLst>
          </p:cNvPr>
          <p:cNvSpPr/>
          <p:nvPr/>
        </p:nvSpPr>
        <p:spPr>
          <a:xfrm rot="1001434">
            <a:off x="7631458" y="-747360"/>
            <a:ext cx="2590800" cy="8355126"/>
          </a:xfrm>
          <a:prstGeom prst="rect">
            <a:avLst/>
          </a:prstGeom>
          <a:solidFill>
            <a:srgbClr val="3BD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9DE-A470-4B75-9CBC-0E8672A13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Collision Avoidance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84CFC-235C-42D2-88EC-0E57488A8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Flight Deck Management</a:t>
            </a:r>
          </a:p>
          <a:p>
            <a:pPr lvl="1"/>
            <a:r>
              <a:rPr lang="en-US" dirty="0"/>
              <a:t>Preparation &amp; organization allows for more focus outside</a:t>
            </a:r>
          </a:p>
          <a:p>
            <a:r>
              <a:rPr lang="en-US" dirty="0"/>
              <a:t>Visual Obstructions</a:t>
            </a:r>
          </a:p>
          <a:p>
            <a:pPr lvl="1"/>
            <a:r>
              <a:rPr lang="en-US" dirty="0"/>
              <a:t>Move to see around blind spots </a:t>
            </a:r>
          </a:p>
          <a:p>
            <a:pPr lvl="1"/>
            <a:r>
              <a:rPr lang="en-US" dirty="0"/>
              <a:t>Raise/lower the wings to clear behind them </a:t>
            </a:r>
          </a:p>
          <a:p>
            <a:pPr lvl="1"/>
            <a:r>
              <a:rPr lang="en-US" dirty="0"/>
              <a:t>Do not block the windscreen or windows with maps, checklists, etc.</a:t>
            </a:r>
          </a:p>
          <a:p>
            <a:pPr lvl="1"/>
            <a:r>
              <a:rPr lang="en-US" dirty="0"/>
              <a:t>Ensure clean windscreens</a:t>
            </a:r>
          </a:p>
          <a:p>
            <a:r>
              <a:rPr lang="en-US" dirty="0"/>
              <a:t>Be Visible</a:t>
            </a:r>
          </a:p>
          <a:p>
            <a:pPr lvl="1"/>
            <a:r>
              <a:rPr lang="en-US" dirty="0"/>
              <a:t>Use exterior lights, and keep interior lights low at night to preserve night vision</a:t>
            </a:r>
          </a:p>
          <a:p>
            <a:r>
              <a:rPr lang="en-US" dirty="0"/>
              <a:t>ADS-B &amp; ATC</a:t>
            </a:r>
          </a:p>
          <a:p>
            <a:pPr lvl="1"/>
            <a:r>
              <a:rPr lang="en-US" dirty="0"/>
              <a:t>ADS-B displays other traffic often with visual/audio alerts</a:t>
            </a:r>
          </a:p>
          <a:p>
            <a:pPr lvl="1"/>
            <a:r>
              <a:rPr lang="en-US" dirty="0"/>
              <a:t>Use flight following for traffic advisories whenever possible</a:t>
            </a:r>
          </a:p>
          <a:p>
            <a:r>
              <a:rPr lang="en-US" dirty="0"/>
              <a:t>Safety Pilot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E874BF-D6F7-4862-8358-230D0A1A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98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A389-016F-45DB-8364-3798C4F87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Degraded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F0DCC-B900-4349-A510-2C6E4D55F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1773141"/>
            <a:ext cx="3784002" cy="4719098"/>
          </a:xfrm>
        </p:spPr>
        <p:txBody>
          <a:bodyPr/>
          <a:lstStyle/>
          <a:p>
            <a:r>
              <a:rPr lang="en-US" dirty="0"/>
              <a:t>Very important to good vision</a:t>
            </a:r>
          </a:p>
          <a:p>
            <a:r>
              <a:rPr lang="en-US" dirty="0"/>
              <a:t>Vision can be degraded by:</a:t>
            </a:r>
          </a:p>
          <a:p>
            <a:pPr lvl="1"/>
            <a:r>
              <a:rPr lang="en-US" dirty="0"/>
              <a:t>Medicines</a:t>
            </a:r>
          </a:p>
          <a:p>
            <a:pPr lvl="1"/>
            <a:r>
              <a:rPr lang="en-US" dirty="0"/>
              <a:t>Exhaustion</a:t>
            </a:r>
          </a:p>
          <a:p>
            <a:pPr lvl="1"/>
            <a:r>
              <a:rPr lang="en-US" dirty="0"/>
              <a:t>Poor physical conditioning</a:t>
            </a:r>
          </a:p>
          <a:p>
            <a:pPr lvl="1"/>
            <a:r>
              <a:rPr lang="en-US" dirty="0"/>
              <a:t>Alcohol &amp; tobacco</a:t>
            </a:r>
          </a:p>
          <a:p>
            <a:pPr lvl="1"/>
            <a:r>
              <a:rPr lang="en-US" dirty="0"/>
              <a:t>Stress &amp; fatigue</a:t>
            </a:r>
          </a:p>
          <a:p>
            <a:pPr lvl="1"/>
            <a:r>
              <a:rPr lang="en-US" dirty="0"/>
              <a:t>Missing meals</a:t>
            </a:r>
          </a:p>
          <a:p>
            <a:pPr lvl="1"/>
            <a:r>
              <a:rPr lang="en-US" dirty="0"/>
              <a:t>Hypoxia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6ADEE-088A-49BB-9187-046800AC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549A176-E9C9-D048-8DF2-33A5F84E64F5}"/>
              </a:ext>
            </a:extLst>
          </p:cNvPr>
          <p:cNvSpPr txBox="1">
            <a:spLocks/>
          </p:cNvSpPr>
          <p:nvPr/>
        </p:nvSpPr>
        <p:spPr>
          <a:xfrm>
            <a:off x="86868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Physical Health</a:t>
            </a:r>
          </a:p>
        </p:txBody>
      </p:sp>
      <p:pic>
        <p:nvPicPr>
          <p:cNvPr id="10" name="Picture 9" descr="Eyeglasses on top of eye chart">
            <a:extLst>
              <a:ext uri="{FF2B5EF4-FFF2-40B4-BE49-F238E27FC236}">
                <a16:creationId xmlns:a16="http://schemas.microsoft.com/office/drawing/2014/main" id="{1759B495-5E29-5BB4-88B4-DFD4B45EE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22" y="1462708"/>
            <a:ext cx="6596602" cy="438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42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0A70A-48BE-457A-A0E3-3850B9BFA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Degraded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750B4-7A67-4096-AB61-25EE7D9AA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" y="1773140"/>
            <a:ext cx="10344150" cy="4719099"/>
          </a:xfrm>
        </p:spPr>
        <p:txBody>
          <a:bodyPr>
            <a:normAutofit/>
          </a:bodyPr>
          <a:lstStyle/>
          <a:p>
            <a:r>
              <a:rPr lang="en-US" dirty="0"/>
              <a:t>Dim Lighting</a:t>
            </a:r>
          </a:p>
          <a:p>
            <a:pPr lvl="1"/>
            <a:r>
              <a:rPr lang="en-US" dirty="0"/>
              <a:t>Small print &amp; charts become unreadable, taking focus from flying and scanning </a:t>
            </a:r>
          </a:p>
          <a:p>
            <a:r>
              <a:rPr lang="en-US" dirty="0"/>
              <a:t>Dark adaptation </a:t>
            </a:r>
          </a:p>
          <a:p>
            <a:pPr lvl="1"/>
            <a:r>
              <a:rPr lang="en-US" dirty="0"/>
              <a:t>Takes 30 minutes for eyes to adapt to dark, but only a few seconds to lose adaptation</a:t>
            </a:r>
          </a:p>
          <a:p>
            <a:pPr lvl="1"/>
            <a:r>
              <a:rPr lang="en-US" dirty="0"/>
              <a:t>Night vision can be impaired by pressure altitudes &gt; 5,000’, CO, Vitamin A deficiency, &amp; bright light</a:t>
            </a:r>
          </a:p>
          <a:p>
            <a:r>
              <a:rPr lang="en-US" dirty="0"/>
              <a:t>Excessive Illumination </a:t>
            </a:r>
          </a:p>
          <a:p>
            <a:pPr lvl="1"/>
            <a:r>
              <a:rPr lang="en-US" dirty="0"/>
              <a:t>Can produce glare resulting in squinting, watering eyes, even temporary blindness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A120C-6E62-488C-9D85-5CD0D1774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BCFE292-F1DC-8435-A19C-69716FBEE267}"/>
              </a:ext>
            </a:extLst>
          </p:cNvPr>
          <p:cNvSpPr txBox="1">
            <a:spLocks/>
          </p:cNvSpPr>
          <p:nvPr/>
        </p:nvSpPr>
        <p:spPr>
          <a:xfrm>
            <a:off x="66294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Environmental Conditions</a:t>
            </a:r>
          </a:p>
        </p:txBody>
      </p:sp>
    </p:spTree>
    <p:extLst>
      <p:ext uri="{BB962C8B-B14F-4D97-AF65-F5344CB8AC3E}">
        <p14:creationId xmlns:p14="http://schemas.microsoft.com/office/powerpoint/2010/main" val="940959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0A70A-48BE-457A-A0E3-3850B9BFA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Degraded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750B4-7A67-4096-AB61-25EE7D9AA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" y="1773140"/>
            <a:ext cx="10344150" cy="4719099"/>
          </a:xfrm>
        </p:spPr>
        <p:txBody>
          <a:bodyPr>
            <a:normAutofit/>
          </a:bodyPr>
          <a:lstStyle/>
          <a:p>
            <a:r>
              <a:rPr lang="en-US" dirty="0"/>
              <a:t>Outside Visibility</a:t>
            </a:r>
          </a:p>
          <a:p>
            <a:pPr lvl="1"/>
            <a:r>
              <a:rPr lang="en-US" dirty="0"/>
              <a:t>Smoke, haze, dust, rain, and flying toward the sun can limit ability to see other aircraft</a:t>
            </a:r>
          </a:p>
          <a:p>
            <a:r>
              <a:rPr lang="en-US" dirty="0"/>
              <a:t>Empty Field Myopia</a:t>
            </a:r>
          </a:p>
          <a:p>
            <a:pPr lvl="1"/>
            <a:r>
              <a:rPr lang="en-US" dirty="0"/>
              <a:t>With nothing to focus on, the eyes focus on a point slightly ahead of the plane, resulting in poor scanning</a:t>
            </a:r>
          </a:p>
          <a:p>
            <a:pPr lvl="1"/>
            <a:r>
              <a:rPr lang="en-US" dirty="0"/>
              <a:t>Day: Force eyes to focus further ahead</a:t>
            </a:r>
          </a:p>
          <a:p>
            <a:pPr lvl="1"/>
            <a:r>
              <a:rPr lang="en-US" dirty="0"/>
              <a:t>Night: Focus on distant light 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A120C-6E62-488C-9D85-5CD0D1774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BCFE292-F1DC-8435-A19C-69716FBEE267}"/>
              </a:ext>
            </a:extLst>
          </p:cNvPr>
          <p:cNvSpPr txBox="1">
            <a:spLocks/>
          </p:cNvSpPr>
          <p:nvPr/>
        </p:nvSpPr>
        <p:spPr>
          <a:xfrm>
            <a:off x="66294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Environmental Conditions</a:t>
            </a:r>
          </a:p>
        </p:txBody>
      </p:sp>
    </p:spTree>
    <p:extLst>
      <p:ext uri="{BB962C8B-B14F-4D97-AF65-F5344CB8AC3E}">
        <p14:creationId xmlns:p14="http://schemas.microsoft.com/office/powerpoint/2010/main" val="3009495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454390-EC90-E764-F1D6-414403F198D9}"/>
              </a:ext>
            </a:extLst>
          </p:cNvPr>
          <p:cNvSpPr/>
          <p:nvPr/>
        </p:nvSpPr>
        <p:spPr>
          <a:xfrm>
            <a:off x="1010657" y="0"/>
            <a:ext cx="7507702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277734-452D-40FF-A5A4-F3EAACD0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3CB28-F232-48C7-8A16-B43ADE456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855693"/>
            <a:ext cx="8815358" cy="4636545"/>
          </a:xfrm>
        </p:spPr>
        <p:txBody>
          <a:bodyPr>
            <a:normAutofit/>
          </a:bodyPr>
          <a:lstStyle/>
          <a:p>
            <a:r>
              <a:rPr lang="en-US" dirty="0"/>
              <a:t>Leans</a:t>
            </a:r>
          </a:p>
          <a:p>
            <a:pPr lvl="1"/>
            <a:r>
              <a:rPr lang="en-US" dirty="0"/>
              <a:t>Can create the illusion of banking in the opposite direction</a:t>
            </a:r>
          </a:p>
          <a:p>
            <a:r>
              <a:rPr lang="en-US" dirty="0"/>
              <a:t>Coriolis</a:t>
            </a:r>
          </a:p>
          <a:p>
            <a:pPr lvl="1"/>
            <a:r>
              <a:rPr lang="en-US" dirty="0"/>
              <a:t>Illusion of rotation or movement in an entirely different axis </a:t>
            </a:r>
          </a:p>
          <a:p>
            <a:r>
              <a:rPr lang="en-US" dirty="0"/>
              <a:t>Graveyard Spin</a:t>
            </a:r>
          </a:p>
          <a:p>
            <a:pPr lvl="1"/>
            <a:r>
              <a:rPr lang="en-US" dirty="0"/>
              <a:t>Illusion of a spin in the opposite direction</a:t>
            </a:r>
          </a:p>
          <a:p>
            <a:r>
              <a:rPr lang="en-US" dirty="0"/>
              <a:t>Graveyard Spiral</a:t>
            </a:r>
          </a:p>
          <a:p>
            <a:pPr lvl="1"/>
            <a:r>
              <a:rPr lang="en-US" dirty="0"/>
              <a:t>Illusion of a wings level descent</a:t>
            </a:r>
          </a:p>
          <a:p>
            <a:r>
              <a:rPr lang="en-US" dirty="0" err="1"/>
              <a:t>Somatogravic</a:t>
            </a:r>
            <a:endParaRPr lang="en-US" dirty="0"/>
          </a:p>
          <a:p>
            <a:pPr lvl="1"/>
            <a:r>
              <a:rPr lang="en-US" dirty="0"/>
              <a:t>Acceleration can create illusion of nose up attitude, and vice versa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F24C2-46F9-4EAB-A4AE-9D494CDD2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88168B-7DF5-22F2-0D3A-40CBA62DF71A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Vestibular / In Flight / Visual</a:t>
            </a:r>
          </a:p>
        </p:txBody>
      </p:sp>
    </p:spTree>
    <p:extLst>
      <p:ext uri="{BB962C8B-B14F-4D97-AF65-F5344CB8AC3E}">
        <p14:creationId xmlns:p14="http://schemas.microsoft.com/office/powerpoint/2010/main" val="23218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E967F63-86F4-FD1C-214A-287EADE8156D}"/>
              </a:ext>
            </a:extLst>
          </p:cNvPr>
          <p:cNvSpPr/>
          <p:nvPr/>
        </p:nvSpPr>
        <p:spPr>
          <a:xfrm>
            <a:off x="1010657" y="0"/>
            <a:ext cx="7507702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277734-452D-40FF-A5A4-F3EAACD0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3CB28-F232-48C7-8A16-B43ADE456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855693"/>
            <a:ext cx="6755552" cy="4636545"/>
          </a:xfrm>
        </p:spPr>
        <p:txBody>
          <a:bodyPr>
            <a:normAutofit/>
          </a:bodyPr>
          <a:lstStyle/>
          <a:p>
            <a:r>
              <a:rPr lang="en-US" dirty="0"/>
              <a:t>Inversion</a:t>
            </a:r>
          </a:p>
          <a:p>
            <a:pPr lvl="1"/>
            <a:r>
              <a:rPr lang="en-US" dirty="0"/>
              <a:t>Illusion of tumbling backwards</a:t>
            </a:r>
          </a:p>
          <a:p>
            <a:r>
              <a:rPr lang="en-US" dirty="0"/>
              <a:t>Elevator</a:t>
            </a:r>
          </a:p>
          <a:p>
            <a:pPr lvl="1"/>
            <a:r>
              <a:rPr lang="en-US" dirty="0"/>
              <a:t>Upward vertical acceleration creates illusion of being in a climb</a:t>
            </a:r>
          </a:p>
          <a:p>
            <a:r>
              <a:rPr lang="en-US" dirty="0"/>
              <a:t>False Horizon</a:t>
            </a:r>
          </a:p>
          <a:p>
            <a:pPr lvl="1"/>
            <a:r>
              <a:rPr lang="en-US" dirty="0"/>
              <a:t>Illusion of not being aligned correctly with the horizon</a:t>
            </a:r>
          </a:p>
          <a:p>
            <a:r>
              <a:rPr lang="en-US" dirty="0"/>
              <a:t>Autokinesis</a:t>
            </a:r>
          </a:p>
          <a:p>
            <a:pPr lvl="1"/>
            <a:r>
              <a:rPr lang="en-US" dirty="0"/>
              <a:t>A static light, when stared at, will appear to move about</a:t>
            </a:r>
          </a:p>
          <a:p>
            <a:pPr marL="0" indent="0" algn="ctr">
              <a:buNone/>
            </a:pPr>
            <a:endParaRPr lang="en-US" sz="900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5033"/>
                </a:solidFill>
              </a:rPr>
              <a:t>PREVENTION: Recognize the illusion, and </a:t>
            </a:r>
            <a:br>
              <a:rPr lang="en-US" b="1" dirty="0">
                <a:solidFill>
                  <a:srgbClr val="FF5033"/>
                </a:solidFill>
              </a:rPr>
            </a:br>
            <a:r>
              <a:rPr lang="en-US" b="1" dirty="0">
                <a:solidFill>
                  <a:srgbClr val="FF5033"/>
                </a:solidFill>
              </a:rPr>
              <a:t>reference the instruments and/or fixed ground points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F24C2-46F9-4EAB-A4AE-9D494CDD2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88168B-7DF5-22F2-0D3A-40CBA62DF71A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Vestibular / In Flight / Visual</a:t>
            </a:r>
          </a:p>
        </p:txBody>
      </p:sp>
    </p:spTree>
    <p:extLst>
      <p:ext uri="{BB962C8B-B14F-4D97-AF65-F5344CB8AC3E}">
        <p14:creationId xmlns:p14="http://schemas.microsoft.com/office/powerpoint/2010/main" val="975116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60E6-6647-4B58-B3A4-7373E330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964282003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 lnSpcReduction="10000"/>
      </a:bodyPr>
      <a:lstStyle>
        <a:defPPr algn="l">
          <a:defRPr sz="2400" spc="0" dirty="0">
            <a:solidFill>
              <a:srgbClr val="9933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9979</TotalTime>
  <Words>810</Words>
  <Application>Microsoft Office PowerPoint</Application>
  <PresentationFormat>Widescreen</PresentationFormat>
  <Paragraphs>171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Bebas Neue</vt:lpstr>
      <vt:lpstr>Calibri</vt:lpstr>
      <vt:lpstr>Calibri Light</vt:lpstr>
      <vt:lpstr>Century Schoolbook</vt:lpstr>
      <vt:lpstr>Wingdings 2</vt:lpstr>
      <vt:lpstr>View</vt:lpstr>
      <vt:lpstr>Visual Scanning  &amp; Collision Avoidance</vt:lpstr>
      <vt:lpstr>Overview </vt:lpstr>
      <vt:lpstr>See &amp; Avoid </vt:lpstr>
      <vt:lpstr>Visual Scanning</vt:lpstr>
      <vt:lpstr>Collision Risks</vt:lpstr>
      <vt:lpstr>Clearing Procedures</vt:lpstr>
      <vt:lpstr>Clearing Procedures</vt:lpstr>
      <vt:lpstr>Recognizing Hazards</vt:lpstr>
      <vt:lpstr>Collision Avoidance</vt:lpstr>
      <vt:lpstr>Degraded Vision</vt:lpstr>
      <vt:lpstr>Degraded Vision</vt:lpstr>
      <vt:lpstr>Degraded Vision</vt:lpstr>
      <vt:lpstr>Illusions </vt:lpstr>
      <vt:lpstr>Illusions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4</cp:revision>
  <dcterms:created xsi:type="dcterms:W3CDTF">2021-10-28T22:45:50Z</dcterms:created>
  <dcterms:modified xsi:type="dcterms:W3CDTF">2024-08-31T18:49:19Z</dcterms:modified>
</cp:coreProperties>
</file>