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4"/>
  </p:notesMasterIdLst>
  <p:sldIdLst>
    <p:sldId id="266" r:id="rId2"/>
    <p:sldId id="933" r:id="rId3"/>
    <p:sldId id="343" r:id="rId4"/>
    <p:sldId id="4596" r:id="rId5"/>
    <p:sldId id="4597" r:id="rId6"/>
    <p:sldId id="4598" r:id="rId7"/>
    <p:sldId id="1969" r:id="rId8"/>
    <p:sldId id="4599" r:id="rId9"/>
    <p:sldId id="1979" r:id="rId10"/>
    <p:sldId id="1970" r:id="rId11"/>
    <p:sldId id="1971" r:id="rId12"/>
    <p:sldId id="1972" r:id="rId13"/>
    <p:sldId id="2873" r:id="rId14"/>
    <p:sldId id="2874" r:id="rId15"/>
    <p:sldId id="1973" r:id="rId16"/>
    <p:sldId id="1974" r:id="rId17"/>
    <p:sldId id="1975" r:id="rId18"/>
    <p:sldId id="1976" r:id="rId19"/>
    <p:sldId id="1977" r:id="rId20"/>
    <p:sldId id="1978" r:id="rId21"/>
    <p:sldId id="2881" r:id="rId22"/>
    <p:sldId id="2882" r:id="rId23"/>
    <p:sldId id="2880" r:id="rId24"/>
    <p:sldId id="346" r:id="rId25"/>
    <p:sldId id="347" r:id="rId26"/>
    <p:sldId id="350" r:id="rId27"/>
    <p:sldId id="4633" r:id="rId28"/>
    <p:sldId id="1449" r:id="rId29"/>
    <p:sldId id="2842" r:id="rId30"/>
    <p:sldId id="2875" r:id="rId31"/>
    <p:sldId id="2879" r:id="rId32"/>
    <p:sldId id="104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AFF"/>
    <a:srgbClr val="9933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60CAC5-27A9-4F4D-AE0D-DD15FDAC7707}" v="1" dt="2024-08-31T18:49:35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95" autoAdjust="0"/>
    <p:restoredTop sz="86571" autoAdjust="0"/>
  </p:normalViewPr>
  <p:slideViewPr>
    <p:cSldViewPr snapToGrid="0">
      <p:cViewPr varScale="1">
        <p:scale>
          <a:sx n="57" d="100"/>
          <a:sy n="57" d="100"/>
        </p:scale>
        <p:origin x="3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B7DA9AD8-BD15-4661-9F0B-CE6D4A1D32F8}"/>
    <pc:docChg chg="undo custSel addSld delSld modSld">
      <pc:chgData name="Backseat Pilot" userId="d180a19d18cc575d" providerId="LiveId" clId="{B7DA9AD8-BD15-4661-9F0B-CE6D4A1D32F8}" dt="2024-08-29T19:00:15.653" v="3"/>
      <pc:docMkLst>
        <pc:docMk/>
      </pc:docMkLst>
      <pc:sldChg chg="addSp delSp modSp add del mod">
        <pc:chgData name="Backseat Pilot" userId="d180a19d18cc575d" providerId="LiveId" clId="{B7DA9AD8-BD15-4661-9F0B-CE6D4A1D32F8}" dt="2024-08-29T19:00:15.653" v="3"/>
        <pc:sldMkLst>
          <pc:docMk/>
          <pc:sldMk cId="4244349464" sldId="266"/>
        </pc:sldMkLst>
        <pc:spChg chg="add del">
          <ac:chgData name="Backseat Pilot" userId="d180a19d18cc575d" providerId="LiveId" clId="{B7DA9AD8-BD15-4661-9F0B-CE6D4A1D32F8}" dt="2024-08-29T19:00:11.261" v="1" actId="478"/>
          <ac:spMkLst>
            <pc:docMk/>
            <pc:sldMk cId="4244349464" sldId="266"/>
            <ac:spMk id="2" creationId="{C7A2C0E0-D542-40F5-8906-BE043211171E}"/>
          </ac:spMkLst>
        </pc:spChg>
        <pc:spChg chg="add del">
          <ac:chgData name="Backseat Pilot" userId="d180a19d18cc575d" providerId="LiveId" clId="{B7DA9AD8-BD15-4661-9F0B-CE6D4A1D32F8}" dt="2024-08-29T19:00:11.261" v="1" actId="478"/>
          <ac:spMkLst>
            <pc:docMk/>
            <pc:sldMk cId="4244349464" sldId="266"/>
            <ac:spMk id="3" creationId="{0140DF52-70AF-4164-B6E2-2DB1B72DD716}"/>
          </ac:spMkLst>
        </pc:spChg>
        <pc:spChg chg="add del">
          <ac:chgData name="Backseat Pilot" userId="d180a19d18cc575d" providerId="LiveId" clId="{B7DA9AD8-BD15-4661-9F0B-CE6D4A1D32F8}" dt="2024-08-29T19:00:11.261" v="1" actId="478"/>
          <ac:spMkLst>
            <pc:docMk/>
            <pc:sldMk cId="4244349464" sldId="266"/>
            <ac:spMk id="4" creationId="{DF5596DD-BB53-46DA-B072-BDE225977A44}"/>
          </ac:spMkLst>
        </pc:spChg>
        <pc:spChg chg="add del">
          <ac:chgData name="Backseat Pilot" userId="d180a19d18cc575d" providerId="LiveId" clId="{B7DA9AD8-BD15-4661-9F0B-CE6D4A1D32F8}" dt="2024-08-29T19:00:11.261" v="1" actId="478"/>
          <ac:spMkLst>
            <pc:docMk/>
            <pc:sldMk cId="4244349464" sldId="266"/>
            <ac:spMk id="6" creationId="{D1B28BF6-B745-4D55-8AF1-CA8307DB318B}"/>
          </ac:spMkLst>
        </pc:spChg>
        <pc:spChg chg="add del mod">
          <ac:chgData name="Backseat Pilot" userId="d180a19d18cc575d" providerId="LiveId" clId="{B7DA9AD8-BD15-4661-9F0B-CE6D4A1D32F8}" dt="2024-08-29T19:00:11.261" v="1" actId="478"/>
          <ac:spMkLst>
            <pc:docMk/>
            <pc:sldMk cId="4244349464" sldId="266"/>
            <ac:spMk id="7" creationId="{4F8659E5-0BE2-3540-3B60-3610C2422090}"/>
          </ac:spMkLst>
        </pc:spChg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202678820" sldId="343"/>
        </pc:sldMkLst>
      </pc:sldChg>
      <pc:sldChg chg="del">
        <pc:chgData name="Backseat Pilot" userId="d180a19d18cc575d" providerId="LiveId" clId="{B7DA9AD8-BD15-4661-9F0B-CE6D4A1D32F8}" dt="2024-08-29T19:00:15.069" v="2" actId="47"/>
        <pc:sldMkLst>
          <pc:docMk/>
          <pc:sldMk cId="663293020" sldId="344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525483832" sldId="346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1971860" sldId="347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468298456" sldId="350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1008634369" sldId="933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935631269" sldId="1049"/>
        </pc:sldMkLst>
      </pc:sldChg>
      <pc:sldChg chg="add del setBg">
        <pc:chgData name="Backseat Pilot" userId="d180a19d18cc575d" providerId="LiveId" clId="{B7DA9AD8-BD15-4661-9F0B-CE6D4A1D32F8}" dt="2024-08-29T19:00:15.653" v="3"/>
        <pc:sldMkLst>
          <pc:docMk/>
          <pc:sldMk cId="2430464477" sldId="1449"/>
        </pc:sldMkLst>
      </pc:sldChg>
      <pc:sldChg chg="del">
        <pc:chgData name="Backseat Pilot" userId="d180a19d18cc575d" providerId="LiveId" clId="{B7DA9AD8-BD15-4661-9F0B-CE6D4A1D32F8}" dt="2024-08-29T19:00:15.069" v="2" actId="47"/>
        <pc:sldMkLst>
          <pc:docMk/>
          <pc:sldMk cId="4176130473" sldId="1966"/>
        </pc:sldMkLst>
      </pc:sldChg>
      <pc:sldChg chg="del">
        <pc:chgData name="Backseat Pilot" userId="d180a19d18cc575d" providerId="LiveId" clId="{B7DA9AD8-BD15-4661-9F0B-CE6D4A1D32F8}" dt="2024-08-29T19:00:15.069" v="2" actId="47"/>
        <pc:sldMkLst>
          <pc:docMk/>
          <pc:sldMk cId="1666766112" sldId="1967"/>
        </pc:sldMkLst>
      </pc:sldChg>
      <pc:sldChg chg="del">
        <pc:chgData name="Backseat Pilot" userId="d180a19d18cc575d" providerId="LiveId" clId="{B7DA9AD8-BD15-4661-9F0B-CE6D4A1D32F8}" dt="2024-08-29T19:00:15.069" v="2" actId="47"/>
        <pc:sldMkLst>
          <pc:docMk/>
          <pc:sldMk cId="3595999695" sldId="1968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4251921708" sldId="1969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2270907317" sldId="1970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391099774" sldId="1971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642995094" sldId="1972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1283077837" sldId="1973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2242095255" sldId="1974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94262105" sldId="1975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467578281" sldId="1976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78656103" sldId="1977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679114126" sldId="1978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601867123" sldId="1979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2260493683" sldId="2842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50942884" sldId="2873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928850319" sldId="2874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766761434" sldId="2875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810752104" sldId="2879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84836116" sldId="2880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2405014631" sldId="2881"/>
        </pc:sldMkLst>
      </pc:sldChg>
      <pc:sldChg chg="add del">
        <pc:chgData name="Backseat Pilot" userId="d180a19d18cc575d" providerId="LiveId" clId="{B7DA9AD8-BD15-4661-9F0B-CE6D4A1D32F8}" dt="2024-08-29T19:00:15.653" v="3"/>
        <pc:sldMkLst>
          <pc:docMk/>
          <pc:sldMk cId="3512252751" sldId="2882"/>
        </pc:sldMkLst>
      </pc:sldChg>
      <pc:sldChg chg="add">
        <pc:chgData name="Backseat Pilot" userId="d180a19d18cc575d" providerId="LiveId" clId="{B7DA9AD8-BD15-4661-9F0B-CE6D4A1D32F8}" dt="2024-08-29T19:00:15.653" v="3"/>
        <pc:sldMkLst>
          <pc:docMk/>
          <pc:sldMk cId="3146542353" sldId="4596"/>
        </pc:sldMkLst>
      </pc:sldChg>
      <pc:sldChg chg="add">
        <pc:chgData name="Backseat Pilot" userId="d180a19d18cc575d" providerId="LiveId" clId="{B7DA9AD8-BD15-4661-9F0B-CE6D4A1D32F8}" dt="2024-08-29T19:00:15.653" v="3"/>
        <pc:sldMkLst>
          <pc:docMk/>
          <pc:sldMk cId="3470470199" sldId="4597"/>
        </pc:sldMkLst>
      </pc:sldChg>
      <pc:sldChg chg="add">
        <pc:chgData name="Backseat Pilot" userId="d180a19d18cc575d" providerId="LiveId" clId="{B7DA9AD8-BD15-4661-9F0B-CE6D4A1D32F8}" dt="2024-08-29T19:00:15.653" v="3"/>
        <pc:sldMkLst>
          <pc:docMk/>
          <pc:sldMk cId="2628619591" sldId="4598"/>
        </pc:sldMkLst>
      </pc:sldChg>
      <pc:sldChg chg="add">
        <pc:chgData name="Backseat Pilot" userId="d180a19d18cc575d" providerId="LiveId" clId="{B7DA9AD8-BD15-4661-9F0B-CE6D4A1D32F8}" dt="2024-08-29T19:00:15.653" v="3"/>
        <pc:sldMkLst>
          <pc:docMk/>
          <pc:sldMk cId="674703240" sldId="4599"/>
        </pc:sldMkLst>
      </pc:sldChg>
      <pc:sldChg chg="add">
        <pc:chgData name="Backseat Pilot" userId="d180a19d18cc575d" providerId="LiveId" clId="{B7DA9AD8-BD15-4661-9F0B-CE6D4A1D32F8}" dt="2024-08-29T19:00:15.653" v="3"/>
        <pc:sldMkLst>
          <pc:docMk/>
          <pc:sldMk cId="1969808783" sldId="463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8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2090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gif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3" Type="http://schemas.openxmlformats.org/officeDocument/2006/relationships/hyperlink" Target="https://www.faa.gov/air_traffic/publications/atpubs/aim_html/chap4_section_3.html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UDFY5qlTSA?feature=oembed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2C0E0-D542-40F5-8906-BE04321117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Runway Incursion Avoidance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40DF52-70AF-4164-B6E2-2DB1B72DD7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4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96E7-0A28-40A2-A631-A789A92A3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491AD-C8A4-4B0A-9626-90195848D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4629681" cy="4719098"/>
          </a:xfrm>
        </p:spPr>
        <p:txBody>
          <a:bodyPr/>
          <a:lstStyle/>
          <a:p>
            <a:endParaRPr lang="en-US"/>
          </a:p>
          <a:p>
            <a:pPr marL="171450" indent="0">
              <a:buNone/>
            </a:pPr>
            <a:r>
              <a:rPr lang="en-US" b="1"/>
              <a:t>WHAT</a:t>
            </a:r>
          </a:p>
          <a:p>
            <a:pPr lvl="1"/>
            <a:r>
              <a:rPr lang="en-US"/>
              <a:t>Practical guidance to increase the safety and efficiency of aircraft movement on the airport surface</a:t>
            </a:r>
          </a:p>
          <a:p>
            <a:endParaRPr lang="en-US"/>
          </a:p>
          <a:p>
            <a:pPr marL="171450" indent="0">
              <a:buNone/>
            </a:pPr>
            <a:r>
              <a:rPr lang="en-US" b="1"/>
              <a:t>WHY</a:t>
            </a:r>
          </a:p>
          <a:p>
            <a:pPr lvl="1"/>
            <a:r>
              <a:rPr lang="en-US"/>
              <a:t>Runway incursions can lead to serious accidents with significant damage to aircraft and even loss of life </a:t>
            </a:r>
          </a:p>
          <a:p>
            <a:pPr lvl="1"/>
            <a:r>
              <a:rPr lang="en-US"/>
              <a:t>With increasing air traffic, runway incursions have been on the rise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6F9E199-5B6E-4518-A6BF-0BA72A2E0AF1}"/>
              </a:ext>
            </a:extLst>
          </p:cNvPr>
          <p:cNvSpPr txBox="1">
            <a:spLocks/>
          </p:cNvSpPr>
          <p:nvPr/>
        </p:nvSpPr>
        <p:spPr>
          <a:xfrm>
            <a:off x="5843846" y="1773141"/>
            <a:ext cx="4721547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         CONTENT</a:t>
            </a:r>
          </a:p>
          <a:p>
            <a:pPr marL="739775" indent="-182563"/>
            <a:r>
              <a:rPr lang="en-US"/>
              <a:t>Runway Incursions</a:t>
            </a:r>
          </a:p>
          <a:p>
            <a:pPr marL="739775" indent="-182563"/>
            <a:r>
              <a:rPr lang="en-US"/>
              <a:t>Taxi Instructions</a:t>
            </a:r>
          </a:p>
          <a:p>
            <a:pPr marL="739775" indent="-182563"/>
            <a:r>
              <a:rPr lang="en-US"/>
              <a:t>Plan, Review, &amp; Brief</a:t>
            </a:r>
          </a:p>
          <a:p>
            <a:pPr marL="739775" indent="-182563"/>
            <a:r>
              <a:rPr lang="en-US"/>
              <a:t>Appropriate Flight Deck Activities</a:t>
            </a:r>
          </a:p>
          <a:p>
            <a:pPr marL="739775" indent="-182563"/>
            <a:r>
              <a:rPr lang="en-US"/>
              <a:t>Airport Markings, Signs, &amp; Lights </a:t>
            </a:r>
          </a:p>
          <a:p>
            <a:pPr marL="739775" indent="-182563"/>
            <a:r>
              <a:rPr lang="en-US"/>
              <a:t>Airport Operations &amp; Runway Incursions</a:t>
            </a:r>
          </a:p>
          <a:p>
            <a:pPr marL="274320" lvl="1" indent="0">
              <a:buFont typeface="Wingdings 2" pitchFamily="18" charset="2"/>
              <a:buNone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38A98B3-EAF5-45A9-B16D-EF36CE37ED54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D59A5-4D7E-4567-8BF9-058A3F93B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34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8A71-E9C6-4B34-B286-7507E5F9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Runway Incursions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04F4-2F03-4C6C-B1AA-1CCF1AA0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65641"/>
            <a:ext cx="7583326" cy="471909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Any occurrence involving an aircraft, vehicle, person, or object that creates a collision hazard or results in the loss of separation with an aircraft taking off, landing, or intending to land</a:t>
            </a:r>
          </a:p>
          <a:p>
            <a:r>
              <a:rPr lang="en-US" dirty="0"/>
              <a:t>Average of 3 runway incursions per day</a:t>
            </a:r>
          </a:p>
          <a:p>
            <a:r>
              <a:rPr lang="en-US" dirty="0"/>
              <a:t>Airport/Taxiing Challenges</a:t>
            </a:r>
          </a:p>
          <a:p>
            <a:pPr lvl="1"/>
            <a:r>
              <a:rPr lang="en-US" dirty="0"/>
              <a:t>Situational Awareness</a:t>
            </a:r>
          </a:p>
          <a:p>
            <a:pPr lvl="1"/>
            <a:r>
              <a:rPr lang="en-US" dirty="0"/>
              <a:t>Distractions</a:t>
            </a:r>
          </a:p>
          <a:p>
            <a:r>
              <a:rPr lang="en-US" dirty="0"/>
              <a:t>Causal Factors</a:t>
            </a:r>
          </a:p>
          <a:p>
            <a:pPr lvl="1"/>
            <a:r>
              <a:rPr lang="en-US" dirty="0"/>
              <a:t>Failure to comply with ATC instructions</a:t>
            </a:r>
          </a:p>
          <a:p>
            <a:pPr lvl="1"/>
            <a:r>
              <a:rPr lang="en-US" dirty="0"/>
              <a:t>Lack of airport familiarity</a:t>
            </a:r>
          </a:p>
          <a:p>
            <a:pPr lvl="1"/>
            <a:r>
              <a:rPr lang="en-US" dirty="0"/>
              <a:t>SOP nonconformance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88F9C-2A6C-4EB5-AE82-053DBD13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35E32B-75C3-B435-FC52-14629952E9E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202678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8A71-E9C6-4B34-B286-7507E5F9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Runway Incursions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04F4-2F03-4C6C-B1AA-1CCF1AA0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65641"/>
            <a:ext cx="7583326" cy="4719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Maintain situational awareness</a:t>
            </a:r>
          </a:p>
          <a:p>
            <a:r>
              <a:rPr lang="en-US" dirty="0"/>
              <a:t>Review airport layouts &amp; know airport signage </a:t>
            </a:r>
          </a:p>
          <a:p>
            <a:r>
              <a:rPr lang="en-US" dirty="0"/>
              <a:t>Review NOTAMs</a:t>
            </a:r>
          </a:p>
          <a:p>
            <a:r>
              <a:rPr lang="en-US" dirty="0"/>
              <a:t>Study &amp; use proper phraseology</a:t>
            </a:r>
          </a:p>
          <a:p>
            <a:r>
              <a:rPr lang="en-US" dirty="0"/>
              <a:t>Write down complex taxi instructions</a:t>
            </a:r>
          </a:p>
          <a:p>
            <a:r>
              <a:rPr lang="en-US" dirty="0"/>
              <a:t>Readback all runway crossing and hold short instructions</a:t>
            </a:r>
          </a:p>
          <a:p>
            <a:r>
              <a:rPr lang="en-US" dirty="0"/>
              <a:t>Request progressive taxi instructions, when necessary</a:t>
            </a:r>
          </a:p>
          <a:p>
            <a:r>
              <a:rPr lang="en-US" dirty="0"/>
              <a:t>Turn on lights when taxiing</a:t>
            </a:r>
          </a:p>
          <a:p>
            <a:r>
              <a:rPr lang="en-US" dirty="0"/>
              <a:t>Check for traffic before entering any runway or taxiway</a:t>
            </a:r>
          </a:p>
          <a:p>
            <a:r>
              <a:rPr lang="en-US" dirty="0"/>
              <a:t>When landing, clear the runway ASAP and wait for taxi instructions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88F9C-2A6C-4EB5-AE82-053DBD13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4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35E32B-75C3-B435-FC52-14629952E9E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Preventive Practices</a:t>
            </a:r>
          </a:p>
        </p:txBody>
      </p:sp>
    </p:spTree>
    <p:extLst>
      <p:ext uri="{BB962C8B-B14F-4D97-AF65-F5344CB8AC3E}">
        <p14:creationId xmlns:p14="http://schemas.microsoft.com/office/powerpoint/2010/main" val="3146542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8A71-E9C6-4B34-B286-7507E5F9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Taxi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04F4-2F03-4C6C-B1AA-1CCF1AA0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65641"/>
            <a:ext cx="7583326" cy="4719098"/>
          </a:xfrm>
        </p:spPr>
        <p:txBody>
          <a:bodyPr>
            <a:normAutofit/>
          </a:bodyPr>
          <a:lstStyle/>
          <a:p>
            <a:r>
              <a:rPr lang="en-US" dirty="0"/>
              <a:t>Clearance must be obtained:</a:t>
            </a:r>
          </a:p>
          <a:p>
            <a:pPr lvl="1"/>
            <a:r>
              <a:rPr lang="en-US" dirty="0"/>
              <a:t>Prior to moving onto the movement area while tower is in operation</a:t>
            </a:r>
          </a:p>
          <a:p>
            <a:pPr lvl="1"/>
            <a:r>
              <a:rPr lang="en-US" dirty="0"/>
              <a:t>Prior to crossing </a:t>
            </a:r>
            <a:r>
              <a:rPr lang="en-US" i="1" dirty="0"/>
              <a:t>any</a:t>
            </a:r>
            <a:r>
              <a:rPr lang="en-US" dirty="0"/>
              <a:t> runway</a:t>
            </a:r>
          </a:p>
          <a:p>
            <a:r>
              <a:rPr lang="en-US" dirty="0"/>
              <a:t>When assigned taxi instructions, ATC specifies:</a:t>
            </a:r>
          </a:p>
          <a:p>
            <a:pPr lvl="1"/>
            <a:r>
              <a:rPr lang="en-US" dirty="0"/>
              <a:t>The runway or point to taxi to</a:t>
            </a:r>
          </a:p>
          <a:p>
            <a:pPr lvl="1"/>
            <a:r>
              <a:rPr lang="en-US" dirty="0"/>
              <a:t>Route (taxi instructions)</a:t>
            </a:r>
          </a:p>
          <a:p>
            <a:pPr lvl="1"/>
            <a:r>
              <a:rPr lang="en-US" dirty="0"/>
              <a:t>Hold short instructions or runway cross clearances</a:t>
            </a:r>
          </a:p>
          <a:p>
            <a:r>
              <a:rPr lang="en-US" dirty="0"/>
              <a:t>Always readback: </a:t>
            </a:r>
          </a:p>
          <a:p>
            <a:pPr lvl="1"/>
            <a:r>
              <a:rPr lang="en-US" dirty="0"/>
              <a:t>Runway assignment</a:t>
            </a:r>
          </a:p>
          <a:p>
            <a:pPr lvl="1"/>
            <a:r>
              <a:rPr lang="en-US" dirty="0"/>
              <a:t>Any clearance to enter a specific runway</a:t>
            </a:r>
          </a:p>
          <a:p>
            <a:pPr lvl="1"/>
            <a:r>
              <a:rPr lang="en-US" dirty="0"/>
              <a:t>Any instruction to hold short of a specific runway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88F9C-2A6C-4EB5-AE82-053DBD13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5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35E32B-75C3-B435-FC52-14629952E9E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Controlled Field</a:t>
            </a:r>
          </a:p>
        </p:txBody>
      </p:sp>
    </p:spTree>
    <p:extLst>
      <p:ext uri="{BB962C8B-B14F-4D97-AF65-F5344CB8AC3E}">
        <p14:creationId xmlns:p14="http://schemas.microsoft.com/office/powerpoint/2010/main" val="3470470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8A71-E9C6-4B34-B286-7507E5F9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Taxi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04F4-2F03-4C6C-B1AA-1CCF1AA0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965641"/>
            <a:ext cx="7583326" cy="4719098"/>
          </a:xfrm>
        </p:spPr>
        <p:txBody>
          <a:bodyPr>
            <a:normAutofit/>
          </a:bodyPr>
          <a:lstStyle/>
          <a:p>
            <a:r>
              <a:rPr lang="en-US" dirty="0"/>
              <a:t>Announce intentions on CTAF</a:t>
            </a:r>
          </a:p>
          <a:p>
            <a:pPr lvl="1"/>
            <a:r>
              <a:rPr lang="en-US" dirty="0"/>
              <a:t>Use taxi diagram for planned route</a:t>
            </a:r>
          </a:p>
          <a:p>
            <a:r>
              <a:rPr lang="en-US" dirty="0"/>
              <a:t>Monitor CTAF and maintain situational awareness</a:t>
            </a:r>
          </a:p>
          <a:p>
            <a:pPr lvl="1"/>
            <a:r>
              <a:rPr lang="en-US" dirty="0"/>
              <a:t>Apply right-of-way rules</a:t>
            </a:r>
          </a:p>
          <a:p>
            <a:pPr lvl="1"/>
            <a:r>
              <a:rPr lang="en-US" dirty="0"/>
              <a:t>Give way when appropriate or when safety dictates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88F9C-2A6C-4EB5-AE82-053DBD13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935E32B-75C3-B435-FC52-14629952E9E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Uncontrolled Field</a:t>
            </a:r>
          </a:p>
        </p:txBody>
      </p:sp>
    </p:spTree>
    <p:extLst>
      <p:ext uri="{BB962C8B-B14F-4D97-AF65-F5344CB8AC3E}">
        <p14:creationId xmlns:p14="http://schemas.microsoft.com/office/powerpoint/2010/main" val="262861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8A71-E9C6-4B34-B286-7507E5F9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Plan, Brief,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04F4-2F03-4C6C-B1AA-1CCF1AA0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7631452" cy="471909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Route Planning</a:t>
            </a:r>
          </a:p>
          <a:p>
            <a:pPr lvl="1"/>
            <a:r>
              <a:rPr lang="en-US" dirty="0"/>
              <a:t>Airport Diagram</a:t>
            </a:r>
          </a:p>
          <a:p>
            <a:pPr lvl="1"/>
            <a:r>
              <a:rPr lang="en-US" dirty="0"/>
              <a:t>Check for pre-designated, or standard taxi routes</a:t>
            </a:r>
          </a:p>
          <a:p>
            <a:r>
              <a:rPr lang="en-US" dirty="0"/>
              <a:t>Taxi Brief</a:t>
            </a:r>
          </a:p>
          <a:p>
            <a:pPr lvl="1"/>
            <a:r>
              <a:rPr lang="en-US" dirty="0"/>
              <a:t>Ground Procedures</a:t>
            </a:r>
          </a:p>
          <a:p>
            <a:pPr lvl="2"/>
            <a:r>
              <a:rPr lang="en-US" dirty="0"/>
              <a:t>Checklists &amp; Communication </a:t>
            </a:r>
          </a:p>
          <a:p>
            <a:pPr lvl="2"/>
            <a:r>
              <a:rPr lang="en-US" dirty="0"/>
              <a:t>Expected route and any abnormalities or unusual procedures</a:t>
            </a:r>
          </a:p>
          <a:p>
            <a:pPr lvl="2"/>
            <a:r>
              <a:rPr lang="en-US" dirty="0"/>
              <a:t>Critical locations</a:t>
            </a:r>
          </a:p>
          <a:p>
            <a:pPr lvl="2"/>
            <a:r>
              <a:rPr lang="en-US" dirty="0"/>
              <a:t>Low visibility operations</a:t>
            </a:r>
          </a:p>
          <a:p>
            <a:pPr lvl="1"/>
            <a:r>
              <a:rPr lang="en-US" dirty="0"/>
              <a:t>Expectations of Others</a:t>
            </a:r>
          </a:p>
          <a:p>
            <a:pPr lvl="2"/>
            <a:r>
              <a:rPr lang="en-US" dirty="0"/>
              <a:t>Sterile cockpit </a:t>
            </a:r>
          </a:p>
          <a:p>
            <a:pPr lvl="2"/>
            <a:r>
              <a:rPr lang="en-US" dirty="0"/>
              <a:t>Airport diagrams</a:t>
            </a:r>
          </a:p>
          <a:p>
            <a:pPr lvl="2"/>
            <a:r>
              <a:rPr lang="en-US" dirty="0"/>
              <a:t>Cell phones/electronic devices</a:t>
            </a:r>
          </a:p>
          <a:p>
            <a:r>
              <a:rPr lang="en-US" dirty="0"/>
              <a:t>Record &amp; Review</a:t>
            </a:r>
          </a:p>
          <a:p>
            <a:pPr lvl="1"/>
            <a:r>
              <a:rPr lang="en-US" dirty="0"/>
              <a:t>Write down ATC taxi instructions</a:t>
            </a:r>
          </a:p>
          <a:p>
            <a:pPr lvl="1"/>
            <a:r>
              <a:rPr lang="en-US" dirty="0"/>
              <a:t>Review the route given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88F9C-2A6C-4EB5-AE82-053DBD13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21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38A71-E9C6-4B34-B286-7507E5F91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Appropriate Flightdeck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04F4-2F03-4C6C-B1AA-1CCF1AA01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7583326" cy="4719098"/>
          </a:xfrm>
        </p:spPr>
        <p:txBody>
          <a:bodyPr>
            <a:normAutofit/>
          </a:bodyPr>
          <a:lstStyle/>
          <a:p>
            <a:r>
              <a:rPr lang="en-US" dirty="0"/>
              <a:t>Workload should be at a minimum during taxi</a:t>
            </a:r>
          </a:p>
          <a:p>
            <a:pPr lvl="1"/>
            <a:r>
              <a:rPr lang="en-US" dirty="0"/>
              <a:t>All “heads down” activities should only be accomplished when stopped</a:t>
            </a:r>
          </a:p>
          <a:p>
            <a:r>
              <a:rPr lang="en-US" dirty="0"/>
              <a:t>Sterile cockpit</a:t>
            </a:r>
          </a:p>
          <a:p>
            <a:r>
              <a:rPr lang="en-US" dirty="0"/>
              <a:t>Taxiing Near other Aircraft</a:t>
            </a:r>
          </a:p>
          <a:p>
            <a:pPr lvl="1"/>
            <a:r>
              <a:rPr lang="en-US" dirty="0"/>
              <a:t>Keep eyes outside, taxi slowly, and be alert</a:t>
            </a:r>
          </a:p>
          <a:p>
            <a:pPr lvl="1"/>
            <a:r>
              <a:rPr lang="en-US" dirty="0"/>
              <a:t>Continuous Loop Process</a:t>
            </a:r>
          </a:p>
          <a:p>
            <a:pPr lvl="2"/>
            <a:r>
              <a:rPr lang="en-US" dirty="0"/>
              <a:t>Always be aware of where you are and what’s coming next </a:t>
            </a:r>
          </a:p>
          <a:p>
            <a:pPr lvl="2"/>
            <a:r>
              <a:rPr lang="en-US" dirty="0"/>
              <a:t>Monitor other aircraft’s progress and location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88F9C-2A6C-4EB5-AE82-053DBD13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703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DE94E-5E81-4114-B109-E270E5DAF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Airport Markings, Signs, </a:t>
            </a:r>
            <a:br>
              <a:rPr lang="en-US" dirty="0"/>
            </a:br>
            <a:r>
              <a:rPr lang="en-US" dirty="0"/>
              <a:t>&amp; Lights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0E85-674E-407F-943B-F3E362469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 descr="A diagram of a road with text&#10;&#10;Description automatically generated with medium confidence">
            <a:extLst>
              <a:ext uri="{FF2B5EF4-FFF2-40B4-BE49-F238E27FC236}">
                <a16:creationId xmlns:a16="http://schemas.microsoft.com/office/drawing/2014/main" id="{39B4F751-28C6-D07F-5921-ACE09AAC60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804" y="353447"/>
            <a:ext cx="5756389" cy="6138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1867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3AEB569-E5AD-4DD5-980D-68D0524308F5}"/>
              </a:ext>
            </a:extLst>
          </p:cNvPr>
          <p:cNvSpPr txBox="1">
            <a:spLocks/>
          </p:cNvSpPr>
          <p:nvPr/>
        </p:nvSpPr>
        <p:spPr>
          <a:xfrm>
            <a:off x="7353139" y="1773140"/>
            <a:ext cx="2957518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Location Signs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Position Markings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64F13A-A9BA-450D-9319-4C32F837DB0C}"/>
              </a:ext>
            </a:extLst>
          </p:cNvPr>
          <p:cNvSpPr txBox="1">
            <a:spLocks/>
          </p:cNvSpPr>
          <p:nvPr/>
        </p:nvSpPr>
        <p:spPr>
          <a:xfrm>
            <a:off x="4321128" y="1773140"/>
            <a:ext cx="2229572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Shoulder Markings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Direction Signs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08C38-2ADB-4F3E-8C3E-4B993400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</a:t>
            </a:r>
            <a:r>
              <a:rPr lang="en-US" dirty="0"/>
              <a:t>Markings</a:t>
            </a:r>
            <a:r>
              <a:rPr lang="en-US" dirty="0"/>
              <a:t>, Signs, &amp; 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0B3E9-C141-4B31-82A9-88B4A4418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0"/>
            <a:ext cx="3326303" cy="4719098"/>
          </a:xfrm>
        </p:spPr>
        <p:txBody>
          <a:bodyPr>
            <a:normAutofit/>
          </a:bodyPr>
          <a:lstStyle/>
          <a:p>
            <a:r>
              <a:rPr lang="en-US" dirty="0"/>
              <a:t>Centerline Markings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Edge Markings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361F0C-4325-4E0E-A2A0-72435E4CA95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636" y="2135956"/>
            <a:ext cx="1444663" cy="160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030204-0BBC-4C67-818E-76DD4AF419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766" y="4458943"/>
            <a:ext cx="1665283" cy="15358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2D219F-A34C-482C-8D0A-AEFBB8CADC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69" y="2090107"/>
            <a:ext cx="1806450" cy="1717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19633F-6C54-4609-B823-C5155D88CD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297" y="4458943"/>
            <a:ext cx="1990990" cy="11851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1C05563-01CC-483A-BD99-7F68A7DB24F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42344" y="2135956"/>
            <a:ext cx="2274242" cy="167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4F677C-E3D4-4BA3-B9B4-F682229FAFE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608" y="4458943"/>
            <a:ext cx="1391364" cy="1434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E5CB88-0EA5-4DBA-8AC3-9B64B526C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10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49A3850-D992-50B5-B332-616F954E66A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Taxiway</a:t>
            </a:r>
          </a:p>
        </p:txBody>
      </p:sp>
    </p:spTree>
    <p:extLst>
      <p:ext uri="{BB962C8B-B14F-4D97-AF65-F5344CB8AC3E}">
        <p14:creationId xmlns:p14="http://schemas.microsoft.com/office/powerpoint/2010/main" val="2270907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08769-2F3A-4968-83EF-29CB22C34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Show where an aircraft is supposed to stop when approaching a runway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C4F840-05AA-44A1-96C0-DFFF6B520E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412" y="2307444"/>
            <a:ext cx="6129394" cy="404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B18DFE-B525-4104-BD54-2A8C916938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91110" y="3971700"/>
            <a:ext cx="1849659" cy="264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D3D40B-8301-4B4D-9A68-0E54D6A90A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79" y="2317587"/>
            <a:ext cx="2607522" cy="1780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C0F633-050A-4306-90E0-ACE2D4C38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11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901A3FA-F5F4-7859-2FDC-D87BBC5E5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</a:t>
            </a:r>
            <a:r>
              <a:rPr lang="en-US" dirty="0"/>
              <a:t>Markings</a:t>
            </a:r>
            <a:r>
              <a:rPr lang="en-US" dirty="0"/>
              <a:t>, Signs, &amp; Lights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31FDFC1-1EDA-A2EE-C873-2BFF15001BF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Holding Position</a:t>
            </a:r>
          </a:p>
        </p:txBody>
      </p:sp>
    </p:spTree>
    <p:extLst>
      <p:ext uri="{BB962C8B-B14F-4D97-AF65-F5344CB8AC3E}">
        <p14:creationId xmlns:p14="http://schemas.microsoft.com/office/powerpoint/2010/main" val="3391099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13DAD-08D3-4612-86FF-E1EBDCB11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Signs, &amp; Lights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C754507-C553-425B-B0F7-A767F69117CE}"/>
              </a:ext>
            </a:extLst>
          </p:cNvPr>
          <p:cNvSpPr txBox="1">
            <a:spLocks/>
          </p:cNvSpPr>
          <p:nvPr/>
        </p:nvSpPr>
        <p:spPr>
          <a:xfrm>
            <a:off x="6078306" y="1773140"/>
            <a:ext cx="3514334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Closed Runway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Nonmovement Area Boundary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B0E33B-D868-418F-829F-DCD7230CD1F0}"/>
              </a:ext>
            </a:extLst>
          </p:cNvPr>
          <p:cNvSpPr txBox="1">
            <a:spLocks/>
          </p:cNvSpPr>
          <p:nvPr/>
        </p:nvSpPr>
        <p:spPr>
          <a:xfrm>
            <a:off x="1214166" y="1773140"/>
            <a:ext cx="3326303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VOR Checkpoint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Vehicle Roadway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9" name="Picture 8" descr="aim0203_Auto13">
            <a:extLst>
              <a:ext uri="{FF2B5EF4-FFF2-40B4-BE49-F238E27FC236}">
                <a16:creationId xmlns:a16="http://schemas.microsoft.com/office/drawing/2014/main" id="{62FB846A-2818-4D8C-ADA1-00FA0F756D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931" y="4600107"/>
            <a:ext cx="2753476" cy="180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D86EA6-9462-43F0-9C7E-6317E0906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746" y="4408131"/>
            <a:ext cx="1737798" cy="199661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9A38B5E-98B8-4EF8-9FF9-29A9F658E0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931" y="2276390"/>
            <a:ext cx="3107200" cy="132473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C4694F-3F43-426C-BB86-4AB1C3199B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746" y="2133754"/>
            <a:ext cx="2564246" cy="18450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BB00DC-0F09-4F06-B3A8-F70D9C16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5259234-235B-D516-31D4-790FE325AEE6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Airport </a:t>
            </a:r>
            <a:r>
              <a:rPr lang="en-US" sz="3200" spc="-25">
                <a:solidFill>
                  <a:schemeClr val="accent1"/>
                </a:solidFill>
                <a:latin typeface="+mj-lt"/>
              </a:rPr>
              <a:t>Markings</a:t>
            </a:r>
            <a:r>
              <a:rPr lang="en-US" sz="3200" spc="-25">
                <a:solidFill>
                  <a:schemeClr val="accent1"/>
                </a:solidFill>
                <a:latin typeface="+mj-lt"/>
              </a:rPr>
              <a:t>, Signs, &amp; Lights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BFBA65-87BA-56D6-BE80-CF33A3AC63E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642995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CC1A7-9F40-4CE6-B17B-A61E47E27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</a:t>
            </a:r>
            <a:r>
              <a:rPr lang="en-US" dirty="0"/>
              <a:t>Markings</a:t>
            </a:r>
            <a:r>
              <a:rPr lang="en-US" dirty="0"/>
              <a:t>, Signs, &amp; 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E82C4-D26F-4A43-BC5B-430A850C1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9986" y="1789766"/>
            <a:ext cx="3889835" cy="47190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NOTES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Required on runways serving category C &amp; D aircraft, and for runways intended for international commercial air transport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Required on 4,200’ or longer runways serving categories C &amp; D airplanes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Required on 4,200’ or longer instrumented runways </a:t>
            </a:r>
          </a:p>
          <a:p>
            <a:pPr marL="342900" indent="-342900">
              <a:buFont typeface="+mj-lt"/>
              <a:buAutoNum type="arabicPeriod"/>
            </a:pPr>
            <a:r>
              <a:rPr lang="en-US"/>
              <a:t>Used when the full runway pavement width may not be available for use as a runway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230C4-ED41-4A3C-B04D-2CCE388A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D40328-9E42-C062-0D4F-0430D8B4C9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66" y="1735484"/>
            <a:ext cx="5155104" cy="475675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F82A84-69E5-F287-C442-896DD4565BF3}"/>
              </a:ext>
            </a:extLst>
          </p:cNvPr>
          <p:cNvSpPr txBox="1">
            <a:spLocks/>
          </p:cNvSpPr>
          <p:nvPr/>
        </p:nvSpPr>
        <p:spPr>
          <a:xfrm>
            <a:off x="658998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Runway</a:t>
            </a:r>
          </a:p>
        </p:txBody>
      </p:sp>
    </p:spTree>
    <p:extLst>
      <p:ext uri="{BB962C8B-B14F-4D97-AF65-F5344CB8AC3E}">
        <p14:creationId xmlns:p14="http://schemas.microsoft.com/office/powerpoint/2010/main" val="350942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721690-B74C-4B15-8911-23B1ACBCE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2492188"/>
            <a:ext cx="4039152" cy="4000051"/>
          </a:xfrm>
        </p:spPr>
        <p:txBody>
          <a:bodyPr/>
          <a:lstStyle/>
          <a:p>
            <a:r>
              <a:rPr lang="en-US" dirty="0"/>
              <a:t>Designators</a:t>
            </a:r>
          </a:p>
          <a:p>
            <a:r>
              <a:rPr lang="en-US" dirty="0"/>
              <a:t>Centerline Markings</a:t>
            </a:r>
          </a:p>
          <a:p>
            <a:r>
              <a:rPr lang="en-US" dirty="0"/>
              <a:t>Aiming Point Markings</a:t>
            </a:r>
          </a:p>
          <a:p>
            <a:r>
              <a:rPr lang="en-US" dirty="0"/>
              <a:t>Touchdown Zone Markers</a:t>
            </a:r>
          </a:p>
          <a:p>
            <a:r>
              <a:rPr lang="en-US" dirty="0"/>
              <a:t>Side Stripes</a:t>
            </a:r>
          </a:p>
          <a:p>
            <a:r>
              <a:rPr lang="en-US" dirty="0"/>
              <a:t>Shoulder Markings </a:t>
            </a:r>
          </a:p>
          <a:p>
            <a:r>
              <a:rPr lang="en-US" dirty="0"/>
              <a:t>Threshold Markings</a:t>
            </a:r>
          </a:p>
          <a:p>
            <a:r>
              <a:rPr lang="en-US" dirty="0"/>
              <a:t>Blast Pad / </a:t>
            </a:r>
            <a:r>
              <a:rPr lang="en-US" dirty="0" err="1"/>
              <a:t>Stopway</a:t>
            </a:r>
            <a:r>
              <a:rPr lang="en-US" dirty="0"/>
              <a:t> Area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C849EB-0BB9-4E68-A266-849F5509952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573" y="435190"/>
            <a:ext cx="5361260" cy="37918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19871D-F5B9-4021-97E3-4F2E1E921D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0" y="3858620"/>
            <a:ext cx="2276091" cy="273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57C69F6-6A4D-4084-9891-E517176BE5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507" y="4623049"/>
            <a:ext cx="2959604" cy="184975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E54315-F7DE-469F-98E2-5913E801A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14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372ACF4-3E59-0CD6-E856-26D221B4A8C4}"/>
              </a:ext>
            </a:extLst>
          </p:cNvPr>
          <p:cNvSpPr txBox="1">
            <a:spLocks/>
          </p:cNvSpPr>
          <p:nvPr/>
        </p:nvSpPr>
        <p:spPr>
          <a:xfrm>
            <a:off x="121416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Runway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88A4EF-4386-1FB5-FC70-6124A3D673FC}"/>
              </a:ext>
            </a:extLst>
          </p:cNvPr>
          <p:cNvSpPr txBox="1">
            <a:spLocks/>
          </p:cNvSpPr>
          <p:nvPr/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3200" spc="-25">
                <a:solidFill>
                  <a:schemeClr val="accent1"/>
                </a:solidFill>
                <a:latin typeface="+mj-lt"/>
              </a:rPr>
              <a:t>Airport </a:t>
            </a:r>
            <a:r>
              <a:rPr lang="en-US" sz="3200" spc="-25">
                <a:solidFill>
                  <a:schemeClr val="accent1"/>
                </a:solidFill>
                <a:latin typeface="+mj-lt"/>
              </a:rPr>
              <a:t>Markings</a:t>
            </a:r>
            <a:r>
              <a:rPr lang="en-US" sz="3200" spc="-25">
                <a:solidFill>
                  <a:schemeClr val="accent1"/>
                </a:solidFill>
                <a:latin typeface="+mj-lt"/>
              </a:rPr>
              <a:t>, Signs, &amp; Lights</a:t>
            </a:r>
          </a:p>
        </p:txBody>
      </p:sp>
    </p:spTree>
    <p:extLst>
      <p:ext uri="{BB962C8B-B14F-4D97-AF65-F5344CB8AC3E}">
        <p14:creationId xmlns:p14="http://schemas.microsoft.com/office/powerpoint/2010/main" val="928850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7B98-73FB-4F93-A250-1919656EB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</a:t>
            </a:r>
            <a:r>
              <a:rPr lang="en-US" dirty="0"/>
              <a:t>Signs</a:t>
            </a:r>
            <a:r>
              <a:rPr lang="en-US" dirty="0"/>
              <a:t>, &amp; 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D3CDF-7311-4BB1-A99B-27F9F7C1E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859401"/>
            <a:ext cx="9546808" cy="471909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Denote entrance to runway or critical area, or area where aircraft are prohibited</a:t>
            </a:r>
          </a:p>
          <a:p>
            <a:r>
              <a:rPr lang="en-US" dirty="0"/>
              <a:t>Runway Hold Position Sign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Runway Approach Area Hold Position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3C50BA-0C5D-406A-9D43-98C756BB3B83}"/>
              </a:ext>
            </a:extLst>
          </p:cNvPr>
          <p:cNvSpPr txBox="1">
            <a:spLocks/>
          </p:cNvSpPr>
          <p:nvPr/>
        </p:nvSpPr>
        <p:spPr>
          <a:xfrm>
            <a:off x="6060486" y="1866804"/>
            <a:ext cx="3956924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r>
              <a:rPr lang="en-US" sz="2000" dirty="0"/>
              <a:t>ILS Critical Area Hold Position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No Entry Sign</a:t>
            </a:r>
          </a:p>
        </p:txBody>
      </p:sp>
      <p:pic>
        <p:nvPicPr>
          <p:cNvPr id="7" name="Picture 6" descr="aim0203_AutoC">
            <a:extLst>
              <a:ext uri="{FF2B5EF4-FFF2-40B4-BE49-F238E27FC236}">
                <a16:creationId xmlns:a16="http://schemas.microsoft.com/office/drawing/2014/main" id="{13CFEA75-7B84-4FC1-B00B-D6F818C9B4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038" y="2706615"/>
            <a:ext cx="3108860" cy="1352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aim0203_AutoB">
            <a:extLst>
              <a:ext uri="{FF2B5EF4-FFF2-40B4-BE49-F238E27FC236}">
                <a16:creationId xmlns:a16="http://schemas.microsoft.com/office/drawing/2014/main" id="{700505DF-8060-48C8-A80C-CB7290BA64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038" y="4756009"/>
            <a:ext cx="3107640" cy="137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aim0203_AutoE">
            <a:extLst>
              <a:ext uri="{FF2B5EF4-FFF2-40B4-BE49-F238E27FC236}">
                <a16:creationId xmlns:a16="http://schemas.microsoft.com/office/drawing/2014/main" id="{E317F9E6-FE4E-4D64-B8BC-BC56847B7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26" y="2708872"/>
            <a:ext cx="3872785" cy="135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aim0203_AutoD">
            <a:extLst>
              <a:ext uri="{FF2B5EF4-FFF2-40B4-BE49-F238E27FC236}">
                <a16:creationId xmlns:a16="http://schemas.microsoft.com/office/drawing/2014/main" id="{8EDBAA17-EF97-4915-BB23-A702D00576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26" y="4756009"/>
            <a:ext cx="3740065" cy="135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4361F6-F41F-47D1-8E34-E48B2BB01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15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DBB2E93-1429-98E0-61C4-611CE107B92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Mandatory Instruction</a:t>
            </a:r>
          </a:p>
        </p:txBody>
      </p:sp>
    </p:spTree>
    <p:extLst>
      <p:ext uri="{BB962C8B-B14F-4D97-AF65-F5344CB8AC3E}">
        <p14:creationId xmlns:p14="http://schemas.microsoft.com/office/powerpoint/2010/main" val="1283077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D3CDF-7311-4BB1-A99B-27F9F7C1E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8234731" cy="471909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Identify either a taxiway or runway on which the aircraft is located </a:t>
            </a:r>
          </a:p>
          <a:p>
            <a:r>
              <a:rPr lang="en-US" dirty="0"/>
              <a:t>Taxiway Location Sign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Runway Location Sign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3C50BA-0C5D-406A-9D43-98C756BB3B83}"/>
              </a:ext>
            </a:extLst>
          </p:cNvPr>
          <p:cNvSpPr txBox="1">
            <a:spLocks/>
          </p:cNvSpPr>
          <p:nvPr/>
        </p:nvSpPr>
        <p:spPr>
          <a:xfrm>
            <a:off x="6060486" y="1780544"/>
            <a:ext cx="3956924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r>
              <a:rPr lang="en-US" sz="2000" dirty="0"/>
              <a:t>Runway Boundary Sign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ILS Critical Area Boundary Sign</a:t>
            </a:r>
          </a:p>
        </p:txBody>
      </p:sp>
      <p:pic>
        <p:nvPicPr>
          <p:cNvPr id="11" name="Picture 10" descr="aim0203_AutoA">
            <a:extLst>
              <a:ext uri="{FF2B5EF4-FFF2-40B4-BE49-F238E27FC236}">
                <a16:creationId xmlns:a16="http://schemas.microsoft.com/office/drawing/2014/main" id="{C1ECFCF8-C65D-42FE-8D70-1862D7AFB1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25" y="2646260"/>
            <a:ext cx="3740065" cy="161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aim0203_Auto8">
            <a:extLst>
              <a:ext uri="{FF2B5EF4-FFF2-40B4-BE49-F238E27FC236}">
                <a16:creationId xmlns:a16="http://schemas.microsoft.com/office/drawing/2014/main" id="{0E59E3F2-CCA7-4265-82A9-33A6AD0E4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025" y="5129205"/>
            <a:ext cx="3740064" cy="133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aim0203_Auto7">
            <a:extLst>
              <a:ext uri="{FF2B5EF4-FFF2-40B4-BE49-F238E27FC236}">
                <a16:creationId xmlns:a16="http://schemas.microsoft.com/office/drawing/2014/main" id="{1CF4E740-60E4-4150-B825-2B07B8333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258" y="2646260"/>
            <a:ext cx="4507259" cy="161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aim0203_Auto6">
            <a:extLst>
              <a:ext uri="{FF2B5EF4-FFF2-40B4-BE49-F238E27FC236}">
                <a16:creationId xmlns:a16="http://schemas.microsoft.com/office/drawing/2014/main" id="{06025667-5094-4371-B270-B9EED3ED3D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1258" y="5119580"/>
            <a:ext cx="3069312" cy="133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63945C-D970-4439-B937-EA22DF25C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16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F138645-DEEC-2731-79DF-F6CDD2EEE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</a:t>
            </a:r>
            <a:r>
              <a:rPr lang="en-US" dirty="0"/>
              <a:t>Signs</a:t>
            </a:r>
            <a:r>
              <a:rPr lang="en-US" dirty="0"/>
              <a:t>, &amp; Lights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40E823E-8F96-A950-7F78-74CF93AABF33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2242095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D3CDF-7311-4BB1-A99B-27F9F7C1E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9348731" cy="471909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Identify the designations of intersections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CB254B-6B8A-422F-9B97-6C5226E8A6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270622"/>
            <a:ext cx="5010475" cy="42216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236BB9-1D82-48F8-A608-B51025260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166" y="3069462"/>
            <a:ext cx="4334797" cy="288710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39832-EAA7-4107-9449-418F8648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17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C29E4B-13C5-1E31-654A-E2DF3AE2B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</a:t>
            </a:r>
            <a:r>
              <a:rPr lang="en-US" dirty="0"/>
              <a:t>Signs</a:t>
            </a:r>
            <a:r>
              <a:rPr lang="en-US" dirty="0"/>
              <a:t>, &amp; Lights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6167710-0E29-A4FE-4D28-C661D646110B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Direction</a:t>
            </a:r>
          </a:p>
        </p:txBody>
      </p:sp>
    </p:spTree>
    <p:extLst>
      <p:ext uri="{BB962C8B-B14F-4D97-AF65-F5344CB8AC3E}">
        <p14:creationId xmlns:p14="http://schemas.microsoft.com/office/powerpoint/2010/main" val="94262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3E8A-00BA-4AE5-92FE-D5269F5AD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Destination – Indicate a destination on the airport:</a:t>
            </a:r>
          </a:p>
          <a:p>
            <a:pPr lvl="1"/>
            <a:r>
              <a:rPr lang="en-US" dirty="0"/>
              <a:t>Runways</a:t>
            </a:r>
          </a:p>
          <a:p>
            <a:pPr lvl="1"/>
            <a:r>
              <a:rPr lang="en-US" dirty="0"/>
              <a:t>Aprons</a:t>
            </a:r>
          </a:p>
          <a:p>
            <a:pPr lvl="1"/>
            <a:r>
              <a:rPr lang="en-US" dirty="0"/>
              <a:t>Terminals</a:t>
            </a:r>
          </a:p>
          <a:p>
            <a:pPr lvl="1"/>
            <a:r>
              <a:rPr lang="en-US" dirty="0"/>
              <a:t>Military Areas</a:t>
            </a:r>
          </a:p>
          <a:p>
            <a:pPr lvl="1"/>
            <a:r>
              <a:rPr lang="en-US" dirty="0"/>
              <a:t>Civil Aviation Areas</a:t>
            </a:r>
          </a:p>
          <a:p>
            <a:pPr lvl="1"/>
            <a:r>
              <a:rPr lang="en-US" dirty="0"/>
              <a:t>Cargo Areas</a:t>
            </a:r>
          </a:p>
          <a:p>
            <a:pPr lvl="1"/>
            <a:r>
              <a:rPr lang="en-US" dirty="0"/>
              <a:t>International Areas</a:t>
            </a:r>
          </a:p>
          <a:p>
            <a:pPr lvl="1"/>
            <a:r>
              <a:rPr lang="en-US" dirty="0"/>
              <a:t>FBOs </a:t>
            </a:r>
          </a:p>
          <a:p>
            <a:r>
              <a:rPr lang="en-US" dirty="0"/>
              <a:t>Information – Provide information on things like:</a:t>
            </a:r>
          </a:p>
          <a:p>
            <a:pPr lvl="1"/>
            <a:r>
              <a:rPr lang="en-US" dirty="0"/>
              <a:t>Areas the tower can’t see</a:t>
            </a:r>
          </a:p>
          <a:p>
            <a:pPr lvl="1"/>
            <a:r>
              <a:rPr lang="en-US" dirty="0"/>
              <a:t>Radio frequencies</a:t>
            </a:r>
          </a:p>
          <a:p>
            <a:pPr lvl="1"/>
            <a:r>
              <a:rPr lang="en-US" dirty="0"/>
              <a:t>Noise abatement procedures</a:t>
            </a:r>
          </a:p>
        </p:txBody>
      </p:sp>
      <p:pic>
        <p:nvPicPr>
          <p:cNvPr id="4" name="Picture 3" descr="aim0203_Auto3">
            <a:extLst>
              <a:ext uri="{FF2B5EF4-FFF2-40B4-BE49-F238E27FC236}">
                <a16:creationId xmlns:a16="http://schemas.microsoft.com/office/drawing/2014/main" id="{55928ABF-B944-4A11-A8C4-46344EC26B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55" y="2043205"/>
            <a:ext cx="4058465" cy="161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aim0203_Auto2">
            <a:extLst>
              <a:ext uri="{FF2B5EF4-FFF2-40B4-BE49-F238E27FC236}">
                <a16:creationId xmlns:a16="http://schemas.microsoft.com/office/drawing/2014/main" id="{C6633E29-2DCB-4A77-9C9B-391A7749A8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56" y="4512793"/>
            <a:ext cx="4058465" cy="161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9B699-549D-4A2B-9BC2-25850EF7C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18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9D5ECE0-F97E-0055-AA3A-03CC28DAC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</a:t>
            </a:r>
            <a:r>
              <a:rPr lang="en-US" dirty="0"/>
              <a:t>Signs</a:t>
            </a:r>
            <a:r>
              <a:rPr lang="en-US" dirty="0"/>
              <a:t>, &amp; Lights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3BC65D0-6C27-5A3C-2D4C-1CD76F314A3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Destination &amp; Information</a:t>
            </a:r>
          </a:p>
        </p:txBody>
      </p:sp>
    </p:spTree>
    <p:extLst>
      <p:ext uri="{BB962C8B-B14F-4D97-AF65-F5344CB8AC3E}">
        <p14:creationId xmlns:p14="http://schemas.microsoft.com/office/powerpoint/2010/main" val="4675782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88F6C-2B08-4B9A-AB35-B7D755FEF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Informs pilots of the distance remaining on the runway in thousands of feet </a:t>
            </a:r>
          </a:p>
        </p:txBody>
      </p:sp>
      <p:pic>
        <p:nvPicPr>
          <p:cNvPr id="4" name="Picture 3" descr="aim0203_Auto0">
            <a:extLst>
              <a:ext uri="{FF2B5EF4-FFF2-40B4-BE49-F238E27FC236}">
                <a16:creationId xmlns:a16="http://schemas.microsoft.com/office/drawing/2014/main" id="{CF9F5800-8A48-46D9-B65E-39F20CC71B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8941" y="2445460"/>
            <a:ext cx="3471401" cy="3577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392C58-1C4D-461A-A4BC-B5072759C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19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DE3B74-2A59-17BC-927C-50EB50E13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</a:t>
            </a:r>
            <a:r>
              <a:rPr lang="en-US" dirty="0"/>
              <a:t>Signs</a:t>
            </a:r>
            <a:r>
              <a:rPr lang="en-US" dirty="0"/>
              <a:t>, &amp; Lights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18D99E8-0535-3293-7E3A-650AB53EAF8F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Runway Distance Remaining</a:t>
            </a:r>
          </a:p>
        </p:txBody>
      </p:sp>
    </p:spTree>
    <p:extLst>
      <p:ext uri="{BB962C8B-B14F-4D97-AF65-F5344CB8AC3E}">
        <p14:creationId xmlns:p14="http://schemas.microsoft.com/office/powerpoint/2010/main" val="78656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359C-63C9-4290-A015-8DE90A9E6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Taxiway Edge Lights</a:t>
            </a:r>
          </a:p>
          <a:p>
            <a:pPr lvl="1"/>
            <a:r>
              <a:rPr lang="en-US"/>
              <a:t>Outline the edges of taxiways at night or with restricted visibility</a:t>
            </a:r>
          </a:p>
          <a:p>
            <a:pPr lvl="1"/>
            <a:r>
              <a:rPr lang="en-US"/>
              <a:t>Blue lights </a:t>
            </a:r>
          </a:p>
          <a:p>
            <a:r>
              <a:rPr lang="en-US"/>
              <a:t>Taxiway Centerline Lights</a:t>
            </a:r>
          </a:p>
          <a:p>
            <a:pPr lvl="1"/>
            <a:r>
              <a:rPr lang="en-US"/>
              <a:t>Facilitate taxiing during low visibility conditions</a:t>
            </a:r>
          </a:p>
          <a:p>
            <a:pPr lvl="1"/>
            <a:r>
              <a:rPr lang="en-US"/>
              <a:t>Steady green lights along the centerline</a:t>
            </a:r>
          </a:p>
          <a:p>
            <a:r>
              <a:rPr lang="en-US"/>
              <a:t>Clearance Bar Lights</a:t>
            </a:r>
          </a:p>
          <a:p>
            <a:pPr lvl="1"/>
            <a:r>
              <a:rPr lang="en-US"/>
              <a:t>Increase visibility of a holding position in low visibility, or indicate the location of an intersecting taxiway</a:t>
            </a:r>
          </a:p>
          <a:p>
            <a:pPr lvl="1"/>
            <a:r>
              <a:rPr lang="en-US"/>
              <a:t>Three in-pavement steady yellow lights</a:t>
            </a:r>
          </a:p>
          <a:p>
            <a:r>
              <a:rPr lang="en-US"/>
              <a:t>Runway Guard Lights</a:t>
            </a:r>
          </a:p>
          <a:p>
            <a:pPr lvl="1"/>
            <a:r>
              <a:rPr lang="en-US"/>
              <a:t>Enhance visibility of taxiway and runway intersections</a:t>
            </a:r>
          </a:p>
          <a:p>
            <a:pPr lvl="1"/>
            <a:r>
              <a:rPr lang="en-US"/>
              <a:t>Elevated flashing yellow lights on each side of a taxiway, or a row of in-pavement yellow lights across the taxiway</a:t>
            </a:r>
          </a:p>
          <a:p>
            <a:r>
              <a:rPr lang="en-US"/>
              <a:t>Stop Bar Lights</a:t>
            </a:r>
          </a:p>
          <a:p>
            <a:pPr lvl="1"/>
            <a:r>
              <a:rPr lang="en-US"/>
              <a:t>Confirm ATC clearance to enter / cross an active runway in low visibility conditions</a:t>
            </a:r>
          </a:p>
          <a:p>
            <a:pPr lvl="1"/>
            <a:r>
              <a:rPr lang="en-US"/>
              <a:t>Row of red, steady in-pavement lights across the entire taxiway and elevated lights on either side of the taxiway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E2626-91BB-4F5D-8005-8AB916920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EC7C1DB-B87B-5A0F-1CB0-27D6F2561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Signs, &amp; </a:t>
            </a:r>
            <a:r>
              <a:rPr lang="en-US" dirty="0"/>
              <a:t>Lights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6575245-ECC1-57FF-130F-1750EC8DDD8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Taxiway</a:t>
            </a:r>
          </a:p>
        </p:txBody>
      </p:sp>
    </p:spTree>
    <p:extLst>
      <p:ext uri="{BB962C8B-B14F-4D97-AF65-F5344CB8AC3E}">
        <p14:creationId xmlns:p14="http://schemas.microsoft.com/office/powerpoint/2010/main" val="679114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27A59-976C-472F-A1AE-17F028B79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9982921" cy="4719098"/>
          </a:xfrm>
        </p:spPr>
        <p:txBody>
          <a:bodyPr/>
          <a:lstStyle/>
          <a:p>
            <a:r>
              <a:rPr lang="en-US" dirty="0"/>
              <a:t>Runway Edge Lights </a:t>
            </a:r>
          </a:p>
          <a:p>
            <a:pPr lvl="1"/>
            <a:r>
              <a:rPr lang="en-US" dirty="0"/>
              <a:t>Outline the edges of runways</a:t>
            </a:r>
          </a:p>
          <a:p>
            <a:pPr lvl="1"/>
            <a:r>
              <a:rPr lang="en-US" dirty="0"/>
              <a:t>White lights </a:t>
            </a:r>
          </a:p>
          <a:p>
            <a:pPr lvl="2"/>
            <a:r>
              <a:rPr lang="en-US" dirty="0"/>
              <a:t>Instrument runways have yellow lights the last 2,000’ or half, whichever is shorter</a:t>
            </a:r>
          </a:p>
          <a:p>
            <a:pPr lvl="1"/>
            <a:r>
              <a:rPr lang="en-US" dirty="0"/>
              <a:t>Lights marking the end of the runway – Red toward the runway (end) and green outward (threshold)</a:t>
            </a:r>
          </a:p>
          <a:p>
            <a:pPr lvl="1"/>
            <a:r>
              <a:rPr lang="en-US" dirty="0"/>
              <a:t>Classified based on brightness: High intensity runway lights (HIRL), Medium (MIRL), Low (LIRL)</a:t>
            </a:r>
          </a:p>
          <a:p>
            <a:r>
              <a:rPr lang="en-US" dirty="0"/>
              <a:t>Runway End Identifier Lights (REIL)</a:t>
            </a:r>
          </a:p>
          <a:p>
            <a:pPr lvl="1"/>
            <a:r>
              <a:rPr lang="en-US" dirty="0"/>
              <a:t>Installed to provide rapid / positive identification of the approach end of a runway</a:t>
            </a:r>
          </a:p>
          <a:p>
            <a:pPr lvl="1"/>
            <a:r>
              <a:rPr lang="en-US" dirty="0"/>
              <a:t>Pair of synchronized flashing lights located on each side of the runway threshold</a:t>
            </a:r>
          </a:p>
          <a:p>
            <a:pPr marL="27432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1E176-9EC1-418E-BD27-44B05C39B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1C942B5-C91D-DF4A-B875-AA654C8D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Signs, &amp; </a:t>
            </a:r>
            <a:r>
              <a:rPr lang="en-US" dirty="0"/>
              <a:t>Lights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C8423F2-A8EB-BC21-CDB8-080F7E2EEFBE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Runway</a:t>
            </a:r>
          </a:p>
        </p:txBody>
      </p:sp>
    </p:spTree>
    <p:extLst>
      <p:ext uri="{BB962C8B-B14F-4D97-AF65-F5344CB8AC3E}">
        <p14:creationId xmlns:p14="http://schemas.microsoft.com/office/powerpoint/2010/main" val="2405014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857DD-3FCA-4C46-921D-88DA465AF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10034679" cy="493821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Runway Centerline Lighting System (RCLS)</a:t>
            </a:r>
          </a:p>
          <a:p>
            <a:pPr lvl="1"/>
            <a:r>
              <a:rPr lang="en-US" dirty="0"/>
              <a:t>Installed on some precision runways to facilitate landing in adverse conditions</a:t>
            </a:r>
          </a:p>
          <a:p>
            <a:pPr lvl="1"/>
            <a:r>
              <a:rPr lang="en-US" dirty="0"/>
              <a:t>White lights until the last 3,000’ where they alternate red / white until the last 1,000’ which are all red</a:t>
            </a:r>
          </a:p>
          <a:p>
            <a:r>
              <a:rPr lang="en-US" dirty="0"/>
              <a:t>Touchdown Zone Lights (TDZL)</a:t>
            </a:r>
          </a:p>
          <a:p>
            <a:pPr lvl="1"/>
            <a:r>
              <a:rPr lang="en-US" dirty="0"/>
              <a:t>On some precision runways to indicate the touchdown zone in adverse visibility</a:t>
            </a:r>
          </a:p>
          <a:p>
            <a:r>
              <a:rPr lang="en-US" dirty="0"/>
              <a:t>Taxiway Centerline Lead-Off Lights</a:t>
            </a:r>
          </a:p>
          <a:p>
            <a:pPr lvl="1"/>
            <a:r>
              <a:rPr lang="en-US" dirty="0"/>
              <a:t>Provide visual guidance for exiting the runway</a:t>
            </a:r>
          </a:p>
          <a:p>
            <a:pPr lvl="1"/>
            <a:r>
              <a:rPr lang="en-US" dirty="0"/>
              <a:t>Alternating green/yellow lights from the runway centerline to 1 light position beyond the hold position</a:t>
            </a:r>
          </a:p>
          <a:p>
            <a:r>
              <a:rPr lang="en-US" dirty="0"/>
              <a:t>Taxiway Centerline Lead-On Lights</a:t>
            </a:r>
          </a:p>
          <a:p>
            <a:pPr lvl="1"/>
            <a:r>
              <a:rPr lang="en-US" dirty="0"/>
              <a:t>Provide visual guidance for entering the runway</a:t>
            </a:r>
          </a:p>
          <a:p>
            <a:pPr lvl="1"/>
            <a:r>
              <a:rPr lang="en-US" dirty="0"/>
              <a:t>Same color as lead-off lights. Bi-directional – 1 side emits light for lead-on and the other for lead-off</a:t>
            </a:r>
          </a:p>
          <a:p>
            <a:r>
              <a:rPr lang="en-US" dirty="0"/>
              <a:t>Land and Hold Short Lights </a:t>
            </a:r>
          </a:p>
          <a:p>
            <a:pPr lvl="1"/>
            <a:r>
              <a:rPr lang="en-US" dirty="0"/>
              <a:t>Used to indicated the hold short point on runways approved for LAHSO</a:t>
            </a:r>
          </a:p>
          <a:p>
            <a:pPr lvl="1"/>
            <a:r>
              <a:rPr lang="en-US" dirty="0"/>
              <a:t>Row of pulsating white lights installed across the runway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78448-6D67-4C39-A13B-FA5835D1D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F1B0A0B-0AFD-188C-B0A8-A5B43EEB9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Signs, &amp; </a:t>
            </a:r>
            <a:r>
              <a:rPr lang="en-US" dirty="0"/>
              <a:t>Lights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28C88CB-3587-FA94-106C-8719BE0F6F77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Runway</a:t>
            </a:r>
          </a:p>
        </p:txBody>
      </p:sp>
    </p:spTree>
    <p:extLst>
      <p:ext uri="{BB962C8B-B14F-4D97-AF65-F5344CB8AC3E}">
        <p14:creationId xmlns:p14="http://schemas.microsoft.com/office/powerpoint/2010/main" val="3512252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877C8-BC31-439F-BA75-000186F08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891" y="1773141"/>
            <a:ext cx="4300809" cy="4719098"/>
          </a:xfrm>
        </p:spPr>
        <p:txBody>
          <a:bodyPr/>
          <a:lstStyle/>
          <a:p>
            <a:r>
              <a:rPr lang="en-US" dirty="0"/>
              <a:t>Automated system providing a direct indication that a runway is safe</a:t>
            </a:r>
          </a:p>
          <a:p>
            <a:pPr lvl="1"/>
            <a:r>
              <a:rPr lang="en-US" dirty="0"/>
              <a:t>Installed at several major US airports</a:t>
            </a:r>
          </a:p>
          <a:p>
            <a:pPr lvl="1"/>
            <a:r>
              <a:rPr lang="en-US" dirty="0"/>
              <a:t>Used in conjunction with ATC </a:t>
            </a:r>
          </a:p>
          <a:p>
            <a:pPr lvl="2"/>
            <a:r>
              <a:rPr lang="en-US" dirty="0"/>
              <a:t>ATC &amp; RWSL must agree</a:t>
            </a:r>
          </a:p>
          <a:p>
            <a:r>
              <a:rPr lang="en-US" dirty="0"/>
              <a:t>Runway Entrance Lights (REL)</a:t>
            </a:r>
          </a:p>
          <a:p>
            <a:pPr lvl="1"/>
            <a:r>
              <a:rPr lang="en-US" dirty="0"/>
              <a:t>In pavement red lights</a:t>
            </a:r>
          </a:p>
          <a:p>
            <a:pPr lvl="1"/>
            <a:r>
              <a:rPr lang="en-US" dirty="0"/>
              <a:t>Warn aircraft waiting to cross/enter a runway that there is conflicting traffic</a:t>
            </a:r>
          </a:p>
          <a:p>
            <a:r>
              <a:rPr lang="en-US" dirty="0"/>
              <a:t>Takeoff Hold Lights (THL)</a:t>
            </a:r>
          </a:p>
          <a:p>
            <a:pPr lvl="1"/>
            <a:r>
              <a:rPr lang="en-US" dirty="0"/>
              <a:t>In-pavement red lights</a:t>
            </a:r>
          </a:p>
          <a:p>
            <a:pPr lvl="1"/>
            <a:r>
              <a:rPr lang="en-US" dirty="0"/>
              <a:t>Warn aircraft in the takeoff position that the runway is occupied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56F4E-A507-4E31-8AD1-A16B1FC5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23</a:t>
            </a:fld>
            <a:endParaRPr lang="en-US"/>
          </a:p>
        </p:txBody>
      </p:sp>
      <p:pic>
        <p:nvPicPr>
          <p:cNvPr id="5" name="Picture 4" descr="A diagram of runway lights&#10;&#10;Description automatically generated">
            <a:extLst>
              <a:ext uri="{FF2B5EF4-FFF2-40B4-BE49-F238E27FC236}">
                <a16:creationId xmlns:a16="http://schemas.microsoft.com/office/drawing/2014/main" id="{003AC5ED-7BCF-09BE-E770-B384F3D9E9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896" y="1905744"/>
            <a:ext cx="5859013" cy="38283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717503F-3E4E-87BE-E3B9-772891F76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Markings, Signs, &amp; </a:t>
            </a:r>
            <a:r>
              <a:rPr lang="en-US" dirty="0"/>
              <a:t>Lights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AA2E87-89C9-A7B2-27F1-E6509F45AB0F}"/>
              </a:ext>
            </a:extLst>
          </p:cNvPr>
          <p:cNvSpPr txBox="1">
            <a:spLocks/>
          </p:cNvSpPr>
          <p:nvPr/>
        </p:nvSpPr>
        <p:spPr>
          <a:xfrm>
            <a:off x="918891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Runway Status (RWSL)</a:t>
            </a:r>
          </a:p>
        </p:txBody>
      </p:sp>
    </p:spTree>
    <p:extLst>
      <p:ext uri="{BB962C8B-B14F-4D97-AF65-F5344CB8AC3E}">
        <p14:creationId xmlns:p14="http://schemas.microsoft.com/office/powerpoint/2010/main" val="848361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A3D05-48CE-4314-B0C2-91FEAF8E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Operations &amp; Runway Incursions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8B257F-BDFE-4FB8-9ADC-336E3FCF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10224460" cy="47190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Indicate where to stop when approaching a runway without a clearance to enter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endParaRPr lang="en-US" dirty="0"/>
          </a:p>
          <a:p>
            <a:r>
              <a:rPr lang="en-US" dirty="0"/>
              <a:t>Approaching from dashed side (exiting runway): </a:t>
            </a:r>
          </a:p>
          <a:p>
            <a:pPr lvl="1"/>
            <a:r>
              <a:rPr lang="en-US" dirty="0"/>
              <a:t>Cross the dashed lines and stop when fully beyond solid lines</a:t>
            </a:r>
          </a:p>
          <a:p>
            <a:r>
              <a:rPr lang="en-US" dirty="0"/>
              <a:t>Approaching from the solid side (entering runway): </a:t>
            </a:r>
          </a:p>
          <a:p>
            <a:pPr lvl="1"/>
            <a:r>
              <a:rPr lang="en-US" dirty="0"/>
              <a:t>At controlled airports, pilots must not cross without ATC clearance</a:t>
            </a:r>
          </a:p>
          <a:p>
            <a:pPr lvl="1"/>
            <a:r>
              <a:rPr lang="en-US" dirty="0"/>
              <a:t>At uncontrolled airports, pilots must ensure adequate separation from other aircraft</a:t>
            </a:r>
          </a:p>
          <a:p>
            <a:r>
              <a:rPr lang="en-US" dirty="0"/>
              <a:t>Clarify with ATC if there’s any confusion, never assume</a:t>
            </a:r>
          </a:p>
          <a:p>
            <a:pPr lvl="1"/>
            <a:endParaRPr lang="en-US" dirty="0"/>
          </a:p>
        </p:txBody>
      </p:sp>
      <p:pic>
        <p:nvPicPr>
          <p:cNvPr id="4" name="Picture 3" descr="aim0203_Auto7">
            <a:extLst>
              <a:ext uri="{FF2B5EF4-FFF2-40B4-BE49-F238E27FC236}">
                <a16:creationId xmlns:a16="http://schemas.microsoft.com/office/drawing/2014/main" id="{7AA9DC24-8F7D-4782-9659-9413BAAB6A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489" y="2323444"/>
            <a:ext cx="4159135" cy="1488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17A026-234F-49D3-A497-016E19739F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/>
          <a:stretch/>
        </p:blipFill>
        <p:spPr bwMode="auto">
          <a:xfrm>
            <a:off x="6187947" y="2201678"/>
            <a:ext cx="3991223" cy="1689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8836E-78A5-487A-9A1A-A21789FCC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538631-9FE2-0F68-0AD5-1A84A445F11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Hold Lines</a:t>
            </a:r>
          </a:p>
        </p:txBody>
      </p:sp>
    </p:spTree>
    <p:extLst>
      <p:ext uri="{BB962C8B-B14F-4D97-AF65-F5344CB8AC3E}">
        <p14:creationId xmlns:p14="http://schemas.microsoft.com/office/powerpoint/2010/main" val="3525483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CA490-FB3F-4B02-9025-34C221A4D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Plan Ahead</a:t>
            </a:r>
          </a:p>
          <a:p>
            <a:pPr lvl="1"/>
            <a:r>
              <a:rPr lang="en-US"/>
              <a:t>Brief the landing runway &amp; exit/taxi plan</a:t>
            </a:r>
          </a:p>
          <a:p>
            <a:r>
              <a:rPr lang="en-US"/>
              <a:t>Exiting the runway entirely</a:t>
            </a:r>
          </a:p>
          <a:p>
            <a:pPr lvl="1"/>
            <a:r>
              <a:rPr lang="en-US"/>
              <a:t>Advise ATC if unable to fully clear the runway</a:t>
            </a:r>
          </a:p>
          <a:p>
            <a:r>
              <a:rPr lang="en-US"/>
              <a:t>Do not cross another runway without a clearance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E0A14-D4AB-43C2-9017-BDEEFA437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7E4150A-C413-3480-EF54-4219BA28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Operations &amp; Runway Incursions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8B7542-3349-6D0C-877D-471BB982296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Landing &amp; Rollout</a:t>
            </a:r>
          </a:p>
        </p:txBody>
      </p:sp>
    </p:spTree>
    <p:extLst>
      <p:ext uri="{BB962C8B-B14F-4D97-AF65-F5344CB8AC3E}">
        <p14:creationId xmlns:p14="http://schemas.microsoft.com/office/powerpoint/2010/main" val="1971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5820F-33AB-43B1-8A8B-0445B159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7843576" cy="4903704"/>
          </a:xfrm>
        </p:spPr>
        <p:txBody>
          <a:bodyPr>
            <a:normAutofit/>
          </a:bodyPr>
          <a:lstStyle/>
          <a:p>
            <a:r>
              <a:rPr lang="en-US" dirty="0"/>
              <a:t>Starting Engines</a:t>
            </a:r>
          </a:p>
          <a:p>
            <a:pPr lvl="1"/>
            <a:r>
              <a:rPr lang="en-US" dirty="0"/>
              <a:t>Rotating beacon on</a:t>
            </a:r>
          </a:p>
          <a:p>
            <a:r>
              <a:rPr lang="en-US" dirty="0"/>
              <a:t>Taxiing</a:t>
            </a:r>
          </a:p>
          <a:p>
            <a:pPr lvl="1"/>
            <a:r>
              <a:rPr lang="en-US" dirty="0"/>
              <a:t>Navigation, position, &amp; anti-collision lights on</a:t>
            </a:r>
          </a:p>
          <a:p>
            <a:pPr lvl="1"/>
            <a:r>
              <a:rPr lang="en-US" dirty="0"/>
              <a:t>Taxi light on when moving or intending to move, off when stopped or yielding</a:t>
            </a:r>
          </a:p>
          <a:p>
            <a:r>
              <a:rPr lang="en-US" dirty="0"/>
              <a:t>Crossing a Runway</a:t>
            </a:r>
          </a:p>
          <a:p>
            <a:pPr lvl="1"/>
            <a:r>
              <a:rPr lang="en-US" dirty="0"/>
              <a:t>All exterior lights should be illuminated</a:t>
            </a:r>
          </a:p>
          <a:p>
            <a:r>
              <a:rPr lang="en-US" dirty="0"/>
              <a:t>Entering a Runway for Takeoff or to Line Up &amp; Wait</a:t>
            </a:r>
          </a:p>
          <a:p>
            <a:pPr lvl="1"/>
            <a:r>
              <a:rPr lang="en-US" dirty="0"/>
              <a:t>Turn on all lights except landing lights</a:t>
            </a:r>
          </a:p>
          <a:p>
            <a:pPr lvl="1"/>
            <a:r>
              <a:rPr lang="en-US" dirty="0"/>
              <a:t>Line up approximately 3’ off the centerline </a:t>
            </a:r>
          </a:p>
          <a:p>
            <a:r>
              <a:rPr lang="en-US" dirty="0"/>
              <a:t>Cleared for Takeoff or Starting Takeoff Roll</a:t>
            </a:r>
          </a:p>
          <a:p>
            <a:pPr lvl="1"/>
            <a:r>
              <a:rPr lang="en-US" dirty="0"/>
              <a:t>Landing lights 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6E7B8-69B1-4372-860A-7E335710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26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F40D96-E9FA-5C3D-D94F-1887D35BD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Operations &amp; Runway Incursions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AD16BA-9644-3914-2BF9-68A74D159EC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Night ops: Exterior Lighting</a:t>
            </a:r>
          </a:p>
        </p:txBody>
      </p:sp>
    </p:spTree>
    <p:extLst>
      <p:ext uri="{BB962C8B-B14F-4D97-AF65-F5344CB8AC3E}">
        <p14:creationId xmlns:p14="http://schemas.microsoft.com/office/powerpoint/2010/main" val="3468298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5820F-33AB-43B1-8A8B-0445B159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73141"/>
            <a:ext cx="7843576" cy="4903704"/>
          </a:xfrm>
        </p:spPr>
        <p:txBody>
          <a:bodyPr>
            <a:normAutofit/>
          </a:bodyPr>
          <a:lstStyle/>
          <a:p>
            <a:r>
              <a:rPr lang="en-US" dirty="0"/>
              <a:t>Taxi slower</a:t>
            </a:r>
          </a:p>
          <a:p>
            <a:r>
              <a:rPr lang="en-US" dirty="0"/>
              <a:t>Be more cautious </a:t>
            </a:r>
          </a:p>
          <a:p>
            <a:pPr lvl="1"/>
            <a:r>
              <a:rPr lang="en-US" dirty="0"/>
              <a:t>Reduced visibility &amp; less time to react</a:t>
            </a:r>
          </a:p>
          <a:p>
            <a:r>
              <a:rPr lang="en-US" dirty="0"/>
              <a:t>Sterile cockpit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6E7B8-69B1-4372-860A-7E335710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27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9F40D96-E9FA-5C3D-D94F-1887D35BD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Airport Operations &amp; Runway Incursions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AD16BA-9644-3914-2BF9-68A74D159EC6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Night ops: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969808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5820F-33AB-43B1-8A8B-0445B159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357717"/>
            <a:ext cx="6687670" cy="38224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hlinkClick r:id="rId3"/>
              </a:rPr>
              <a:t>AIM 4-3-19</a:t>
            </a:r>
            <a:endParaRPr lang="en-US" b="1" dirty="0"/>
          </a:p>
          <a:p>
            <a:r>
              <a:rPr lang="en-US" dirty="0"/>
              <a:t>Focus entire attention on the safe operation of the aircraft while it is moving</a:t>
            </a:r>
          </a:p>
          <a:p>
            <a:r>
              <a:rPr lang="en-US" dirty="0"/>
              <a:t>Taxi slowly</a:t>
            </a:r>
          </a:p>
          <a:p>
            <a:r>
              <a:rPr lang="en-US" dirty="0"/>
              <a:t>Focus should be outside</a:t>
            </a:r>
          </a:p>
          <a:p>
            <a:r>
              <a:rPr lang="en-US" dirty="0"/>
              <a:t>Sterile cockpit</a:t>
            </a:r>
          </a:p>
          <a:p>
            <a:pPr lvl="1"/>
            <a:r>
              <a:rPr lang="en-US" dirty="0"/>
              <a:t>Withhold checklists &amp; nonessential communication until stopped with the brakes set</a:t>
            </a:r>
          </a:p>
          <a:p>
            <a:r>
              <a:rPr lang="en-US" dirty="0"/>
              <a:t>Notify the controller of difficulties or at the first indication of becoming disoriented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6E7B8-69B1-4372-860A-7E335710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F6B7DA8-5511-6B85-6D0A-2792D534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Airport Operations &amp; </a:t>
            </a:r>
            <a:br>
              <a:rPr lang="en-US" dirty="0"/>
            </a:br>
            <a:r>
              <a:rPr lang="en-US" dirty="0"/>
              <a:t>Runway Incursions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52D1F7B-82D2-AD86-17FB-A97D2014D1A5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Visibility</a:t>
            </a:r>
          </a:p>
        </p:txBody>
      </p:sp>
    </p:spTree>
    <p:extLst>
      <p:ext uri="{BB962C8B-B14F-4D97-AF65-F5344CB8AC3E}">
        <p14:creationId xmlns:p14="http://schemas.microsoft.com/office/powerpoint/2010/main" val="2430464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D32FDEE-7ADE-945C-85AB-714DA819628B}"/>
              </a:ext>
            </a:extLst>
          </p:cNvPr>
          <p:cNvSpPr/>
          <p:nvPr/>
        </p:nvSpPr>
        <p:spPr>
          <a:xfrm rot="1001434">
            <a:off x="7631458" y="-747360"/>
            <a:ext cx="2590800" cy="8355126"/>
          </a:xfrm>
          <a:prstGeom prst="rect">
            <a:avLst/>
          </a:prstGeom>
          <a:solidFill>
            <a:srgbClr val="3BD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F5E057-F3E6-CBF4-7C77-0AF65CB2D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4597" y="1900638"/>
            <a:ext cx="4979036" cy="38117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06D044-2DDF-4D9B-8704-B05CB4E9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1448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65820F-33AB-43B1-8A8B-0445B159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1173" y="1773141"/>
            <a:ext cx="4854827" cy="4719098"/>
          </a:xfrm>
        </p:spPr>
        <p:txBody>
          <a:bodyPr>
            <a:normAutofit/>
          </a:bodyPr>
          <a:lstStyle/>
          <a:p>
            <a:r>
              <a:rPr lang="en-US" dirty="0"/>
              <a:t>UAL1448 lands on runway 5R</a:t>
            </a:r>
          </a:p>
          <a:p>
            <a:r>
              <a:rPr lang="en-US" dirty="0"/>
              <a:t>Cleared to taxi N &amp; T, and report across 16</a:t>
            </a:r>
          </a:p>
          <a:p>
            <a:r>
              <a:rPr lang="en-US" dirty="0"/>
              <a:t>Become disoriented and turn onto B, back toward 5R</a:t>
            </a:r>
          </a:p>
          <a:p>
            <a:pPr lvl="1"/>
            <a:r>
              <a:rPr lang="en-US" dirty="0"/>
              <a:t>They stop and advise the controller they believe the airplane is on an active runway </a:t>
            </a:r>
          </a:p>
          <a:p>
            <a:r>
              <a:rPr lang="en-US" dirty="0"/>
              <a:t>FDX1662 departs 5R passing near 1448 </a:t>
            </a:r>
          </a:p>
          <a:p>
            <a:r>
              <a:rPr lang="en-US" dirty="0"/>
              <a:t>PVD clears US Airways 2998 for takeoff from 5R</a:t>
            </a:r>
          </a:p>
          <a:p>
            <a:pPr lvl="1"/>
            <a:r>
              <a:rPr lang="en-US" dirty="0"/>
              <a:t>2998 declines the clearance because of their concern about 1448’s position potentially saving numerous lives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6E7B8-69B1-4372-860A-7E335710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29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63EB511-1195-87F0-6028-A488146EBDE5}"/>
              </a:ext>
            </a:extLst>
          </p:cNvPr>
          <p:cNvSpPr txBox="1">
            <a:spLocks/>
          </p:cNvSpPr>
          <p:nvPr/>
        </p:nvSpPr>
        <p:spPr>
          <a:xfrm>
            <a:off x="1241173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2260493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358D2A2-6839-C223-783C-1B9619502F3D}"/>
              </a:ext>
            </a:extLst>
          </p:cNvPr>
          <p:cNvSpPr/>
          <p:nvPr/>
        </p:nvSpPr>
        <p:spPr>
          <a:xfrm rot="1001434">
            <a:off x="7631458" y="-747360"/>
            <a:ext cx="2590800" cy="8355126"/>
          </a:xfrm>
          <a:prstGeom prst="rect">
            <a:avLst/>
          </a:prstGeom>
          <a:solidFill>
            <a:srgbClr val="3BD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06D044-2DDF-4D9B-8704-B05CB4E92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1448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6E7B8-69B1-4372-860A-7E3357107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30</a:t>
            </a:fld>
            <a:endParaRPr lang="en-US"/>
          </a:p>
        </p:txBody>
      </p:sp>
      <p:pic>
        <p:nvPicPr>
          <p:cNvPr id="8" name="Online Media 7" title="Runway Incursion Providence, Rhode Island FAA Animation">
            <a:hlinkClick r:id="" action="ppaction://media"/>
            <a:extLst>
              <a:ext uri="{FF2B5EF4-FFF2-40B4-BE49-F238E27FC236}">
                <a16:creationId xmlns:a16="http://schemas.microsoft.com/office/drawing/2014/main" id="{C6439144-6C85-51DE-D197-6E69255876B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00338" y="1773238"/>
            <a:ext cx="6292850" cy="471963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7D3B1EE-9A22-416F-F0A7-85E6AC8BA7BC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376676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Plane in red circle">
            <a:extLst>
              <a:ext uri="{FF2B5EF4-FFF2-40B4-BE49-F238E27FC236}">
                <a16:creationId xmlns:a16="http://schemas.microsoft.com/office/drawing/2014/main" id="{C21762A6-3DEC-D4FE-4E2B-2099E2F506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95858" y="0"/>
            <a:ext cx="37028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578938-DC73-4D76-A46C-8B9F105F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United 1448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403AD-EF38-4B26-91C2-88FEE9215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31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C3B082-E0C3-23BD-4C18-CA30681809C4}"/>
              </a:ext>
            </a:extLst>
          </p:cNvPr>
          <p:cNvSpPr/>
          <p:nvPr/>
        </p:nvSpPr>
        <p:spPr>
          <a:xfrm>
            <a:off x="1708088" y="1965526"/>
            <a:ext cx="3975796" cy="3249270"/>
          </a:xfrm>
          <a:prstGeom prst="roundRect">
            <a:avLst>
              <a:gd name="adj" fmla="val 2244"/>
            </a:avLst>
          </a:prstGeom>
          <a:solidFill>
            <a:schemeClr val="bg1"/>
          </a:solidFill>
          <a:ln w="9525">
            <a:solidFill>
              <a:srgbClr val="FF5033"/>
            </a:solidFill>
            <a:miter lim="800000"/>
            <a:headEnd/>
            <a:tailEnd/>
          </a:ln>
          <a:effectLst>
            <a:outerShdw blurRad="190500" dist="50800" dir="5400000" algn="ctr" rotWithShape="0">
              <a:schemeClr val="tx1"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BC50406-6A5A-3012-17C1-6F69D1002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087" y="2483369"/>
            <a:ext cx="3975797" cy="2295352"/>
          </a:xfrm>
        </p:spPr>
        <p:txBody>
          <a:bodyPr/>
          <a:lstStyle/>
          <a:p>
            <a:pPr marL="171450" indent="0">
              <a:buNone/>
            </a:pPr>
            <a:r>
              <a:rPr lang="en-US" b="1" dirty="0"/>
              <a:t>RISK MANAGEMENT CONCEPTS</a:t>
            </a:r>
          </a:p>
          <a:p>
            <a:pPr marL="0" indent="0">
              <a:buNone/>
            </a:pPr>
            <a:endParaRPr lang="en-US" sz="100" dirty="0"/>
          </a:p>
          <a:p>
            <a:pPr lvl="1"/>
            <a:r>
              <a:rPr lang="en-US" dirty="0"/>
              <a:t>Low Visibility</a:t>
            </a:r>
          </a:p>
          <a:p>
            <a:pPr lvl="1"/>
            <a:r>
              <a:rPr lang="en-US" dirty="0"/>
              <a:t>Night Operations</a:t>
            </a:r>
          </a:p>
          <a:p>
            <a:pPr lvl="1"/>
            <a:r>
              <a:rPr lang="en-US" dirty="0"/>
              <a:t>Entering/Crossing Runways</a:t>
            </a:r>
          </a:p>
          <a:p>
            <a:pPr lvl="1"/>
            <a:r>
              <a:rPr lang="en-US" dirty="0"/>
              <a:t>Loss of Situational Awareness</a:t>
            </a:r>
          </a:p>
          <a:p>
            <a:pPr lvl="1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544260-BA48-14F7-9AA1-8311B993F4D0}"/>
              </a:ext>
            </a:extLst>
          </p:cNvPr>
          <p:cNvSpPr txBox="1">
            <a:spLocks/>
          </p:cNvSpPr>
          <p:nvPr/>
        </p:nvSpPr>
        <p:spPr>
          <a:xfrm>
            <a:off x="1708087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8107521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E9E8E8-1AD7-A028-98DA-D0D2EB16D905}"/>
              </a:ext>
            </a:extLst>
          </p:cNvPr>
          <p:cNvSpPr/>
          <p:nvPr/>
        </p:nvSpPr>
        <p:spPr>
          <a:xfrm>
            <a:off x="5091765" y="471638"/>
            <a:ext cx="5515276" cy="2040556"/>
          </a:xfrm>
          <a:prstGeom prst="rect">
            <a:avLst/>
          </a:prstGeom>
          <a:ln w="31750">
            <a:solidFill>
              <a:schemeClr val="dk1">
                <a:shade val="15000"/>
              </a:schemeClr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3960E6-6647-4B58-B3A4-7373E330F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93563126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9976</TotalTime>
  <Words>1655</Words>
  <Application>Microsoft Office PowerPoint</Application>
  <PresentationFormat>Widescreen</PresentationFormat>
  <Paragraphs>365</Paragraphs>
  <Slides>32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Bebas Neue</vt:lpstr>
      <vt:lpstr>Calibri</vt:lpstr>
      <vt:lpstr>Calibri Light</vt:lpstr>
      <vt:lpstr>Century Schoolbook</vt:lpstr>
      <vt:lpstr>Wingdings 2</vt:lpstr>
      <vt:lpstr>View</vt:lpstr>
      <vt:lpstr>Runway Incursion Avoidance</vt:lpstr>
      <vt:lpstr>Overview</vt:lpstr>
      <vt:lpstr>Runway Incursions</vt:lpstr>
      <vt:lpstr>Runway Incursions</vt:lpstr>
      <vt:lpstr>Taxi Instructions</vt:lpstr>
      <vt:lpstr>Taxi Instructions</vt:lpstr>
      <vt:lpstr>Plan, Brief, Review</vt:lpstr>
      <vt:lpstr>Appropriate Flightdeck Activities</vt:lpstr>
      <vt:lpstr>Airport Markings, Signs,  &amp; Lights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PowerPoint Presentation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Airport Markings, Signs, &amp; Lights</vt:lpstr>
      <vt:lpstr>Airport Operations &amp; Runway Incursions</vt:lpstr>
      <vt:lpstr>Airport Operations &amp; Runway Incursions</vt:lpstr>
      <vt:lpstr>Airport Operations &amp; Runway Incursions</vt:lpstr>
      <vt:lpstr>Airport Operations &amp; Runway Incursions</vt:lpstr>
      <vt:lpstr>Airport Operations &amp;  Runway Incursions</vt:lpstr>
      <vt:lpstr>United 1448</vt:lpstr>
      <vt:lpstr>United 1448</vt:lpstr>
      <vt:lpstr>United 1448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5</cp:revision>
  <dcterms:created xsi:type="dcterms:W3CDTF">2021-10-28T22:45:50Z</dcterms:created>
  <dcterms:modified xsi:type="dcterms:W3CDTF">2024-08-31T18:49:37Z</dcterms:modified>
</cp:coreProperties>
</file>