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0"/>
  </p:notesMasterIdLst>
  <p:sldIdLst>
    <p:sldId id="265" r:id="rId2"/>
    <p:sldId id="932" r:id="rId3"/>
    <p:sldId id="342" r:id="rId4"/>
    <p:sldId id="3432" r:id="rId5"/>
    <p:sldId id="331" r:id="rId6"/>
    <p:sldId id="332" r:id="rId7"/>
    <p:sldId id="341" r:id="rId8"/>
    <p:sldId id="1527" r:id="rId9"/>
    <p:sldId id="1511" r:id="rId10"/>
    <p:sldId id="1514" r:id="rId11"/>
    <p:sldId id="1513" r:id="rId12"/>
    <p:sldId id="334" r:id="rId13"/>
    <p:sldId id="335" r:id="rId14"/>
    <p:sldId id="336" r:id="rId15"/>
    <p:sldId id="1520" r:id="rId16"/>
    <p:sldId id="1519" r:id="rId17"/>
    <p:sldId id="1521" r:id="rId18"/>
    <p:sldId id="337" r:id="rId19"/>
    <p:sldId id="1959" r:id="rId20"/>
    <p:sldId id="2899" r:id="rId21"/>
    <p:sldId id="358" r:id="rId22"/>
    <p:sldId id="339" r:id="rId23"/>
    <p:sldId id="338" r:id="rId24"/>
    <p:sldId id="340" r:id="rId25"/>
    <p:sldId id="1960" r:id="rId26"/>
    <p:sldId id="1961" r:id="rId27"/>
    <p:sldId id="1962" r:id="rId28"/>
    <p:sldId id="100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AFF"/>
    <a:srgbClr val="9933FF"/>
    <a:srgbClr val="FF6600"/>
    <a:srgbClr val="6AF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02F1F7-D2BA-4280-9012-9EDB619ECE48}" v="1" dt="2024-08-31T18:49:00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95" autoAdjust="0"/>
    <p:restoredTop sz="86571" autoAdjust="0"/>
  </p:normalViewPr>
  <p:slideViewPr>
    <p:cSldViewPr snapToGrid="0">
      <p:cViewPr varScale="1">
        <p:scale>
          <a:sx n="99" d="100"/>
          <a:sy n="99" d="100"/>
        </p:scale>
        <p:origin x="72" y="13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kseat Pilot" userId="d180a19d18cc575d" providerId="LiveId" clId="{9CA86024-5773-43D6-B58C-480A26264959}"/>
    <pc:docChg chg="undo custSel addSld delSld modSld">
      <pc:chgData name="Backseat Pilot" userId="d180a19d18cc575d" providerId="LiveId" clId="{9CA86024-5773-43D6-B58C-480A26264959}" dt="2024-08-30T16:00:23.642" v="110" actId="167"/>
      <pc:docMkLst>
        <pc:docMk/>
      </pc:docMkLst>
      <pc:sldChg chg="add del">
        <pc:chgData name="Backseat Pilot" userId="d180a19d18cc575d" providerId="LiveId" clId="{9CA86024-5773-43D6-B58C-480A26264959}" dt="2024-08-29T18:53:39.729" v="53"/>
        <pc:sldMkLst>
          <pc:docMk/>
          <pc:sldMk cId="147070323" sldId="265"/>
        </pc:sldMkLst>
      </pc:sldChg>
      <pc:sldChg chg="addSp delSp modSp add del mod setBg delDesignElem">
        <pc:chgData name="Backseat Pilot" userId="d180a19d18cc575d" providerId="LiveId" clId="{9CA86024-5773-43D6-B58C-480A26264959}" dt="2024-08-29T18:54:04.313" v="73" actId="167"/>
        <pc:sldMkLst>
          <pc:docMk/>
          <pc:sldMk cId="2784026789" sldId="331"/>
        </pc:sldMkLst>
        <pc:spChg chg="add mod ord">
          <ac:chgData name="Backseat Pilot" userId="d180a19d18cc575d" providerId="LiveId" clId="{9CA86024-5773-43D6-B58C-480A26264959}" dt="2024-08-27T17:03:21.115" v="18" actId="167"/>
          <ac:spMkLst>
            <pc:docMk/>
            <pc:sldMk cId="2784026789" sldId="331"/>
            <ac:spMk id="5" creationId="{09A3AAF9-88DA-8396-667B-E68CF6F786BA}"/>
          </ac:spMkLst>
        </pc:spChg>
        <pc:spChg chg="add mod ord">
          <ac:chgData name="Backseat Pilot" userId="d180a19d18cc575d" providerId="LiveId" clId="{9CA86024-5773-43D6-B58C-480A26264959}" dt="2024-08-29T18:54:04.313" v="73" actId="167"/>
          <ac:spMkLst>
            <pc:docMk/>
            <pc:sldMk cId="2784026789" sldId="331"/>
            <ac:spMk id="5" creationId="{9D137195-6C29-A122-2580-9845C119CB58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2784026789" sldId="331"/>
            <ac:spMk id="13" creationId="{989683EB-D202-4B4D-B1BD-8BA6965FBEF5}"/>
          </ac:spMkLst>
        </pc:spChg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1925619430" sldId="332"/>
        </pc:sldMkLst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2941565521" sldId="334"/>
        </pc:sldMkLst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4270899219" sldId="335"/>
        </pc:sldMkLst>
      </pc:sldChg>
      <pc:sldChg chg="addSp delSp modSp add del mod setBg delDesignElem">
        <pc:chgData name="Backseat Pilot" userId="d180a19d18cc575d" providerId="LiveId" clId="{9CA86024-5773-43D6-B58C-480A26264959}" dt="2024-08-29T18:54:13.328" v="75" actId="167"/>
        <pc:sldMkLst>
          <pc:docMk/>
          <pc:sldMk cId="1861620116" sldId="336"/>
        </pc:sldMkLst>
        <pc:spChg chg="add mod ord">
          <ac:chgData name="Backseat Pilot" userId="d180a19d18cc575d" providerId="LiveId" clId="{9CA86024-5773-43D6-B58C-480A26264959}" dt="2024-08-27T17:03:26.762" v="20" actId="167"/>
          <ac:spMkLst>
            <pc:docMk/>
            <pc:sldMk cId="1861620116" sldId="336"/>
            <ac:spMk id="5" creationId="{7BB7AA95-97BE-7440-62C5-8BE10F1DF17E}"/>
          </ac:spMkLst>
        </pc:spChg>
        <pc:spChg chg="add mod ord">
          <ac:chgData name="Backseat Pilot" userId="d180a19d18cc575d" providerId="LiveId" clId="{9CA86024-5773-43D6-B58C-480A26264959}" dt="2024-08-29T18:54:13.328" v="75" actId="167"/>
          <ac:spMkLst>
            <pc:docMk/>
            <pc:sldMk cId="1861620116" sldId="336"/>
            <ac:spMk id="6" creationId="{18E9D850-99FF-45F0-13DC-397005C6C56C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1861620116" sldId="336"/>
            <ac:spMk id="12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9CA86024-5773-43D6-B58C-480A26264959}" dt="2024-08-29T18:54:24.478" v="83" actId="167"/>
        <pc:sldMkLst>
          <pc:docMk/>
          <pc:sldMk cId="262465390" sldId="337"/>
        </pc:sldMkLst>
        <pc:spChg chg="add mod ord">
          <ac:chgData name="Backseat Pilot" userId="d180a19d18cc575d" providerId="LiveId" clId="{9CA86024-5773-43D6-B58C-480A26264959}" dt="2024-08-27T17:03:37.615" v="28" actId="167"/>
          <ac:spMkLst>
            <pc:docMk/>
            <pc:sldMk cId="262465390" sldId="337"/>
            <ac:spMk id="5" creationId="{1CA3C358-2BC3-4C40-C16E-1374B74B36A0}"/>
          </ac:spMkLst>
        </pc:spChg>
        <pc:spChg chg="add mod ord">
          <ac:chgData name="Backseat Pilot" userId="d180a19d18cc575d" providerId="LiveId" clId="{9CA86024-5773-43D6-B58C-480A26264959}" dt="2024-08-29T18:54:24.478" v="83" actId="167"/>
          <ac:spMkLst>
            <pc:docMk/>
            <pc:sldMk cId="262465390" sldId="337"/>
            <ac:spMk id="5" creationId="{BAE56425-1713-76DF-D3FC-BDA45669CC67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262465390" sldId="337"/>
            <ac:spMk id="18" creationId="{989683EB-D202-4B4D-B1BD-8BA6965FBEF5}"/>
          </ac:spMkLst>
        </pc:spChg>
      </pc:sldChg>
      <pc:sldChg chg="delSp add del setBg delDesignElem">
        <pc:chgData name="Backseat Pilot" userId="d180a19d18cc575d" providerId="LiveId" clId="{9CA86024-5773-43D6-B58C-480A26264959}" dt="2024-08-29T18:53:39.729" v="53"/>
        <pc:sldMkLst>
          <pc:docMk/>
          <pc:sldMk cId="3932950443" sldId="338"/>
        </pc:sldMkLst>
        <pc:spChg chg="del">
          <ac:chgData name="Backseat Pilot" userId="d180a19d18cc575d" providerId="LiveId" clId="{9CA86024-5773-43D6-B58C-480A26264959}" dt="2024-08-29T18:53:39.729" v="53"/>
          <ac:spMkLst>
            <pc:docMk/>
            <pc:sldMk cId="3932950443" sldId="338"/>
            <ac:spMk id="11" creationId="{B4147794-66B7-4CDE-BC75-BBDC48B2FCEB}"/>
          </ac:spMkLst>
        </pc:spChg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1721488477" sldId="339"/>
        </pc:sldMkLst>
      </pc:sldChg>
      <pc:sldChg chg="addSp delSp modSp add del mod setBg delDesignElem">
        <pc:chgData name="Backseat Pilot" userId="d180a19d18cc575d" providerId="LiveId" clId="{9CA86024-5773-43D6-B58C-480A26264959}" dt="2024-08-29T18:54:41.168" v="86" actId="167"/>
        <pc:sldMkLst>
          <pc:docMk/>
          <pc:sldMk cId="3550904808" sldId="340"/>
        </pc:sldMkLst>
        <pc:spChg chg="add mod">
          <ac:chgData name="Backseat Pilot" userId="d180a19d18cc575d" providerId="LiveId" clId="{9CA86024-5773-43D6-B58C-480A26264959}" dt="2024-08-29T18:54:26.709" v="84"/>
          <ac:spMkLst>
            <pc:docMk/>
            <pc:sldMk cId="3550904808" sldId="340"/>
            <ac:spMk id="6" creationId="{7E5392A7-6D32-78FF-C3A8-C52BCF19E9D9}"/>
          </ac:spMkLst>
        </pc:spChg>
        <pc:spChg chg="add mod ord">
          <ac:chgData name="Backseat Pilot" userId="d180a19d18cc575d" providerId="LiveId" clId="{9CA86024-5773-43D6-B58C-480A26264959}" dt="2024-08-27T17:03:47.071" v="30" actId="167"/>
          <ac:spMkLst>
            <pc:docMk/>
            <pc:sldMk cId="3550904808" sldId="340"/>
            <ac:spMk id="6" creationId="{FCFFD4D2-F3C6-5821-FC7A-C4D15DC0B7E5}"/>
          </ac:spMkLst>
        </pc:spChg>
        <pc:spChg chg="add mod ord">
          <ac:chgData name="Backseat Pilot" userId="d180a19d18cc575d" providerId="LiveId" clId="{9CA86024-5773-43D6-B58C-480A26264959}" dt="2024-08-29T18:54:41.168" v="86" actId="167"/>
          <ac:spMkLst>
            <pc:docMk/>
            <pc:sldMk cId="3550904808" sldId="340"/>
            <ac:spMk id="7" creationId="{A278F011-F6A8-8528-9EEF-6C27B434B388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3550904808" sldId="340"/>
            <ac:spMk id="17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9CA86024-5773-43D6-B58C-480A26264959}" dt="2024-08-30T16:00:17.769" v="108" actId="207"/>
        <pc:sldMkLst>
          <pc:docMk/>
          <pc:sldMk cId="240628955" sldId="341"/>
        </pc:sldMkLst>
        <pc:spChg chg="add mod ord">
          <ac:chgData name="Backseat Pilot" userId="d180a19d18cc575d" providerId="LiveId" clId="{9CA86024-5773-43D6-B58C-480A26264959}" dt="2024-08-30T16:00:17.769" v="108" actId="207"/>
          <ac:spMkLst>
            <pc:docMk/>
            <pc:sldMk cId="240628955" sldId="341"/>
            <ac:spMk id="7" creationId="{C2A2D5A6-869C-62C3-FC46-418ECA3F564D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240628955" sldId="341"/>
            <ac:spMk id="23" creationId="{35CCACBE-974C-42C6-8234-869C60863F9A}"/>
          </ac:spMkLst>
        </pc:spChg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1162231277" sldId="342"/>
        </pc:sldMkLst>
      </pc:sldChg>
      <pc:sldChg chg="add del setBg">
        <pc:chgData name="Backseat Pilot" userId="d180a19d18cc575d" providerId="LiveId" clId="{9CA86024-5773-43D6-B58C-480A26264959}" dt="2024-08-29T18:53:39.729" v="53"/>
        <pc:sldMkLst>
          <pc:docMk/>
          <pc:sldMk cId="1424797148" sldId="358"/>
        </pc:sldMkLst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4128238261" sldId="932"/>
        </pc:sldMkLst>
      </pc:sldChg>
      <pc:sldChg chg="delSp modSp add del mod setBg delDesignElem">
        <pc:chgData name="Backseat Pilot" userId="d180a19d18cc575d" providerId="LiveId" clId="{9CA86024-5773-43D6-B58C-480A26264959}" dt="2024-08-29T18:55:41.558" v="101" actId="1076"/>
        <pc:sldMkLst>
          <pc:docMk/>
          <pc:sldMk cId="2264628584" sldId="1007"/>
        </pc:sldMkLst>
        <pc:spChg chg="mod">
          <ac:chgData name="Backseat Pilot" userId="d180a19d18cc575d" providerId="LiveId" clId="{9CA86024-5773-43D6-B58C-480A26264959}" dt="2024-08-29T18:55:41.558" v="101" actId="1076"/>
          <ac:spMkLst>
            <pc:docMk/>
            <pc:sldMk cId="2264628584" sldId="1007"/>
            <ac:spMk id="2" creationId="{0C3960E6-6647-4B58-B3A4-7373E330F5DE}"/>
          </ac:spMkLst>
        </pc:spChg>
        <pc:spChg chg="mod">
          <ac:chgData name="Backseat Pilot" userId="d180a19d18cc575d" providerId="LiveId" clId="{9CA86024-5773-43D6-B58C-480A26264959}" dt="2024-08-29T18:55:35.805" v="100" actId="255"/>
          <ac:spMkLst>
            <pc:docMk/>
            <pc:sldMk cId="2264628584" sldId="1007"/>
            <ac:spMk id="4" creationId="{7A0265E0-4BB8-4A43-A2AA-ED2CC8DFEA5A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2264628584" sldId="1007"/>
            <ac:spMk id="12" creationId="{C75470D1-A9BC-450A-94B8-E09E222C0CFB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2264628584" sldId="1007"/>
            <ac:spMk id="14" creationId="{64F97EC1-3569-4A79-9DB8-CC79407DFFE2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2264628584" sldId="1007"/>
            <ac:spMk id="16" creationId="{13E08444-43C3-4332-B02D-F2DBC8C1DBD5}"/>
          </ac:spMkLst>
        </pc:spChg>
        <pc:picChg chg="mod modCrop">
          <ac:chgData name="Backseat Pilot" userId="d180a19d18cc575d" providerId="LiveId" clId="{9CA86024-5773-43D6-B58C-480A26264959}" dt="2024-08-29T18:55:12.963" v="96" actId="18131"/>
          <ac:picMkLst>
            <pc:docMk/>
            <pc:sldMk cId="2264628584" sldId="1007"/>
            <ac:picMk id="7" creationId="{4ACE27D0-5846-6E57-60BA-463A60E2FB13}"/>
          </ac:picMkLst>
        </pc:picChg>
        <pc:cxnChg chg="del">
          <ac:chgData name="Backseat Pilot" userId="d180a19d18cc575d" providerId="LiveId" clId="{9CA86024-5773-43D6-B58C-480A26264959}" dt="2024-08-29T18:53:39.729" v="53"/>
          <ac:cxnSpMkLst>
            <pc:docMk/>
            <pc:sldMk cId="2264628584" sldId="1007"/>
            <ac:cxnSpMk id="18" creationId="{4D848F31-B9E9-4B45-86EB-66A7D70D487A}"/>
          </ac:cxnSpMkLst>
        </pc:cxnChg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3214609851" sldId="1511"/>
        </pc:sldMkLst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3863133959" sldId="1513"/>
        </pc:sldMkLst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3103766684" sldId="1514"/>
        </pc:sldMkLst>
      </pc:sldChg>
      <pc:sldChg chg="addSp delSp modSp add del mod setBg delDesignElem">
        <pc:chgData name="Backseat Pilot" userId="d180a19d18cc575d" providerId="LiveId" clId="{9CA86024-5773-43D6-B58C-480A26264959}" dt="2024-08-29T18:54:18.504" v="79" actId="167"/>
        <pc:sldMkLst>
          <pc:docMk/>
          <pc:sldMk cId="1512955199" sldId="1519"/>
        </pc:sldMkLst>
        <pc:spChg chg="add mod ord">
          <ac:chgData name="Backseat Pilot" userId="d180a19d18cc575d" providerId="LiveId" clId="{9CA86024-5773-43D6-B58C-480A26264959}" dt="2024-08-27T17:03:32.440" v="24" actId="167"/>
          <ac:spMkLst>
            <pc:docMk/>
            <pc:sldMk cId="1512955199" sldId="1519"/>
            <ac:spMk id="5" creationId="{C0598DB6-41CC-4A81-B18D-EC66D198DCEC}"/>
          </ac:spMkLst>
        </pc:spChg>
        <pc:spChg chg="add mod ord">
          <ac:chgData name="Backseat Pilot" userId="d180a19d18cc575d" providerId="LiveId" clId="{9CA86024-5773-43D6-B58C-480A26264959}" dt="2024-08-29T18:54:18.504" v="79" actId="167"/>
          <ac:spMkLst>
            <pc:docMk/>
            <pc:sldMk cId="1512955199" sldId="1519"/>
            <ac:spMk id="6" creationId="{7C2BB5FA-6C29-8670-BA5D-C5895B87575B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1512955199" sldId="1519"/>
            <ac:spMk id="17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9CA86024-5773-43D6-B58C-480A26264959}" dt="2024-08-29T18:54:15.990" v="77" actId="167"/>
        <pc:sldMkLst>
          <pc:docMk/>
          <pc:sldMk cId="906832980" sldId="1520"/>
        </pc:sldMkLst>
        <pc:spChg chg="add mod ord">
          <ac:chgData name="Backseat Pilot" userId="d180a19d18cc575d" providerId="LiveId" clId="{9CA86024-5773-43D6-B58C-480A26264959}" dt="2024-08-27T17:03:29.279" v="22" actId="167"/>
          <ac:spMkLst>
            <pc:docMk/>
            <pc:sldMk cId="906832980" sldId="1520"/>
            <ac:spMk id="5" creationId="{58D35835-172D-828E-9047-EE775C44D481}"/>
          </ac:spMkLst>
        </pc:spChg>
        <pc:spChg chg="add mod ord">
          <ac:chgData name="Backseat Pilot" userId="d180a19d18cc575d" providerId="LiveId" clId="{9CA86024-5773-43D6-B58C-480A26264959}" dt="2024-08-29T18:54:15.990" v="77" actId="167"/>
          <ac:spMkLst>
            <pc:docMk/>
            <pc:sldMk cId="906832980" sldId="1520"/>
            <ac:spMk id="6" creationId="{DAA3AC7A-8B31-6480-7C3F-0425E5BD1CE8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906832980" sldId="1520"/>
            <ac:spMk id="15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9CA86024-5773-43D6-B58C-480A26264959}" dt="2024-08-29T18:54:22.077" v="81" actId="167"/>
        <pc:sldMkLst>
          <pc:docMk/>
          <pc:sldMk cId="3143645712" sldId="1521"/>
        </pc:sldMkLst>
        <pc:spChg chg="add mod ord">
          <ac:chgData name="Backseat Pilot" userId="d180a19d18cc575d" providerId="LiveId" clId="{9CA86024-5773-43D6-B58C-480A26264959}" dt="2024-08-27T17:03:35.488" v="26" actId="167"/>
          <ac:spMkLst>
            <pc:docMk/>
            <pc:sldMk cId="3143645712" sldId="1521"/>
            <ac:spMk id="2" creationId="{F493E922-F6FE-2721-3461-25325CAD6DB3}"/>
          </ac:spMkLst>
        </pc:spChg>
        <pc:spChg chg="add mod ord">
          <ac:chgData name="Backseat Pilot" userId="d180a19d18cc575d" providerId="LiveId" clId="{9CA86024-5773-43D6-B58C-480A26264959}" dt="2024-08-29T18:54:22.077" v="81" actId="167"/>
          <ac:spMkLst>
            <pc:docMk/>
            <pc:sldMk cId="3143645712" sldId="1521"/>
            <ac:spMk id="3" creationId="{FF9D36A8-F1EB-8556-3CB9-1C3E487A1105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3143645712" sldId="1521"/>
            <ac:spMk id="29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9CA86024-5773-43D6-B58C-480A26264959}" dt="2024-08-30T16:00:23.642" v="110" actId="167"/>
        <pc:sldMkLst>
          <pc:docMk/>
          <pc:sldMk cId="26031295" sldId="1527"/>
        </pc:sldMkLst>
        <pc:spChg chg="add mod ord">
          <ac:chgData name="Backseat Pilot" userId="d180a19d18cc575d" providerId="LiveId" clId="{9CA86024-5773-43D6-B58C-480A26264959}" dt="2024-08-30T16:00:23.642" v="110" actId="167"/>
          <ac:spMkLst>
            <pc:docMk/>
            <pc:sldMk cId="26031295" sldId="1527"/>
            <ac:spMk id="2" creationId="{4A923C3B-8973-2FF5-75C8-0E7CEB114F45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26031295" sldId="1527"/>
            <ac:spMk id="12" creationId="{35CCACBE-974C-42C6-8234-869C60863F9A}"/>
          </ac:spMkLst>
        </pc:spChg>
      </pc:sldChg>
      <pc:sldChg chg="add del setBg">
        <pc:chgData name="Backseat Pilot" userId="d180a19d18cc575d" providerId="LiveId" clId="{9CA86024-5773-43D6-B58C-480A26264959}" dt="2024-08-29T18:53:39.729" v="53"/>
        <pc:sldMkLst>
          <pc:docMk/>
          <pc:sldMk cId="2578800045" sldId="1959"/>
        </pc:sldMkLst>
      </pc:sldChg>
      <pc:sldChg chg="addSp delSp modSp add del mod setBg delDesignElem">
        <pc:chgData name="Backseat Pilot" userId="d180a19d18cc575d" providerId="LiveId" clId="{9CA86024-5773-43D6-B58C-480A26264959}" dt="2024-08-29T18:54:45.742" v="88" actId="167"/>
        <pc:sldMkLst>
          <pc:docMk/>
          <pc:sldMk cId="119700898" sldId="1960"/>
        </pc:sldMkLst>
        <pc:spChg chg="add mod ord">
          <ac:chgData name="Backseat Pilot" userId="d180a19d18cc575d" providerId="LiveId" clId="{9CA86024-5773-43D6-B58C-480A26264959}" dt="2024-08-29T18:54:45.742" v="88" actId="167"/>
          <ac:spMkLst>
            <pc:docMk/>
            <pc:sldMk cId="119700898" sldId="1960"/>
            <ac:spMk id="2" creationId="{182C832C-7ECB-68A2-FCB8-3E3D302FEFFF}"/>
          </ac:spMkLst>
        </pc:spChg>
        <pc:spChg chg="add mod ord">
          <ac:chgData name="Backseat Pilot" userId="d180a19d18cc575d" providerId="LiveId" clId="{9CA86024-5773-43D6-B58C-480A26264959}" dt="2024-08-27T17:03:49.387" v="32" actId="167"/>
          <ac:spMkLst>
            <pc:docMk/>
            <pc:sldMk cId="119700898" sldId="1960"/>
            <ac:spMk id="2" creationId="{DA40314F-AA06-1D78-539A-01C548C64E95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119700898" sldId="1960"/>
            <ac:spMk id="14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9CA86024-5773-43D6-B58C-480A26264959}" dt="2024-08-29T18:54:49.143" v="90" actId="167"/>
        <pc:sldMkLst>
          <pc:docMk/>
          <pc:sldMk cId="2150404088" sldId="1961"/>
        </pc:sldMkLst>
        <pc:spChg chg="add mod ord">
          <ac:chgData name="Backseat Pilot" userId="d180a19d18cc575d" providerId="LiveId" clId="{9CA86024-5773-43D6-B58C-480A26264959}" dt="2024-08-27T17:03:51.595" v="34" actId="167"/>
          <ac:spMkLst>
            <pc:docMk/>
            <pc:sldMk cId="2150404088" sldId="1961"/>
            <ac:spMk id="8" creationId="{87BAFEE5-72E7-C2F9-3E29-442865FC91EF}"/>
          </ac:spMkLst>
        </pc:spChg>
        <pc:spChg chg="add mod ord">
          <ac:chgData name="Backseat Pilot" userId="d180a19d18cc575d" providerId="LiveId" clId="{9CA86024-5773-43D6-B58C-480A26264959}" dt="2024-08-29T18:54:49.143" v="90" actId="167"/>
          <ac:spMkLst>
            <pc:docMk/>
            <pc:sldMk cId="2150404088" sldId="1961"/>
            <ac:spMk id="8" creationId="{DA507696-0951-EB59-9BFF-DA72757337FE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2150404088" sldId="1961"/>
            <ac:spMk id="13" creationId="{989683EB-D202-4B4D-B1BD-8BA6965FBEF5}"/>
          </ac:spMkLst>
        </pc:spChg>
      </pc:sldChg>
      <pc:sldChg chg="addSp delSp modSp add del mod setBg delDesignElem">
        <pc:chgData name="Backseat Pilot" userId="d180a19d18cc575d" providerId="LiveId" clId="{9CA86024-5773-43D6-B58C-480A26264959}" dt="2024-08-29T18:54:51.768" v="92" actId="167"/>
        <pc:sldMkLst>
          <pc:docMk/>
          <pc:sldMk cId="3530898911" sldId="1962"/>
        </pc:sldMkLst>
        <pc:spChg chg="add mod ord">
          <ac:chgData name="Backseat Pilot" userId="d180a19d18cc575d" providerId="LiveId" clId="{9CA86024-5773-43D6-B58C-480A26264959}" dt="2024-08-27T17:03:56.743" v="37" actId="167"/>
          <ac:spMkLst>
            <pc:docMk/>
            <pc:sldMk cId="3530898911" sldId="1962"/>
            <ac:spMk id="3" creationId="{BCCED2CC-723B-CF94-8E01-2EB70F5620F1}"/>
          </ac:spMkLst>
        </pc:spChg>
        <pc:spChg chg="add mod ord">
          <ac:chgData name="Backseat Pilot" userId="d180a19d18cc575d" providerId="LiveId" clId="{9CA86024-5773-43D6-B58C-480A26264959}" dt="2024-08-29T18:54:51.768" v="92" actId="167"/>
          <ac:spMkLst>
            <pc:docMk/>
            <pc:sldMk cId="3530898911" sldId="1962"/>
            <ac:spMk id="3" creationId="{C27D791A-E75B-F8CC-5A07-D566224F18AC}"/>
          </ac:spMkLst>
        </pc:spChg>
        <pc:spChg chg="del">
          <ac:chgData name="Backseat Pilot" userId="d180a19d18cc575d" providerId="LiveId" clId="{9CA86024-5773-43D6-B58C-480A26264959}" dt="2024-08-29T18:53:39.729" v="53"/>
          <ac:spMkLst>
            <pc:docMk/>
            <pc:sldMk cId="3530898911" sldId="1962"/>
            <ac:spMk id="8" creationId="{989683EB-D202-4B4D-B1BD-8BA6965FBEF5}"/>
          </ac:spMkLst>
        </pc:spChg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384661647" sldId="2899"/>
        </pc:sldMkLst>
      </pc:sldChg>
      <pc:sldChg chg="add del">
        <pc:chgData name="Backseat Pilot" userId="d180a19d18cc575d" providerId="LiveId" clId="{9CA86024-5773-43D6-B58C-480A26264959}" dt="2024-08-29T18:53:39.729" v="53"/>
        <pc:sldMkLst>
          <pc:docMk/>
          <pc:sldMk cId="4235005807" sldId="3432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1419028384" sldId="3433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1291992187" sldId="3434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2892201122" sldId="3435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184836970" sldId="3436"/>
        </pc:sldMkLst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3401216795" sldId="3437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3401216795" sldId="3437"/>
            <ac:spMk id="13" creationId="{989683EB-D202-4B4D-B1BD-8BA6965FBEF5}"/>
          </ac:spMkLst>
        </pc:spChg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941165287" sldId="3438"/>
        </pc:sldMkLst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481425281" sldId="3439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481425281" sldId="3439"/>
            <ac:spMk id="23" creationId="{35CCACBE-974C-42C6-8234-869C60863F9A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1361057506" sldId="3440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1361057506" sldId="3440"/>
            <ac:spMk id="12" creationId="{35CCACBE-974C-42C6-8234-869C60863F9A}"/>
          </ac:spMkLst>
        </pc:spChg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2278791753" sldId="3441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4170720748" sldId="3442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4070658311" sldId="3443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2019201325" sldId="3444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2487903026" sldId="3445"/>
        </pc:sldMkLst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3129347059" sldId="3446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3129347059" sldId="3446"/>
            <ac:spMk id="12" creationId="{989683EB-D202-4B4D-B1BD-8BA6965FBEF5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2744104293" sldId="3447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2744104293" sldId="3447"/>
            <ac:spMk id="15" creationId="{989683EB-D202-4B4D-B1BD-8BA6965FBEF5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4218806580" sldId="3448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4218806580" sldId="3448"/>
            <ac:spMk id="17" creationId="{989683EB-D202-4B4D-B1BD-8BA6965FBEF5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2689447919" sldId="3449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2689447919" sldId="3449"/>
            <ac:spMk id="29" creationId="{989683EB-D202-4B4D-B1BD-8BA6965FBEF5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1604096064" sldId="3450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1604096064" sldId="3450"/>
            <ac:spMk id="18" creationId="{989683EB-D202-4B4D-B1BD-8BA6965FBEF5}"/>
          </ac:spMkLst>
        </pc:spChg>
      </pc:sldChg>
      <pc:sldChg chg="add del setBg">
        <pc:chgData name="Backseat Pilot" userId="d180a19d18cc575d" providerId="LiveId" clId="{9CA86024-5773-43D6-B58C-480A26264959}" dt="2024-08-29T18:53:44.484" v="69"/>
        <pc:sldMkLst>
          <pc:docMk/>
          <pc:sldMk cId="1012576810" sldId="3451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4007122999" sldId="3452"/>
        </pc:sldMkLst>
      </pc:sldChg>
      <pc:sldChg chg="add del setBg">
        <pc:chgData name="Backseat Pilot" userId="d180a19d18cc575d" providerId="LiveId" clId="{9CA86024-5773-43D6-B58C-480A26264959}" dt="2024-08-29T18:53:44.484" v="69"/>
        <pc:sldMkLst>
          <pc:docMk/>
          <pc:sldMk cId="1744492198" sldId="3453"/>
        </pc:sldMkLst>
      </pc:sldChg>
      <pc:sldChg chg="add del">
        <pc:chgData name="Backseat Pilot" userId="d180a19d18cc575d" providerId="LiveId" clId="{9CA86024-5773-43D6-B58C-480A26264959}" dt="2024-08-29T18:53:44.484" v="69"/>
        <pc:sldMkLst>
          <pc:docMk/>
          <pc:sldMk cId="63476970" sldId="3454"/>
        </pc:sldMkLst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311753096" sldId="3455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311753096" sldId="3455"/>
            <ac:spMk id="11" creationId="{B4147794-66B7-4CDE-BC75-BBDC48B2FCEB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4166606902" sldId="3456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4166606902" sldId="3456"/>
            <ac:spMk id="17" creationId="{989683EB-D202-4B4D-B1BD-8BA6965FBEF5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3809675563" sldId="3457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3809675563" sldId="3457"/>
            <ac:spMk id="14" creationId="{989683EB-D202-4B4D-B1BD-8BA6965FBEF5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1446089984" sldId="3458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1446089984" sldId="3458"/>
            <ac:spMk id="13" creationId="{989683EB-D202-4B4D-B1BD-8BA6965FBEF5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3125676006" sldId="3459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3125676006" sldId="3459"/>
            <ac:spMk id="8" creationId="{989683EB-D202-4B4D-B1BD-8BA6965FBEF5}"/>
          </ac:spMkLst>
        </pc:spChg>
      </pc:sldChg>
      <pc:sldChg chg="addSp delSp add del setBg delDesignElem">
        <pc:chgData name="Backseat Pilot" userId="d180a19d18cc575d" providerId="LiveId" clId="{9CA86024-5773-43D6-B58C-480A26264959}" dt="2024-08-29T18:53:44.484" v="69"/>
        <pc:sldMkLst>
          <pc:docMk/>
          <pc:sldMk cId="2923147945" sldId="3460"/>
        </pc:sldMkLst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2923147945" sldId="3460"/>
            <ac:spMk id="12" creationId="{C75470D1-A9BC-450A-94B8-E09E222C0CFB}"/>
          </ac:spMkLst>
        </pc:spChg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2923147945" sldId="3460"/>
            <ac:spMk id="14" creationId="{64F97EC1-3569-4A79-9DB8-CC79407DFFE2}"/>
          </ac:spMkLst>
        </pc:spChg>
        <pc:spChg chg="add del">
          <ac:chgData name="Backseat Pilot" userId="d180a19d18cc575d" providerId="LiveId" clId="{9CA86024-5773-43D6-B58C-480A26264959}" dt="2024-08-29T18:53:44.484" v="69"/>
          <ac:spMkLst>
            <pc:docMk/>
            <pc:sldMk cId="2923147945" sldId="3460"/>
            <ac:spMk id="16" creationId="{13E08444-43C3-4332-B02D-F2DBC8C1DBD5}"/>
          </ac:spMkLst>
        </pc:spChg>
        <pc:cxnChg chg="add del">
          <ac:chgData name="Backseat Pilot" userId="d180a19d18cc575d" providerId="LiveId" clId="{9CA86024-5773-43D6-B58C-480A26264959}" dt="2024-08-29T18:53:44.484" v="69"/>
          <ac:cxnSpMkLst>
            <pc:docMk/>
            <pc:sldMk cId="2923147945" sldId="3460"/>
            <ac:cxnSpMk id="18" creationId="{4D848F31-B9E9-4B45-86EB-66A7D70D487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40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44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30815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8/31/2024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8/31/2024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8/31/2024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3" Type="http://schemas.openxmlformats.org/officeDocument/2006/relationships/hyperlink" Target="https://www.ecfr.gov/current/title-14/chapter-I/subchapter-F/part-91/subpart-A/section-91.1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cfr.gov/current/title-14/chapter-I/subchapter-D/part-61/subpart-A/section-61.53" TargetMode="Externa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3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3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8811C-05BC-4C89-9A3B-A4FE1D9EEF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Human Factors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6B5FAE-2685-45EB-B60F-CFC64F3DD1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3FF9-80FF-4C59-A9FC-EE58123A4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19494-0D7F-4C22-97F0-BDAFABDBB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4629680" cy="4719098"/>
          </a:xfrm>
        </p:spPr>
        <p:txBody>
          <a:bodyPr/>
          <a:lstStyle/>
          <a:p>
            <a:endParaRPr lang="en-US"/>
          </a:p>
          <a:p>
            <a:pPr marL="171450" indent="0">
              <a:buNone/>
            </a:pPr>
            <a:r>
              <a:rPr lang="en-US" b="1"/>
              <a:t>WHAT</a:t>
            </a:r>
          </a:p>
          <a:p>
            <a:pPr lvl="1"/>
            <a:r>
              <a:rPr lang="en-US"/>
              <a:t>Several health and physiological factors that can influence a pilot’s ability to fly safely</a:t>
            </a:r>
          </a:p>
          <a:p>
            <a:endParaRPr lang="en-US"/>
          </a:p>
          <a:p>
            <a:pPr marL="171450" indent="0">
              <a:buNone/>
            </a:pPr>
            <a:r>
              <a:rPr lang="en-US" b="1"/>
              <a:t>WHY</a:t>
            </a:r>
          </a:p>
          <a:p>
            <a:pPr lvl="1"/>
            <a:r>
              <a:rPr lang="en-US"/>
              <a:t>Many of these factors not only affect the health and well-being of the pilot, but can quickly lead to in-flight emergencies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20E2F6D-F903-4F5C-8732-AC642D857B32}"/>
              </a:ext>
            </a:extLst>
          </p:cNvPr>
          <p:cNvSpPr txBox="1">
            <a:spLocks/>
          </p:cNvSpPr>
          <p:nvPr/>
        </p:nvSpPr>
        <p:spPr>
          <a:xfrm>
            <a:off x="5952483" y="1838799"/>
            <a:ext cx="4629680" cy="471909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        </a:t>
            </a:r>
            <a:r>
              <a:rPr lang="en-US" sz="2300" b="1" dirty="0"/>
              <a:t>CONTENT</a:t>
            </a:r>
          </a:p>
          <a:p>
            <a:pPr marL="739775" indent="-182563"/>
            <a:r>
              <a:rPr lang="en-US" dirty="0"/>
              <a:t>Hypoxia &amp; Hyperventilation</a:t>
            </a:r>
          </a:p>
          <a:p>
            <a:pPr marL="739775" indent="-182563"/>
            <a:r>
              <a:rPr lang="en-US" dirty="0"/>
              <a:t>Middle Ear and Sinus Problems</a:t>
            </a:r>
          </a:p>
          <a:p>
            <a:pPr marL="739775" indent="-182563"/>
            <a:r>
              <a:rPr lang="en-US" dirty="0"/>
              <a:t>Spatial Disorientation</a:t>
            </a:r>
          </a:p>
          <a:p>
            <a:pPr marL="739775" indent="-182563"/>
            <a:r>
              <a:rPr lang="en-US" dirty="0"/>
              <a:t>Motion Sickness</a:t>
            </a:r>
          </a:p>
          <a:p>
            <a:pPr marL="739775" indent="-182563"/>
            <a:r>
              <a:rPr lang="en-US" dirty="0"/>
              <a:t>Carbon Monoxide Poisoning</a:t>
            </a:r>
          </a:p>
          <a:p>
            <a:pPr marL="739775" indent="-182563"/>
            <a:r>
              <a:rPr lang="en-US" dirty="0"/>
              <a:t>Fatigue and Stress</a:t>
            </a:r>
          </a:p>
          <a:p>
            <a:pPr marL="739775" indent="-182563"/>
            <a:r>
              <a:rPr lang="en-US" dirty="0"/>
              <a:t>Dehydration</a:t>
            </a:r>
          </a:p>
          <a:p>
            <a:pPr marL="739775" indent="-182563"/>
            <a:r>
              <a:rPr lang="en-US" dirty="0"/>
              <a:t>Hypothermia</a:t>
            </a:r>
          </a:p>
          <a:p>
            <a:pPr marL="739775" indent="-182563"/>
            <a:r>
              <a:rPr lang="en-US" dirty="0"/>
              <a:t>Optical Illusions</a:t>
            </a:r>
          </a:p>
          <a:p>
            <a:pPr marL="739775" indent="-182563"/>
            <a:r>
              <a:rPr lang="en-US" dirty="0"/>
              <a:t>Nitrogen and Scuba Diving</a:t>
            </a:r>
          </a:p>
          <a:p>
            <a:pPr marL="739775" indent="-182563"/>
            <a:r>
              <a:rPr lang="en-US" dirty="0"/>
              <a:t>Alcohol and Drugs</a:t>
            </a:r>
          </a:p>
          <a:p>
            <a:pPr marL="739775" indent="-182563"/>
            <a:r>
              <a:rPr lang="en-US" dirty="0"/>
              <a:t>ADM, CRM, &amp; SRM</a:t>
            </a:r>
          </a:p>
          <a:p>
            <a:pPr marL="739775" indent="-182563"/>
            <a:endParaRPr lang="en-US" dirty="0"/>
          </a:p>
          <a:p>
            <a:pPr marL="274320" lvl="1" indent="0">
              <a:buFont typeface="Wingdings 2" pitchFamily="18" charset="2"/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C43682-7EC5-41E5-A0A6-C892ABF24AD7}"/>
              </a:ext>
            </a:extLst>
          </p:cNvPr>
          <p:cNvCxnSpPr>
            <a:cxnSpLocks/>
          </p:cNvCxnSpPr>
          <p:nvPr/>
        </p:nvCxnSpPr>
        <p:spPr>
          <a:xfrm>
            <a:off x="6425489" y="2134082"/>
            <a:ext cx="404803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69AF-8D6A-4694-A97C-BCC20C193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3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3A98A-31A7-4AC1-81FC-624F5346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Hypoxia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A3716-D2EF-4C50-8089-CF019C78B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Hypoxic: Lack of oxygen to the lungs</a:t>
            </a:r>
          </a:p>
          <a:p>
            <a:r>
              <a:rPr lang="en-US" dirty="0" err="1"/>
              <a:t>Hypemic</a:t>
            </a:r>
            <a:r>
              <a:rPr lang="en-US" dirty="0"/>
              <a:t>: Not enough blood</a:t>
            </a:r>
          </a:p>
          <a:p>
            <a:r>
              <a:rPr lang="en-US" dirty="0"/>
              <a:t>Stagnant: Not flowing</a:t>
            </a:r>
          </a:p>
          <a:p>
            <a:r>
              <a:rPr lang="en-US" dirty="0"/>
              <a:t>Histotoxic: Inability of the cells to use oxygen</a:t>
            </a:r>
          </a:p>
          <a:p>
            <a:endParaRPr lang="en-US" dirty="0">
              <a:latin typeface="Calibri Light" panose="020F0302020204030204" pitchFamily="34" charset="0"/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AC35EE-51DC-429C-AA66-7E7A1B54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</a:t>
            </a:fld>
            <a:endParaRPr lang="en-US"/>
          </a:p>
        </p:txBody>
      </p:sp>
      <p:sp>
        <p:nvSpPr>
          <p:cNvPr id="6" name="Rectangle 5" descr="Lungs">
            <a:extLst>
              <a:ext uri="{FF2B5EF4-FFF2-40B4-BE49-F238E27FC236}">
                <a16:creationId xmlns:a16="http://schemas.microsoft.com/office/drawing/2014/main" id="{350DDED5-8C6A-782D-BDFC-9528A037BAC0}"/>
              </a:ext>
            </a:extLst>
          </p:cNvPr>
          <p:cNvSpPr/>
          <p:nvPr/>
        </p:nvSpPr>
        <p:spPr>
          <a:xfrm>
            <a:off x="1214166" y="4132690"/>
            <a:ext cx="2003251" cy="200325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4" name="Graphic 13" descr="Heart organ with solid fill">
            <a:extLst>
              <a:ext uri="{FF2B5EF4-FFF2-40B4-BE49-F238E27FC236}">
                <a16:creationId xmlns:a16="http://schemas.microsoft.com/office/drawing/2014/main" id="{C7154316-0948-E8D3-A0E8-8CAE224FE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8791" y="4237740"/>
            <a:ext cx="2003249" cy="2003249"/>
          </a:xfrm>
          <a:prstGeom prst="rect">
            <a:avLst/>
          </a:prstGeom>
        </p:spPr>
      </p:pic>
      <p:pic>
        <p:nvPicPr>
          <p:cNvPr id="16" name="Graphic 15" descr="Bottle with solid fill">
            <a:extLst>
              <a:ext uri="{FF2B5EF4-FFF2-40B4-BE49-F238E27FC236}">
                <a16:creationId xmlns:a16="http://schemas.microsoft.com/office/drawing/2014/main" id="{64B13B49-A512-7657-3B76-210F7AB5F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76103" y="4237741"/>
            <a:ext cx="2003248" cy="2003248"/>
          </a:xfrm>
          <a:prstGeom prst="rect">
            <a:avLst/>
          </a:prstGeom>
        </p:spPr>
      </p:pic>
      <p:pic>
        <p:nvPicPr>
          <p:cNvPr id="18" name="Graphic 17" descr="Water with solid fill">
            <a:extLst>
              <a:ext uri="{FF2B5EF4-FFF2-40B4-BE49-F238E27FC236}">
                <a16:creationId xmlns:a16="http://schemas.microsoft.com/office/drawing/2014/main" id="{710EE2D0-4569-6E27-7FB5-46CA681A63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01478" y="4237739"/>
            <a:ext cx="2003250" cy="20032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A05C299-F460-BE8B-4338-7718BDFDF216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Types</a:t>
            </a:r>
          </a:p>
        </p:txBody>
      </p:sp>
    </p:spTree>
    <p:extLst>
      <p:ext uri="{BB962C8B-B14F-4D97-AF65-F5344CB8AC3E}">
        <p14:creationId xmlns:p14="http://schemas.microsoft.com/office/powerpoint/2010/main" val="1162231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3A98A-31A7-4AC1-81FC-624F5346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Hypoxia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A3716-D2EF-4C50-8089-CF019C78B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Symptoms</a:t>
            </a:r>
          </a:p>
          <a:p>
            <a:pPr lvl="1"/>
            <a:r>
              <a:rPr lang="en-US" dirty="0">
                <a:latin typeface="Calibri Light" panose="020F0302020204030204" pitchFamily="34" charset="0"/>
                <a:ea typeface="Cambria Math" panose="02040503050406030204" pitchFamily="18" charset="0"/>
                <a:cs typeface="Calibri Light" panose="020F0302020204030204" pitchFamily="34" charset="0"/>
              </a:rPr>
              <a:t>Cyanosis, headache, impaired judgement &amp; reactions, euphoria, visual impairment, drowsiness, lightheaded/dizzy, tingling, numbness</a:t>
            </a:r>
          </a:p>
          <a:p>
            <a:endParaRPr lang="en-US" sz="100" dirty="0"/>
          </a:p>
          <a:p>
            <a:r>
              <a:rPr lang="en-US" dirty="0"/>
              <a:t>Time of Useful Consciousness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700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0901A104-3142-469A-A3DD-4E1AEC5B4A3F}"/>
              </a:ext>
            </a:extLst>
          </p:cNvPr>
          <p:cNvGraphicFramePr>
            <a:graphicFrameLocks noGrp="1"/>
          </p:cNvGraphicFramePr>
          <p:nvPr/>
        </p:nvGraphicFramePr>
        <p:xfrm>
          <a:off x="1214166" y="3353052"/>
          <a:ext cx="3920490" cy="189125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970665">
                  <a:extLst>
                    <a:ext uri="{9D8B030D-6E8A-4147-A177-3AD203B41FA5}">
                      <a16:colId xmlns:a16="http://schemas.microsoft.com/office/drawing/2014/main" val="706642436"/>
                    </a:ext>
                  </a:extLst>
                </a:gridCol>
                <a:gridCol w="2949825">
                  <a:extLst>
                    <a:ext uri="{9D8B030D-6E8A-4147-A177-3AD203B41FA5}">
                      <a16:colId xmlns:a16="http://schemas.microsoft.com/office/drawing/2014/main" val="3003033757"/>
                    </a:ext>
                  </a:extLst>
                </a:gridCol>
              </a:tblGrid>
              <a:tr h="47281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Altitude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Time of Useful Consciousness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761973"/>
                  </a:ext>
                </a:extLst>
              </a:tr>
              <a:tr h="47281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40,000’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 to 20 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400502"/>
                  </a:ext>
                </a:extLst>
              </a:tr>
              <a:tr h="472813"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30,000’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 to 2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705638"/>
                  </a:ext>
                </a:extLst>
              </a:tr>
              <a:tr h="472813"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22,000’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 to 10 minutes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47593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AC35EE-51DC-429C-AA66-7E7A1B54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5D6696C-B034-77C1-7FF7-C617F67CE95C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Symptoms &amp;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A3716-D2EF-4C50-8089-CF019C78BEB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1214166" y="6087108"/>
            <a:ext cx="10515600" cy="457200"/>
          </a:xfrm>
        </p:spPr>
        <p:txBody>
          <a:bodyPr>
            <a:normAutofit/>
          </a:bodyPr>
          <a:lstStyle/>
          <a:p>
            <a:r>
              <a:rPr lang="en-US" dirty="0"/>
              <a:t>Treatment </a:t>
            </a: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–</a:t>
            </a:r>
            <a:r>
              <a:rPr lang="en-US" dirty="0"/>
              <a:t> </a:t>
            </a:r>
            <a:r>
              <a:rPr lang="en-US" dirty="0">
                <a:latin typeface="Calibri Light" panose="020F0302020204030204" pitchFamily="34" charset="0"/>
                <a:ea typeface="Cambria Math" panose="02040503050406030204" pitchFamily="18" charset="0"/>
                <a:cs typeface="Calibri Light" panose="020F0302020204030204" pitchFamily="34" charset="0"/>
              </a:rPr>
              <a:t>Use supplemental oxygen immediately and get to a lower altitude</a:t>
            </a:r>
            <a:endParaRPr lang="en-US" dirty="0"/>
          </a:p>
          <a:p>
            <a:endParaRPr lang="en-US" dirty="0">
              <a:latin typeface="Calibri Light" panose="020F0302020204030204" pitchFamily="34" charset="0"/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00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8E82-B869-4655-8A29-13BEACAE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Hyperventilation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377AA-CFA5-461B-B051-CFA155F9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8595360" cy="4174398"/>
          </a:xfrm>
        </p:spPr>
        <p:txBody>
          <a:bodyPr>
            <a:normAutofit/>
          </a:bodyPr>
          <a:lstStyle/>
          <a:p>
            <a:r>
              <a:rPr lang="en-US">
                <a:ea typeface="Cambria Math" panose="02040503050406030204" pitchFamily="18" charset="0"/>
              </a:rPr>
              <a:t>Excessive loss of carbon dioxide from the blood</a:t>
            </a:r>
          </a:p>
          <a:p>
            <a:r>
              <a:rPr lang="en-US">
                <a:ea typeface="Cambria Math" panose="02040503050406030204" pitchFamily="18" charset="0"/>
              </a:rPr>
              <a:t>Causes</a:t>
            </a:r>
          </a:p>
          <a:p>
            <a:pPr lvl="1"/>
            <a:r>
              <a:rPr lang="en-US">
                <a:ea typeface="Cambria Math" panose="02040503050406030204" pitchFamily="18" charset="0"/>
              </a:rPr>
              <a:t>Emotional stress, fright or pain, leading to increased breathing rate and depth</a:t>
            </a:r>
          </a:p>
          <a:p>
            <a:r>
              <a:rPr lang="en-US">
                <a:ea typeface="Cambria Math" panose="02040503050406030204" pitchFamily="18" charset="0"/>
              </a:rPr>
              <a:t>Symptoms</a:t>
            </a:r>
          </a:p>
          <a:p>
            <a:pPr lvl="1"/>
            <a:r>
              <a:rPr lang="en-US">
                <a:ea typeface="Cambria Math" panose="02040503050406030204" pitchFamily="18" charset="0"/>
              </a:rPr>
              <a:t>Very similar to Hypoxia</a:t>
            </a:r>
          </a:p>
          <a:p>
            <a:pPr lvl="1"/>
            <a:r>
              <a:rPr lang="en-US">
                <a:ea typeface="Cambria Math" panose="02040503050406030204" pitchFamily="18" charset="0"/>
              </a:rPr>
              <a:t>Lightheaded/dizzy, tingling, visual impairment, hot and cold, muscle spasms</a:t>
            </a:r>
          </a:p>
          <a:p>
            <a:r>
              <a:rPr lang="en-US">
                <a:ea typeface="Cambria Math" panose="02040503050406030204" pitchFamily="18" charset="0"/>
              </a:rPr>
              <a:t>Treatment</a:t>
            </a:r>
          </a:p>
          <a:p>
            <a:pPr lvl="1"/>
            <a:r>
              <a:rPr lang="en-US">
                <a:ea typeface="Cambria Math" panose="02040503050406030204" pitchFamily="18" charset="0"/>
              </a:rPr>
              <a:t>Breathe normally (best prevention and cure)</a:t>
            </a:r>
          </a:p>
          <a:p>
            <a:pPr lvl="1"/>
            <a:r>
              <a:rPr lang="en-US">
                <a:ea typeface="Cambria Math" panose="02040503050406030204" pitchFamily="18" charset="0"/>
              </a:rPr>
              <a:t>Breathe into a paper bag, or talk out loud</a:t>
            </a:r>
          </a:p>
          <a:p>
            <a:pPr lvl="1"/>
            <a:r>
              <a:rPr lang="en-US">
                <a:ea typeface="Cambria Math" panose="02040503050406030204" pitchFamily="18" charset="0"/>
              </a:rPr>
              <a:t>If unsure, treat for Hypoxia (more dangerous condition)</a:t>
            </a:r>
          </a:p>
          <a:p>
            <a:pPr lvl="1"/>
            <a:endParaRPr lang="en-US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F45D8-9719-410E-A50D-3B16405A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26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1166-7FDE-455C-B19B-9B869DC1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Ear and Sinus Problems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29182-0690-42AC-9A11-30FE887F7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1" y="1828800"/>
            <a:ext cx="4834129" cy="4830792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Middle Ear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Difference in pressure in the middle ear &amp; outside the body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Symptoms: Pain, reduced hearing sensitivity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Treatment: Chew gum, stretch jaw, </a:t>
            </a:r>
            <a:r>
              <a:rPr lang="en-US" dirty="0" err="1">
                <a:ea typeface="Cambria Math" panose="02040503050406030204" pitchFamily="18" charset="0"/>
              </a:rPr>
              <a:t>valsalva</a:t>
            </a:r>
            <a:r>
              <a:rPr lang="en-US" dirty="0">
                <a:ea typeface="Cambria Math" panose="02040503050406030204" pitchFamily="18" charset="0"/>
              </a:rPr>
              <a:t>, medicine</a:t>
            </a:r>
          </a:p>
          <a:p>
            <a:r>
              <a:rPr lang="en-US" dirty="0">
                <a:ea typeface="Cambria Math" panose="02040503050406030204" pitchFamily="18" charset="0"/>
              </a:rPr>
              <a:t>Sinus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Normally, sinus pressure equalizes with cockpit pressure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Congestion can prevent pressure from equalizing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Symptoms: Sinus pain, upper tooth pain, bloody mucus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Treatment: Slow descent rates, Do Not Fly</a:t>
            </a:r>
          </a:p>
          <a:p>
            <a:pPr lvl="1"/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AF1C34-2BB3-4E3D-A12B-00D58389D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160" y="2193471"/>
            <a:ext cx="4611978" cy="35172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DDBF4-58C0-44E0-AAAC-1160A2CC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A5563-ECBD-4727-8678-A1444B2A2545}"/>
              </a:ext>
            </a:extLst>
          </p:cNvPr>
          <p:cNvSpPr txBox="1"/>
          <p:nvPr/>
        </p:nvSpPr>
        <p:spPr>
          <a:xfrm>
            <a:off x="7977245" y="5710685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Source: PHAK, FAA</a:t>
            </a:r>
          </a:p>
        </p:txBody>
      </p:sp>
    </p:spTree>
    <p:extLst>
      <p:ext uri="{BB962C8B-B14F-4D97-AF65-F5344CB8AC3E}">
        <p14:creationId xmlns:p14="http://schemas.microsoft.com/office/powerpoint/2010/main" val="1925619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2D5A6-869C-62C3-FC46-418ECA3F564D}"/>
              </a:ext>
            </a:extLst>
          </p:cNvPr>
          <p:cNvSpPr/>
          <p:nvPr/>
        </p:nvSpPr>
        <p:spPr>
          <a:xfrm>
            <a:off x="4059080" y="-2811"/>
            <a:ext cx="7233760" cy="68608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A3A647F-7A3D-7D4D-C8EC-E4F32F04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Spatial Disorientation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DF6F26A-1744-3A81-53D9-3F589BD14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6239" y="2196281"/>
            <a:ext cx="7048976" cy="4367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Cambria Math" panose="02040503050406030204" pitchFamily="18" charset="0"/>
                <a:cs typeface="Calibri Light" panose="020F0302020204030204" pitchFamily="34" charset="0"/>
              </a:rPr>
              <a:t>Lack of orientation with the position, attitude, or movement of the plane in space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Orientation Systems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Visual: Eyes (largest source of information)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Somatosensory: Nerves that sense position based on gravity</a:t>
            </a:r>
            <a:r>
              <a:rPr lang="en-US" dirty="0">
                <a:ea typeface="Cambria Math" panose="02040503050406030204" pitchFamily="18" charset="0"/>
              </a:rPr>
              <a:t> &amp;</a:t>
            </a:r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 feeling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Vestibular: </a:t>
            </a:r>
            <a:r>
              <a:rPr lang="en-US" dirty="0">
                <a:ea typeface="Cambria Math" panose="02040503050406030204" pitchFamily="18" charset="0"/>
              </a:rPr>
              <a:t>Motion sensing system located in the inner ears</a:t>
            </a:r>
          </a:p>
          <a:p>
            <a:r>
              <a:rPr lang="en-US" dirty="0">
                <a:ea typeface="Cambria Math" panose="02040503050406030204" pitchFamily="18" charset="0"/>
              </a:rPr>
              <a:t>Brain combines 3 systems for orientation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When 1 or more disagree, conflicting info can lead to disorientation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2" name="Graphic 1" descr="Nerve outline">
            <a:extLst>
              <a:ext uri="{FF2B5EF4-FFF2-40B4-BE49-F238E27FC236}">
                <a16:creationId xmlns:a16="http://schemas.microsoft.com/office/drawing/2014/main" id="{D3A99E05-E469-24FF-393D-2DEBB1955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41" y="2487331"/>
            <a:ext cx="1880526" cy="1880526"/>
          </a:xfrm>
          <a:prstGeom prst="rect">
            <a:avLst/>
          </a:prstGeom>
        </p:spPr>
      </p:pic>
      <p:pic>
        <p:nvPicPr>
          <p:cNvPr id="3" name="Graphic 2" descr="Ear outline">
            <a:extLst>
              <a:ext uri="{FF2B5EF4-FFF2-40B4-BE49-F238E27FC236}">
                <a16:creationId xmlns:a16="http://schemas.microsoft.com/office/drawing/2014/main" id="{21692653-88ED-A6CA-4BEE-B49AFDAC3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7741" y="4462510"/>
            <a:ext cx="1880526" cy="1880526"/>
          </a:xfrm>
          <a:prstGeom prst="rect">
            <a:avLst/>
          </a:prstGeom>
        </p:spPr>
      </p:pic>
      <p:pic>
        <p:nvPicPr>
          <p:cNvPr id="5" name="Graphic 4" descr="Eye outline">
            <a:extLst>
              <a:ext uri="{FF2B5EF4-FFF2-40B4-BE49-F238E27FC236}">
                <a16:creationId xmlns:a16="http://schemas.microsoft.com/office/drawing/2014/main" id="{FC111891-5DDF-1070-9D4D-838D955B12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0812" y="514964"/>
            <a:ext cx="1877455" cy="18774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0EBC1A3-188F-6139-81FB-C39FC4FAC941}"/>
              </a:ext>
            </a:extLst>
          </p:cNvPr>
          <p:cNvSpPr txBox="1">
            <a:spLocks/>
          </p:cNvSpPr>
          <p:nvPr/>
        </p:nvSpPr>
        <p:spPr>
          <a:xfrm>
            <a:off x="4196239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4062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923C3B-8973-2FF5-75C8-0E7CEB114F45}"/>
              </a:ext>
            </a:extLst>
          </p:cNvPr>
          <p:cNvSpPr/>
          <p:nvPr/>
        </p:nvSpPr>
        <p:spPr>
          <a:xfrm>
            <a:off x="4059080" y="-2811"/>
            <a:ext cx="7233760" cy="68608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0D58-3F80-4E8D-AD27-82B2576C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6239" y="2196281"/>
            <a:ext cx="7048975" cy="4367587"/>
          </a:xfrm>
        </p:spPr>
        <p:txBody>
          <a:bodyPr>
            <a:normAutofit lnSpcReduction="10000"/>
          </a:bodyPr>
          <a:lstStyle/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Flying can result in conflicting info being sent to the brain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Visual System (eyes)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Primary orientation system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Prevails over false sensations from other systems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In IMC, the eyes cannot correct for false sensations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Somatosensory System (nerves)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Forces in flight can lead to false sensations of the direction of gravity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The brain cannot differentiate between forces in turns and gravity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Turbulence can confuse the brain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Vestibular System (ears)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Semicircular Canals: Detect angular acceleration</a:t>
            </a:r>
          </a:p>
          <a:p>
            <a:pPr lvl="1"/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Otolith Organs: Detect linear acceleration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8" name="Graphic 7" descr="Nerve outline">
            <a:extLst>
              <a:ext uri="{FF2B5EF4-FFF2-40B4-BE49-F238E27FC236}">
                <a16:creationId xmlns:a16="http://schemas.microsoft.com/office/drawing/2014/main" id="{FC97DF83-AB4F-3B07-C34B-7E02A63E8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41" y="2487331"/>
            <a:ext cx="1880526" cy="1880526"/>
          </a:xfrm>
          <a:prstGeom prst="rect">
            <a:avLst/>
          </a:prstGeom>
        </p:spPr>
      </p:pic>
      <p:pic>
        <p:nvPicPr>
          <p:cNvPr id="9" name="Graphic 8" descr="Ear outline">
            <a:extLst>
              <a:ext uri="{FF2B5EF4-FFF2-40B4-BE49-F238E27FC236}">
                <a16:creationId xmlns:a16="http://schemas.microsoft.com/office/drawing/2014/main" id="{798762C6-7ACA-D202-F347-815747FFA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7741" y="4462510"/>
            <a:ext cx="1880526" cy="1880526"/>
          </a:xfrm>
          <a:prstGeom prst="rect">
            <a:avLst/>
          </a:prstGeom>
        </p:spPr>
      </p:pic>
      <p:pic>
        <p:nvPicPr>
          <p:cNvPr id="10" name="Graphic 9" descr="Eye outline">
            <a:extLst>
              <a:ext uri="{FF2B5EF4-FFF2-40B4-BE49-F238E27FC236}">
                <a16:creationId xmlns:a16="http://schemas.microsoft.com/office/drawing/2014/main" id="{E8DC3A3D-4AC5-BE14-6A6F-5F77DB9DB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0812" y="514964"/>
            <a:ext cx="1877455" cy="187745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7D5F104-C778-C825-BE1F-56AA119B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Spatial Disorientation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A718602-B90D-8B1F-274A-0292D3E06821}"/>
              </a:ext>
            </a:extLst>
          </p:cNvPr>
          <p:cNvSpPr txBox="1">
            <a:spLocks/>
          </p:cNvSpPr>
          <p:nvPr/>
        </p:nvSpPr>
        <p:spPr>
          <a:xfrm>
            <a:off x="4196239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In Flight </a:t>
            </a:r>
          </a:p>
        </p:txBody>
      </p:sp>
    </p:spTree>
    <p:extLst>
      <p:ext uri="{BB962C8B-B14F-4D97-AF65-F5344CB8AC3E}">
        <p14:creationId xmlns:p14="http://schemas.microsoft.com/office/powerpoint/2010/main" val="26031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6FD8-5AA0-4CB2-BBEF-5B9E2CB2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Disorientation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0D58-3F80-4E8D-AD27-82B2576C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5" y="1773141"/>
            <a:ext cx="9044531" cy="4719098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3 tubes, 1 on each axis, at right angles to each other</a:t>
            </a:r>
          </a:p>
          <a:p>
            <a:r>
              <a:rPr lang="en-US" dirty="0">
                <a:ea typeface="Cambria Math" panose="02040503050406030204" pitchFamily="18" charset="0"/>
                <a:cs typeface="Calibri Light" panose="020F0302020204030204" pitchFamily="34" charset="0"/>
              </a:rPr>
              <a:t>Canals are filled with endolymph fluid</a:t>
            </a:r>
          </a:p>
          <a:p>
            <a:r>
              <a:rPr lang="en-US" dirty="0">
                <a:ea typeface="Cambria Math" panose="02040503050406030204" pitchFamily="18" charset="0"/>
              </a:rPr>
              <a:t>Cupola (gelatinous structure on sensory hairs) at the center of the canal</a:t>
            </a:r>
          </a:p>
          <a:p>
            <a:pPr lvl="1"/>
            <a:endParaRPr lang="en-US" dirty="0">
              <a:ea typeface="Cambria Math" panose="02040503050406030204" pitchFamily="18" charset="0"/>
            </a:endParaRP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1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1F7BD9-467F-258B-5CE6-10C006E7F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639" y="3284743"/>
            <a:ext cx="7700721" cy="33084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1EBBB4B-75C7-1A9A-D49D-660A324FA9D1}"/>
              </a:ext>
            </a:extLst>
          </p:cNvPr>
          <p:cNvSpPr txBox="1">
            <a:spLocks/>
          </p:cNvSpPr>
          <p:nvPr/>
        </p:nvSpPr>
        <p:spPr>
          <a:xfrm>
            <a:off x="1214165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In Flight: Semicircular Canals </a:t>
            </a:r>
          </a:p>
        </p:txBody>
      </p:sp>
    </p:spTree>
    <p:extLst>
      <p:ext uri="{BB962C8B-B14F-4D97-AF65-F5344CB8AC3E}">
        <p14:creationId xmlns:p14="http://schemas.microsoft.com/office/powerpoint/2010/main" val="3214609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6FD8-5AA0-4CB2-BBEF-5B9E2CB2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Disorientation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0D58-3F80-4E8D-AD27-82B2576C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963641"/>
            <a:ext cx="4168717" cy="4629562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Straight &amp; level: Sensory hairs are upright</a:t>
            </a:r>
          </a:p>
          <a:p>
            <a:r>
              <a:rPr lang="en-US" dirty="0">
                <a:ea typeface="Cambria Math" panose="02040503050406030204" pitchFamily="18" charset="0"/>
              </a:rPr>
              <a:t>A turn puts semicircular canal and its fluid in motion, deflecting the sensory hairs</a:t>
            </a:r>
          </a:p>
          <a:p>
            <a:r>
              <a:rPr lang="en-US" dirty="0">
                <a:ea typeface="Cambria Math" panose="02040503050406030204" pitchFamily="18" charset="0"/>
              </a:rPr>
              <a:t>Brain interprets movement as a turn</a:t>
            </a:r>
          </a:p>
          <a:p>
            <a:r>
              <a:rPr lang="en-US" dirty="0">
                <a:ea typeface="Cambria Math" panose="02040503050406030204" pitchFamily="18" charset="0"/>
              </a:rPr>
              <a:t>Recognizes movement for about 20 seconds</a:t>
            </a:r>
          </a:p>
          <a:p>
            <a:r>
              <a:rPr lang="en-US" dirty="0">
                <a:ea typeface="Cambria Math" panose="02040503050406030204" pitchFamily="18" charset="0"/>
              </a:rPr>
              <a:t>In long turns, the brain can interpret a rollout as a turn in the opposite direction </a:t>
            </a:r>
          </a:p>
          <a:p>
            <a:pPr lvl="1"/>
            <a:endParaRPr lang="en-US" dirty="0">
              <a:ea typeface="Cambria Math" panose="02040503050406030204" pitchFamily="18" charset="0"/>
            </a:endParaRP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1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114F97-85D8-BB85-FD33-EEE973FF98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88701" y="1773140"/>
            <a:ext cx="5183576" cy="41704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234F26-1CDA-79DB-9160-323066215A71}"/>
              </a:ext>
            </a:extLst>
          </p:cNvPr>
          <p:cNvSpPr txBox="1"/>
          <p:nvPr/>
        </p:nvSpPr>
        <p:spPr>
          <a:xfrm>
            <a:off x="8050384" y="5915768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PHAK, FAA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7A62C9-96CF-46A0-9E18-351D3FE916FF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In Flight: Semicircular Canals</a:t>
            </a:r>
          </a:p>
        </p:txBody>
      </p:sp>
    </p:spTree>
    <p:extLst>
      <p:ext uri="{BB962C8B-B14F-4D97-AF65-F5344CB8AC3E}">
        <p14:creationId xmlns:p14="http://schemas.microsoft.com/office/powerpoint/2010/main" val="3103766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6FD8-5AA0-4CB2-BBEF-5B9E2CB2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Disorientation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0D58-3F80-4E8D-AD27-82B2576C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945661"/>
            <a:ext cx="3875420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Cambria Math" panose="02040503050406030204" pitchFamily="18" charset="0"/>
              </a:rPr>
              <a:t>Gelatinous membrane with chalk like crystals covering sensory hairs</a:t>
            </a:r>
          </a:p>
          <a:p>
            <a:r>
              <a:rPr lang="en-US" dirty="0">
                <a:ea typeface="Cambria Math" panose="02040503050406030204" pitchFamily="18" charset="0"/>
              </a:rPr>
              <a:t>When you tilt your head forward or backward: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Weight of the crystals causes the membrane to shift due to gravity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Sensory hairs detect the shift 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Brain recognizes the movement</a:t>
            </a:r>
          </a:p>
          <a:p>
            <a:r>
              <a:rPr lang="en-US" dirty="0">
                <a:ea typeface="Cambria Math" panose="02040503050406030204" pitchFamily="18" charset="0"/>
              </a:rPr>
              <a:t>Otolith Organs &amp; Acceleration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Forward acceleration: Illusion of tilting backward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Deceleration: Illusion of tilting forward</a:t>
            </a: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2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  <a:p>
            <a:pPr lvl="1"/>
            <a:endParaRPr lang="en-US" dirty="0">
              <a:ea typeface="Cambria Math" panose="02040503050406030204" pitchFamily="18" charset="0"/>
              <a:cs typeface="Calibri Light" panose="020F03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31724-CAF1-4211-99AB-82888748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128EE-F700-FC8C-31A6-409B2F5A70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4164" y="2326408"/>
            <a:ext cx="6017236" cy="349247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29798F-0F65-AC05-B32D-72F3C01D3C54}"/>
              </a:ext>
            </a:extLst>
          </p:cNvPr>
          <p:cNvSpPr txBox="1"/>
          <p:nvPr/>
        </p:nvSpPr>
        <p:spPr>
          <a:xfrm>
            <a:off x="8236298" y="5818886"/>
            <a:ext cx="30218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PHAK, FAA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9F5F962-AF37-C4D6-9E6D-8232982FDDA6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In Flight: Otolith Organs </a:t>
            </a:r>
          </a:p>
        </p:txBody>
      </p:sp>
    </p:spTree>
    <p:extLst>
      <p:ext uri="{BB962C8B-B14F-4D97-AF65-F5344CB8AC3E}">
        <p14:creationId xmlns:p14="http://schemas.microsoft.com/office/powerpoint/2010/main" val="3863133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4D6C2-C8BC-4F53-BCD3-C3BAE15C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Motion Sickness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2B563-8004-406E-ADEF-94274772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438398"/>
            <a:ext cx="6549635" cy="4156711"/>
          </a:xfrm>
        </p:spPr>
        <p:txBody>
          <a:bodyPr>
            <a:normAutofit/>
          </a:bodyPr>
          <a:lstStyle/>
          <a:p>
            <a:r>
              <a:rPr lang="en-US" dirty="0">
                <a:ea typeface="Cambria Math" panose="02040503050406030204" pitchFamily="18" charset="0"/>
              </a:rPr>
              <a:t>Causes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Brain receiving conflicting messages about the state of the body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Anxiety and stress </a:t>
            </a:r>
          </a:p>
          <a:p>
            <a:r>
              <a:rPr lang="en-US" dirty="0">
                <a:ea typeface="Cambria Math" panose="02040503050406030204" pitchFamily="18" charset="0"/>
              </a:rPr>
              <a:t>Symptoms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Discomfort, Nausea, Dizziness, Paleness, Sweating, Vomiting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Generally, goes away after the first few lessons</a:t>
            </a:r>
          </a:p>
          <a:p>
            <a:r>
              <a:rPr lang="en-US" dirty="0">
                <a:ea typeface="Cambria Math" panose="02040503050406030204" pitchFamily="18" charset="0"/>
              </a:rPr>
              <a:t>Treatment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Open fresh air vents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Focus on objects outside the airplane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Avoid unnecessary head movement</a:t>
            </a:r>
          </a:p>
          <a:p>
            <a:pPr lvl="1"/>
            <a:r>
              <a:rPr lang="en-US" dirty="0">
                <a:ea typeface="Cambria Math" panose="02040503050406030204" pitchFamily="18" charset="0"/>
              </a:rPr>
              <a:t>Take control of the plane and fly smoothly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B1632-3CED-4082-8534-876EA3FC1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65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1A3E1-12BB-46BF-BE42-43DE7C212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Carbon Monoxide (</a:t>
            </a:r>
            <a:r>
              <a:rPr lang="en-US" dirty="0"/>
              <a:t>CO</a:t>
            </a:r>
            <a:r>
              <a:rPr lang="en-US" dirty="0"/>
              <a:t>) Poisoning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9BD47-9AC1-4846-84AC-93EAF694E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8"/>
            <a:ext cx="7288971" cy="4760187"/>
          </a:xfrm>
        </p:spPr>
        <p:txBody>
          <a:bodyPr>
            <a:normAutofit/>
          </a:bodyPr>
          <a:lstStyle/>
          <a:p>
            <a:r>
              <a:rPr lang="en-US" sz="1900" dirty="0"/>
              <a:t>How it Happens</a:t>
            </a:r>
          </a:p>
          <a:p>
            <a:pPr lvl="1"/>
            <a:r>
              <a:rPr lang="en-US" dirty="0"/>
              <a:t>Colorless, odorless gas produced by the engine</a:t>
            </a:r>
          </a:p>
          <a:p>
            <a:pPr lvl="1"/>
            <a:r>
              <a:rPr lang="en-US" dirty="0"/>
              <a:t>Damaged, leaking exhaust system</a:t>
            </a:r>
          </a:p>
          <a:p>
            <a:pPr lvl="1"/>
            <a:r>
              <a:rPr lang="en-US" dirty="0"/>
              <a:t>Heater/defrost vents transport CO to the cockpit</a:t>
            </a:r>
          </a:p>
          <a:p>
            <a:r>
              <a:rPr lang="en-US" sz="1900" dirty="0"/>
              <a:t>CO &amp; the Body</a:t>
            </a:r>
          </a:p>
          <a:p>
            <a:pPr lvl="1"/>
            <a:r>
              <a:rPr lang="en-US" dirty="0"/>
              <a:t>CO attaches to the hemoglobin in the blood (200x easier than oxygen)</a:t>
            </a:r>
          </a:p>
          <a:p>
            <a:pPr lvl="1"/>
            <a:r>
              <a:rPr lang="en-US" dirty="0"/>
              <a:t>Prevents hemoglobin from carrying oxygen to cells (</a:t>
            </a:r>
            <a:r>
              <a:rPr lang="en-US" dirty="0" err="1"/>
              <a:t>hypemic</a:t>
            </a:r>
            <a:r>
              <a:rPr lang="en-US" dirty="0"/>
              <a:t> hypoxia)</a:t>
            </a:r>
          </a:p>
          <a:p>
            <a:r>
              <a:rPr lang="en-US" sz="1900" dirty="0"/>
              <a:t>Effects</a:t>
            </a:r>
            <a:endParaRPr lang="en-US" sz="1700" dirty="0"/>
          </a:p>
          <a:p>
            <a:pPr lvl="1"/>
            <a:r>
              <a:rPr lang="en-US" dirty="0"/>
              <a:t>Headache, blurred vision, dizziness, drowsiness, loss of muscle power</a:t>
            </a:r>
          </a:p>
          <a:p>
            <a:r>
              <a:rPr lang="en-US" sz="1900" dirty="0"/>
              <a:t>Detecting &amp; Correcting</a:t>
            </a:r>
          </a:p>
          <a:p>
            <a:pPr lvl="1"/>
            <a:r>
              <a:rPr lang="en-US" dirty="0"/>
              <a:t>Carbon monoxide detectors</a:t>
            </a:r>
          </a:p>
          <a:p>
            <a:pPr lvl="1"/>
            <a:r>
              <a:rPr lang="en-US" dirty="0"/>
              <a:t>Turn off heater, open fresh air vents, use supplemental oxygen, land</a:t>
            </a:r>
          </a:p>
          <a:p>
            <a:pPr lvl="1"/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B7B9D-F4E6-49D7-B052-6EBB5A81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99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87A5-A0B7-4BEB-B4AC-1921271E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5D33-EBD2-43F2-AC72-AC991ECAB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178258"/>
            <a:ext cx="8595360" cy="4486501"/>
          </a:xfrm>
        </p:spPr>
        <p:txBody>
          <a:bodyPr>
            <a:normAutofit/>
          </a:bodyPr>
          <a:lstStyle/>
          <a:p>
            <a:r>
              <a:rPr lang="en-US" dirty="0"/>
              <a:t>Effects</a:t>
            </a:r>
          </a:p>
          <a:p>
            <a:pPr lvl="1"/>
            <a:r>
              <a:rPr lang="en-US" dirty="0"/>
              <a:t>Degraded attention &amp; concentration</a:t>
            </a:r>
          </a:p>
          <a:p>
            <a:pPr lvl="1"/>
            <a:r>
              <a:rPr lang="en-US" dirty="0"/>
              <a:t>Impaired coordination</a:t>
            </a:r>
          </a:p>
          <a:p>
            <a:pPr lvl="1"/>
            <a:r>
              <a:rPr lang="en-US" dirty="0"/>
              <a:t>Decreased ability to communicate</a:t>
            </a:r>
          </a:p>
          <a:p>
            <a:r>
              <a:rPr lang="en-US" dirty="0"/>
              <a:t>Causes</a:t>
            </a:r>
          </a:p>
          <a:p>
            <a:pPr lvl="1"/>
            <a:r>
              <a:rPr lang="en-US" dirty="0"/>
              <a:t>Sleep loss, exercise/physical work, stress, prolonged cognitive work</a:t>
            </a:r>
          </a:p>
          <a:p>
            <a:r>
              <a:rPr lang="en-US" dirty="0"/>
              <a:t>Acute Fatigue </a:t>
            </a:r>
          </a:p>
          <a:p>
            <a:pPr lvl="1"/>
            <a:r>
              <a:rPr lang="en-US" dirty="0"/>
              <a:t>Short term, normal occurrence in everyday life</a:t>
            </a:r>
          </a:p>
          <a:p>
            <a:pPr lvl="1"/>
            <a:r>
              <a:rPr lang="en-US" dirty="0"/>
              <a:t>Skill Fatigue: Special type of acute fatigue affecting piloting skills</a:t>
            </a:r>
          </a:p>
          <a:p>
            <a:pPr lvl="1"/>
            <a:r>
              <a:rPr lang="en-US" dirty="0"/>
              <a:t>Causes: Physical &amp; psychological stress, mild hypoxia</a:t>
            </a:r>
          </a:p>
          <a:p>
            <a:pPr lvl="1"/>
            <a:r>
              <a:rPr lang="en-US" dirty="0"/>
              <a:t>Prevention: Proper diet, adequate rest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0FD-DC3E-40FD-923A-D6C5647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EE9B3B-E852-D318-C4F4-1E24E2A00DCF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861620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87A5-A0B7-4BEB-B4AC-1921271E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5D33-EBD2-43F2-AC72-AC991ECAB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178258"/>
            <a:ext cx="8595360" cy="4486501"/>
          </a:xfrm>
        </p:spPr>
        <p:txBody>
          <a:bodyPr>
            <a:normAutofit/>
          </a:bodyPr>
          <a:lstStyle/>
          <a:p>
            <a:r>
              <a:rPr lang="en-US" dirty="0"/>
              <a:t>Chronic Fatigue</a:t>
            </a:r>
          </a:p>
          <a:p>
            <a:pPr lvl="1"/>
            <a:r>
              <a:rPr lang="en-US" dirty="0"/>
              <a:t>Long term, usually with psychological roots or an underlying disease</a:t>
            </a:r>
          </a:p>
          <a:p>
            <a:pPr lvl="1"/>
            <a:r>
              <a:rPr lang="en-US" dirty="0"/>
              <a:t>Causes: Continuous high-stress levels </a:t>
            </a:r>
          </a:p>
          <a:p>
            <a:pPr lvl="1"/>
            <a:r>
              <a:rPr lang="en-US" dirty="0"/>
              <a:t>Symptoms: Weakness, tiredness, heart palpitations, breathlessness, headaches, irritability, aches and pains, emotional illness</a:t>
            </a:r>
          </a:p>
          <a:p>
            <a:pPr lvl="1"/>
            <a:r>
              <a:rPr lang="en-US" dirty="0"/>
              <a:t>Prevention: Treatment by a physician</a:t>
            </a:r>
          </a:p>
          <a:p>
            <a:r>
              <a:rPr lang="en-US" dirty="0"/>
              <a:t>Preventing Fatigue</a:t>
            </a:r>
          </a:p>
          <a:p>
            <a:pPr lvl="1"/>
            <a:r>
              <a:rPr lang="en-US" dirty="0"/>
              <a:t>Acute Fatigue: Stay on the ground </a:t>
            </a:r>
          </a:p>
          <a:p>
            <a:pPr lvl="1"/>
            <a:r>
              <a:rPr lang="en-US" dirty="0"/>
              <a:t>Avoid flying : </a:t>
            </a:r>
          </a:p>
          <a:p>
            <a:pPr lvl="2"/>
            <a:r>
              <a:rPr lang="en-US" dirty="0"/>
              <a:t>Without a full night’s rest</a:t>
            </a:r>
          </a:p>
          <a:p>
            <a:pPr lvl="2"/>
            <a:r>
              <a:rPr lang="en-US" dirty="0"/>
              <a:t>After working excessive hours</a:t>
            </a:r>
          </a:p>
          <a:p>
            <a:pPr lvl="2"/>
            <a:r>
              <a:rPr lang="en-US" dirty="0"/>
              <a:t>After an especially exhausting or stressful day</a:t>
            </a:r>
          </a:p>
          <a:p>
            <a:pPr lvl="1"/>
            <a:r>
              <a:rPr lang="en-US" dirty="0"/>
              <a:t>Chronic Fatigue: Should be treated by a physician. Do not fly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0FD-DC3E-40FD-923A-D6C5647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96C967D-8DC2-7092-2531-4E012CFB0373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>
              <a:tabLst>
                <a:tab pos="801688" algn="l"/>
              </a:tabLst>
            </a:pPr>
            <a:r>
              <a:rPr lang="en-US" sz="1400" b="1" spc="60">
                <a:solidFill>
                  <a:srgbClr val="FF5033"/>
                </a:solidFill>
              </a:rPr>
              <a:t>Types</a:t>
            </a:r>
          </a:p>
        </p:txBody>
      </p:sp>
    </p:spTree>
    <p:extLst>
      <p:ext uri="{BB962C8B-B14F-4D97-AF65-F5344CB8AC3E}">
        <p14:creationId xmlns:p14="http://schemas.microsoft.com/office/powerpoint/2010/main" val="906832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187A5-A0B7-4BEB-B4AC-1921271E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5D33-EBD2-43F2-AC72-AC991ECAB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186884"/>
            <a:ext cx="8595360" cy="46236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The body’s response to physical and psychological demands placed upon it</a:t>
            </a:r>
          </a:p>
          <a:p>
            <a:r>
              <a:rPr lang="en-US" dirty="0"/>
              <a:t>Stress &amp; the Body</a:t>
            </a:r>
          </a:p>
          <a:p>
            <a:pPr lvl="1"/>
            <a:r>
              <a:rPr lang="en-US" dirty="0"/>
              <a:t>Releases chemical hormones (adrenaline) into the blood </a:t>
            </a:r>
          </a:p>
          <a:p>
            <a:pPr lvl="1"/>
            <a:r>
              <a:rPr lang="en-US" dirty="0"/>
              <a:t>Increased metabolism to provide more energy to the muscles</a:t>
            </a:r>
          </a:p>
          <a:p>
            <a:pPr lvl="1"/>
            <a:r>
              <a:rPr lang="en-US" dirty="0"/>
              <a:t>Blood sugar, heart rate, respiration, blood pressure, and perspiration increase</a:t>
            </a:r>
          </a:p>
          <a:p>
            <a:r>
              <a:rPr lang="en-US" dirty="0"/>
              <a:t>Stressors</a:t>
            </a:r>
            <a:endParaRPr lang="en-US" sz="1500" dirty="0"/>
          </a:p>
          <a:p>
            <a:pPr lvl="1"/>
            <a:r>
              <a:rPr lang="en-US" dirty="0"/>
              <a:t>Physical stress (noise or vibration)</a:t>
            </a:r>
          </a:p>
          <a:p>
            <a:pPr lvl="1"/>
            <a:r>
              <a:rPr lang="en-US" dirty="0"/>
              <a:t>Physiological stress (fatigue)</a:t>
            </a:r>
          </a:p>
          <a:p>
            <a:pPr lvl="1"/>
            <a:r>
              <a:rPr lang="en-US" dirty="0"/>
              <a:t>Psychological stress (difficult work or personal situations</a:t>
            </a:r>
            <a:r>
              <a:rPr lang="en-US" sz="1500" dirty="0"/>
              <a:t>)</a:t>
            </a:r>
          </a:p>
          <a:p>
            <a:r>
              <a:rPr lang="en-US" dirty="0"/>
              <a:t>Categories of Stress</a:t>
            </a:r>
          </a:p>
          <a:p>
            <a:pPr lvl="1"/>
            <a:r>
              <a:rPr lang="en-US" dirty="0"/>
              <a:t>Acute Stress (short term)</a:t>
            </a:r>
          </a:p>
          <a:p>
            <a:pPr lvl="1"/>
            <a:r>
              <a:rPr lang="en-US" dirty="0"/>
              <a:t>Chronic Stress (long term)</a:t>
            </a:r>
          </a:p>
          <a:p>
            <a:pPr lvl="2"/>
            <a:r>
              <a:rPr lang="en-US" sz="1800" dirty="0"/>
              <a:t>DO NOT FLY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0FD-DC3E-40FD-923A-D6C5647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E153210-CF5B-4ECC-4CD6-0716E0C231EB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512955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4F0CB73B-AEE8-E17E-F8D1-155C6749A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Stress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5B1ABF0-B57F-36D3-7410-563CCCAFF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8595360" cy="4174398"/>
          </a:xfrm>
        </p:spPr>
        <p:txBody>
          <a:bodyPr>
            <a:normAutofit/>
          </a:bodyPr>
          <a:lstStyle/>
          <a:p>
            <a:r>
              <a:rPr lang="en-US" dirty="0">
                <a:ea typeface="Calibri" panose="020F0502020204030204" pitchFamily="34" charset="0"/>
              </a:rPr>
              <a:t>Acute Stress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Short term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Involves an immediate threat that is perceived as a danger (fight or flight response)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Healthy person can cope with acute stress &amp; prevent stress overload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On-going acute stress can develop into chronic stress</a:t>
            </a:r>
          </a:p>
          <a:p>
            <a:r>
              <a:rPr lang="en-US" dirty="0">
                <a:ea typeface="Calibri" panose="020F0502020204030204" pitchFamily="34" charset="0"/>
              </a:rPr>
              <a:t>Chronic Stress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Long term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Level of stress presenting an intolerable burden, exceeding the ability to cope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Performance falls sharply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Often caused by unrelenting psychological pressure – loneliness, financial/relationship worries, work problems, etc.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DO NOT FLY – Consult a physician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0FD-DC3E-40FD-923A-D6C5647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>
            <a:normAutofit/>
          </a:bodyPr>
          <a:lstStyle/>
          <a:p>
            <a:pPr defTabSz="914400">
              <a:spcAft>
                <a:spcPts val="600"/>
              </a:spcAft>
            </a:pPr>
            <a:fld id="{CD4F3DA2-F1D6-4A73-92C0-55630F2E6614}" type="slidenum">
              <a:rPr lang="en-US" smtClean="0">
                <a:ea typeface="Calibri Light" panose="020F0302020204030204" pitchFamily="34" charset="0"/>
              </a:rPr>
              <a:pPr defTabSz="914400">
                <a:spcAft>
                  <a:spcPts val="600"/>
                </a:spcAft>
              </a:pPr>
              <a:t>17</a:t>
            </a:fld>
            <a:endParaRPr lang="en-US">
              <a:ea typeface="Calibri Light" panose="020F03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0E005-9B5E-2F64-CF6D-54191ED119F1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Types</a:t>
            </a:r>
          </a:p>
        </p:txBody>
      </p:sp>
    </p:spTree>
    <p:extLst>
      <p:ext uri="{BB962C8B-B14F-4D97-AF65-F5344CB8AC3E}">
        <p14:creationId xmlns:p14="http://schemas.microsoft.com/office/powerpoint/2010/main" val="3143645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0D0E-E670-4ED3-8BA5-39247C725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Dehydration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388F5-069B-4D8D-8FE8-926472F6E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1" y="2005738"/>
            <a:ext cx="9825229" cy="4646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Critical loss of water from the body</a:t>
            </a:r>
          </a:p>
          <a:p>
            <a:r>
              <a:rPr lang="en-US" sz="2200" dirty="0"/>
              <a:t>Causes</a:t>
            </a:r>
          </a:p>
          <a:p>
            <a:pPr lvl="1"/>
            <a:r>
              <a:rPr lang="en-US" sz="1900" dirty="0"/>
              <a:t>High temperatures, wind, humidity, diuretic drinks (coffee, tea, alcohol, caffeinated soda)</a:t>
            </a:r>
          </a:p>
          <a:p>
            <a:r>
              <a:rPr lang="en-US" sz="2200" dirty="0"/>
              <a:t>Effects</a:t>
            </a:r>
          </a:p>
          <a:p>
            <a:pPr lvl="1"/>
            <a:r>
              <a:rPr lang="en-US" sz="1900" dirty="0"/>
              <a:t>Fatigue, headaches, cramps, tingling, tiredness, dizziness, degraded physical &amp; mental abilities </a:t>
            </a:r>
          </a:p>
          <a:p>
            <a:r>
              <a:rPr lang="en-US" sz="2200" dirty="0"/>
              <a:t>Dehydration &amp; Flying</a:t>
            </a:r>
          </a:p>
          <a:p>
            <a:pPr lvl="1"/>
            <a:r>
              <a:rPr lang="en-US" sz="1900" dirty="0"/>
              <a:t>Flying skills diminish while attention is taken from flying</a:t>
            </a:r>
            <a:endParaRPr lang="en-US" sz="1500" dirty="0"/>
          </a:p>
          <a:p>
            <a:r>
              <a:rPr lang="en-US" sz="2200" dirty="0"/>
              <a:t>Prevention</a:t>
            </a:r>
          </a:p>
          <a:p>
            <a:pPr lvl="1"/>
            <a:r>
              <a:rPr lang="en-US" sz="1900" dirty="0"/>
              <a:t>Stay hydrated</a:t>
            </a:r>
          </a:p>
          <a:p>
            <a:pPr lvl="1"/>
            <a:r>
              <a:rPr lang="en-US" sz="1900" dirty="0"/>
              <a:t>Wear light, porous clothing, and a hat</a:t>
            </a:r>
          </a:p>
          <a:p>
            <a:pPr lvl="1"/>
            <a:r>
              <a:rPr lang="en-US" sz="1900" dirty="0"/>
              <a:t>Keep the cockpit ventilated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51055-E34E-4F01-9431-B348FA07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5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0D0E-E670-4ED3-8BA5-39247C725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Hypothermia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388F5-069B-4D8D-8FE8-926472F6E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977857" cy="4174398"/>
          </a:xfrm>
        </p:spPr>
        <p:txBody>
          <a:bodyPr>
            <a:normAutofit/>
          </a:bodyPr>
          <a:lstStyle/>
          <a:p>
            <a:r>
              <a:rPr lang="en-US" dirty="0"/>
              <a:t>The body loses heat faster than it can be produced</a:t>
            </a:r>
          </a:p>
          <a:p>
            <a:pPr lvl="1"/>
            <a:r>
              <a:rPr lang="en-US" dirty="0"/>
              <a:t>&lt; 95</a:t>
            </a:r>
            <a:r>
              <a:rPr lang="en-US" baseline="30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o</a:t>
            </a:r>
            <a:r>
              <a:rPr lang="en-US" dirty="0"/>
              <a:t> F / 35</a:t>
            </a:r>
            <a:r>
              <a:rPr lang="en-US" baseline="30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o</a:t>
            </a:r>
            <a:r>
              <a:rPr lang="en-US" dirty="0"/>
              <a:t> C</a:t>
            </a:r>
          </a:p>
          <a:p>
            <a:r>
              <a:rPr lang="en-US" dirty="0"/>
              <a:t>Mechanisms of Heat Loss</a:t>
            </a:r>
          </a:p>
          <a:p>
            <a:pPr lvl="1"/>
            <a:r>
              <a:rPr lang="en-US" dirty="0"/>
              <a:t>Radiation</a:t>
            </a:r>
          </a:p>
          <a:p>
            <a:pPr lvl="1"/>
            <a:r>
              <a:rPr lang="en-US" dirty="0"/>
              <a:t>Direct Contact</a:t>
            </a:r>
          </a:p>
          <a:p>
            <a:pPr lvl="1"/>
            <a:r>
              <a:rPr lang="en-US" dirty="0"/>
              <a:t>Wind</a:t>
            </a:r>
          </a:p>
          <a:p>
            <a:r>
              <a:rPr lang="en-US" dirty="0"/>
              <a:t>Causes</a:t>
            </a:r>
          </a:p>
          <a:p>
            <a:pPr lvl="1"/>
            <a:r>
              <a:rPr lang="en-US" dirty="0"/>
              <a:t>Insufficiently warm clothing</a:t>
            </a:r>
          </a:p>
          <a:p>
            <a:pPr lvl="1"/>
            <a:r>
              <a:rPr lang="en-US" dirty="0"/>
              <a:t>Unable to get out of wet clothes</a:t>
            </a:r>
          </a:p>
          <a:p>
            <a:pPr lvl="1"/>
            <a:r>
              <a:rPr lang="en-US" dirty="0"/>
              <a:t>Too much time in the cold/cold water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51055-E34E-4F01-9431-B348FA07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A92302-16F7-0A77-D07D-9BE2BFD882D9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How it Happens</a:t>
            </a:r>
          </a:p>
        </p:txBody>
      </p:sp>
    </p:spTree>
    <p:extLst>
      <p:ext uri="{BB962C8B-B14F-4D97-AF65-F5344CB8AC3E}">
        <p14:creationId xmlns:p14="http://schemas.microsoft.com/office/powerpoint/2010/main" val="2578800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0D0E-E670-4ED3-8BA5-39247C725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Hypothermia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388F5-069B-4D8D-8FE8-926472F6E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977857" cy="4174398"/>
          </a:xfrm>
        </p:spPr>
        <p:txBody>
          <a:bodyPr>
            <a:normAutofit/>
          </a:bodyPr>
          <a:lstStyle/>
          <a:p>
            <a:r>
              <a:rPr lang="en-US" dirty="0"/>
              <a:t>Symptoms</a:t>
            </a:r>
          </a:p>
          <a:p>
            <a:pPr lvl="1"/>
            <a:r>
              <a:rPr lang="en-US" dirty="0"/>
              <a:t>Shivering, slurred speech/mumbling, slow, shallow breathing, weak pulse, clumsiness, drowsiness, confusion or memory loss, bright red, cold skin</a:t>
            </a:r>
          </a:p>
          <a:p>
            <a:r>
              <a:rPr lang="en-US" dirty="0"/>
              <a:t>Prevention (COLD)</a:t>
            </a:r>
          </a:p>
          <a:p>
            <a:pPr lvl="1"/>
            <a:r>
              <a:rPr lang="en-US" dirty="0"/>
              <a:t>Cover: Wear protective clothing</a:t>
            </a:r>
          </a:p>
          <a:p>
            <a:pPr lvl="1"/>
            <a:r>
              <a:rPr lang="en-US" dirty="0"/>
              <a:t>Overexertion: Avoid activities resulting in a lot of sweat</a:t>
            </a:r>
          </a:p>
          <a:p>
            <a:pPr lvl="1"/>
            <a:r>
              <a:rPr lang="en-US" dirty="0"/>
              <a:t>Layers: Lose fitting, layered, lightweight clothing </a:t>
            </a:r>
          </a:p>
          <a:p>
            <a:pPr lvl="1"/>
            <a:r>
              <a:rPr lang="en-US" dirty="0"/>
              <a:t>Dry: Stay dry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51055-E34E-4F01-9431-B348FA07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A92302-16F7-0A77-D07D-9BE2BFD882D9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Recognition &amp; Prevention</a:t>
            </a:r>
          </a:p>
        </p:txBody>
      </p:sp>
    </p:spTree>
    <p:extLst>
      <p:ext uri="{BB962C8B-B14F-4D97-AF65-F5344CB8AC3E}">
        <p14:creationId xmlns:p14="http://schemas.microsoft.com/office/powerpoint/2010/main" val="384661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84F6E-58D2-4E51-92CA-A3DFEEB9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Optical Illusions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E46ED-1A94-481B-A6DB-DF46E6CFB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487258"/>
            <a:ext cx="7360920" cy="5278668"/>
          </a:xfrm>
        </p:spPr>
        <p:txBody>
          <a:bodyPr>
            <a:normAutofit lnSpcReduction="10000"/>
          </a:bodyPr>
          <a:lstStyle/>
          <a:p>
            <a:r>
              <a:rPr lang="en-US" sz="1900" dirty="0"/>
              <a:t>Runway Width</a:t>
            </a:r>
          </a:p>
          <a:p>
            <a:pPr lvl="1"/>
            <a:r>
              <a:rPr lang="en-US" dirty="0"/>
              <a:t>Narrow: Aircraft appears higher than it is</a:t>
            </a:r>
          </a:p>
          <a:p>
            <a:pPr lvl="1"/>
            <a:r>
              <a:rPr lang="en-US" dirty="0"/>
              <a:t>Wide: Aircraft appears lower than it is</a:t>
            </a:r>
          </a:p>
          <a:p>
            <a:r>
              <a:rPr lang="en-US" dirty="0"/>
              <a:t>Runway &amp; Terrain Slope</a:t>
            </a:r>
          </a:p>
          <a:p>
            <a:pPr lvl="1"/>
            <a:r>
              <a:rPr lang="en-US" dirty="0"/>
              <a:t>Upslope: Can cause pilot to fly a lower approach than normal</a:t>
            </a:r>
          </a:p>
          <a:p>
            <a:pPr lvl="1"/>
            <a:r>
              <a:rPr lang="en-US" dirty="0"/>
              <a:t>Downslope: Can cause pilot to fly a higher approach than normal</a:t>
            </a:r>
          </a:p>
          <a:p>
            <a:r>
              <a:rPr lang="en-US" dirty="0"/>
              <a:t>Featureless Terrain</a:t>
            </a:r>
          </a:p>
          <a:p>
            <a:pPr lvl="1"/>
            <a:r>
              <a:rPr lang="en-US" dirty="0"/>
              <a:t>Aircraft appears at a higher altitude than it is</a:t>
            </a:r>
          </a:p>
          <a:p>
            <a:r>
              <a:rPr lang="en-US" dirty="0"/>
              <a:t>Atmospheric</a:t>
            </a:r>
            <a:r>
              <a:rPr lang="en-US" sz="1300" dirty="0"/>
              <a:t> </a:t>
            </a:r>
          </a:p>
          <a:p>
            <a:pPr lvl="1"/>
            <a:r>
              <a:rPr lang="en-US" dirty="0"/>
              <a:t>Rain: Can create the illusion of greater height</a:t>
            </a:r>
          </a:p>
          <a:p>
            <a:pPr lvl="1"/>
            <a:r>
              <a:rPr lang="en-US" dirty="0"/>
              <a:t>Haze: Can create the illusion of being a greater distance from the runway</a:t>
            </a:r>
          </a:p>
          <a:p>
            <a:pPr lvl="1"/>
            <a:r>
              <a:rPr lang="en-US" dirty="0"/>
              <a:t>Fog: Can create the illusion of pitching up</a:t>
            </a:r>
          </a:p>
          <a:p>
            <a:r>
              <a:rPr lang="en-US" dirty="0"/>
              <a:t>Ground Lighting</a:t>
            </a:r>
          </a:p>
          <a:p>
            <a:pPr lvl="1"/>
            <a:r>
              <a:rPr lang="en-US" dirty="0"/>
              <a:t>Can create the illusion of runway and approach lights</a:t>
            </a:r>
          </a:p>
          <a:p>
            <a:pPr lvl="1"/>
            <a:r>
              <a:rPr lang="en-US" dirty="0"/>
              <a:t>Bright lighting can create the illusion of less distance to the runway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49B39-7BF6-4C8D-BCB7-C28F068F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97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52D82-828D-4F77-8720-16F87E73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Nitrogen &amp; Scuba Diving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541C7-EC08-49E3-B980-268A3B7EE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8"/>
            <a:ext cx="8572500" cy="4299811"/>
          </a:xfrm>
        </p:spPr>
        <p:txBody>
          <a:bodyPr>
            <a:normAutofit/>
          </a:bodyPr>
          <a:lstStyle/>
          <a:p>
            <a:r>
              <a:rPr lang="en-US" dirty="0"/>
              <a:t>Scuba Diving &amp; Flying</a:t>
            </a:r>
          </a:p>
          <a:p>
            <a:pPr lvl="1"/>
            <a:r>
              <a:rPr lang="en-US" dirty="0"/>
              <a:t>Results in a significant increase in nitrogen dissolved in the body</a:t>
            </a:r>
          </a:p>
          <a:p>
            <a:pPr lvl="1"/>
            <a:r>
              <a:rPr lang="en-US" dirty="0"/>
              <a:t>Airborne, reduced atmospheric pressure can release the excess nitrogen</a:t>
            </a:r>
          </a:p>
          <a:p>
            <a:pPr lvl="1"/>
            <a:r>
              <a:rPr lang="en-US" dirty="0"/>
              <a:t>Released too quickly, bubbles can form in the bloodstream, spinal cord, or brain</a:t>
            </a:r>
          </a:p>
          <a:p>
            <a:pPr lvl="1"/>
            <a:r>
              <a:rPr lang="en-US" dirty="0"/>
              <a:t>Symptoms include severe pain and/or impairment – death in extreme cases</a:t>
            </a:r>
          </a:p>
          <a:p>
            <a:r>
              <a:rPr lang="en-US" dirty="0"/>
              <a:t>Provide time to allow nitrogen to return to normal levels before flying</a:t>
            </a:r>
          </a:p>
          <a:p>
            <a:pPr lvl="1"/>
            <a:r>
              <a:rPr lang="en-US" dirty="0"/>
              <a:t>At least 12 hrs. after a dive not requiring a controlled ascent before flight ≥ 8,000’ MSL</a:t>
            </a:r>
          </a:p>
          <a:p>
            <a:pPr lvl="1"/>
            <a:r>
              <a:rPr lang="en-US" dirty="0"/>
              <a:t>24 hours for flight above 8,000’ MSL</a:t>
            </a:r>
          </a:p>
          <a:p>
            <a:pPr lvl="1"/>
            <a:r>
              <a:rPr lang="en-US" dirty="0"/>
              <a:t>At least 24 hrs. after a dive requiring a controlled ascent before flight ≥ 8,000’ MSL</a:t>
            </a: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942DB-0DEF-4740-8206-640AB3A8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88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503A0-3B7F-4635-A1FE-9DC70E703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23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96D7CFD-7371-D5D6-2D5D-46E4DF85A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Alcohol &amp; Drugs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A0D467-C5B1-BC37-CBBF-DDAC1BB28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628776"/>
            <a:ext cx="7474361" cy="4933950"/>
          </a:xfrm>
        </p:spPr>
        <p:txBody>
          <a:bodyPr>
            <a:normAutofit/>
          </a:bodyPr>
          <a:lstStyle/>
          <a:p>
            <a:r>
              <a:rPr lang="en-US" dirty="0"/>
              <a:t>Alcohol</a:t>
            </a:r>
            <a:endParaRPr lang="en-US" sz="1400" dirty="0"/>
          </a:p>
          <a:p>
            <a:pPr lvl="1"/>
            <a:r>
              <a:rPr lang="en-US" dirty="0"/>
              <a:t>DON’T drink &amp; fly</a:t>
            </a:r>
          </a:p>
          <a:p>
            <a:pPr lvl="1"/>
            <a:r>
              <a:rPr lang="en-US" dirty="0"/>
              <a:t>A small amount impairs judgement &amp; decreases performance &amp; cognition</a:t>
            </a:r>
          </a:p>
          <a:p>
            <a:pPr lvl="1"/>
            <a:r>
              <a:rPr lang="en-US" dirty="0"/>
              <a:t>Altitude multiplies the effects of alcohol on the brain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FAR 91.17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– 8 hours “from bottle to throttle”</a:t>
            </a:r>
          </a:p>
          <a:p>
            <a:r>
              <a:rPr lang="en-US" dirty="0"/>
              <a:t>Medications &amp; Drugs</a:t>
            </a:r>
          </a:p>
          <a:p>
            <a:pPr lvl="1"/>
            <a:r>
              <a:rPr lang="en-US" dirty="0"/>
              <a:t>Basic Guideline: Do not fly while taking medications, unless FAA approved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FAR 61.53</a:t>
            </a:r>
            <a:r>
              <a:rPr lang="en-US" dirty="0"/>
              <a:t>: Prohibits flying if taking medication that would prevent obtaining a medical certificate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FAR 91.17</a:t>
            </a:r>
            <a:r>
              <a:rPr lang="en-US" dirty="0"/>
              <a:t>: Prohibits drug use that affects  safety </a:t>
            </a:r>
          </a:p>
          <a:p>
            <a:pPr lvl="1"/>
            <a:r>
              <a:rPr lang="en-US" dirty="0"/>
              <a:t>Drugs with no effects on the ground may have serious effects airborne</a:t>
            </a:r>
          </a:p>
        </p:txBody>
      </p:sp>
    </p:spTree>
    <p:extLst>
      <p:ext uri="{BB962C8B-B14F-4D97-AF65-F5344CB8AC3E}">
        <p14:creationId xmlns:p14="http://schemas.microsoft.com/office/powerpoint/2010/main" val="3932950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D864E-8BDF-4096-AAAE-BDC61F213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ADM, CRM, &amp; SRM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C9B03-B09F-482F-920C-4796ECA46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005739"/>
            <a:ext cx="8595360" cy="4174398"/>
          </a:xfrm>
        </p:spPr>
        <p:txBody>
          <a:bodyPr>
            <a:normAutofit/>
          </a:bodyPr>
          <a:lstStyle/>
          <a:p>
            <a:r>
              <a:rPr lang="en-US" dirty="0"/>
              <a:t>Distractions</a:t>
            </a:r>
          </a:p>
          <a:p>
            <a:pPr lvl="1"/>
            <a:r>
              <a:rPr lang="en-US" dirty="0"/>
              <a:t>Illness</a:t>
            </a:r>
          </a:p>
          <a:p>
            <a:pPr lvl="1"/>
            <a:r>
              <a:rPr lang="en-US" dirty="0"/>
              <a:t>Medication</a:t>
            </a:r>
          </a:p>
          <a:p>
            <a:pPr lvl="1"/>
            <a:r>
              <a:rPr lang="en-US" dirty="0"/>
              <a:t>Stress</a:t>
            </a:r>
          </a:p>
          <a:p>
            <a:pPr lvl="1"/>
            <a:r>
              <a:rPr lang="en-US" dirty="0"/>
              <a:t>Alcohol</a:t>
            </a:r>
          </a:p>
          <a:p>
            <a:pPr lvl="1"/>
            <a:r>
              <a:rPr lang="en-US" dirty="0"/>
              <a:t>Fatigue</a:t>
            </a:r>
          </a:p>
          <a:p>
            <a:pPr lvl="1"/>
            <a:r>
              <a:rPr lang="en-US" dirty="0"/>
              <a:t>Emotion</a:t>
            </a:r>
          </a:p>
          <a:p>
            <a:r>
              <a:rPr lang="en-US" dirty="0"/>
              <a:t>Combat Expectation Bias</a:t>
            </a:r>
          </a:p>
          <a:p>
            <a:pPr lvl="1"/>
            <a:r>
              <a:rPr lang="en-US" dirty="0"/>
              <a:t>Expectations can influence behavior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76E5D-D5E7-46C0-81BF-34B43794D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048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089266E-5BBD-BF4F-0903-D2A46F6F3979}"/>
              </a:ext>
            </a:extLst>
          </p:cNvPr>
          <p:cNvSpPr txBox="1">
            <a:spLocks/>
          </p:cNvSpPr>
          <p:nvPr/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spc="-25">
                <a:solidFill>
                  <a:schemeClr val="accent1"/>
                </a:solidFill>
                <a:latin typeface="+mj-lt"/>
              </a:rPr>
              <a:t>ADM, CRM, &amp; SRM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E7B388-B868-7450-5383-608A2C90BE49}"/>
              </a:ext>
            </a:extLst>
          </p:cNvPr>
          <p:cNvSpPr txBox="1">
            <a:spLocks/>
          </p:cNvSpPr>
          <p:nvPr/>
        </p:nvSpPr>
        <p:spPr>
          <a:xfrm>
            <a:off x="1261872" y="2269103"/>
            <a:ext cx="8595360" cy="3911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Attitude affects the quality of decisions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Spot hazardous attitudes &amp; remove them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B7533-09EB-445C-83B3-EFA80A8B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 sz="3600" smtClean="0">
                <a:latin typeface="+mn-lt"/>
                <a:cs typeface="+mn-cs"/>
              </a:rPr>
              <a:pPr defTabSz="914400">
                <a:lnSpc>
                  <a:spcPct val="90000"/>
                </a:lnSpc>
                <a:spcAft>
                  <a:spcPts val="600"/>
                </a:spcAft>
              </a:pPr>
              <a:t>25</a:t>
            </a:fld>
            <a:endParaRPr lang="en-US" sz="3600">
              <a:latin typeface="+mn-lt"/>
              <a:cs typeface="+mn-cs"/>
            </a:endParaRPr>
          </a:p>
        </p:txBody>
      </p:sp>
      <p:pic>
        <p:nvPicPr>
          <p:cNvPr id="10" name="Picture 9" descr="A screenshot of a phone&#10;&#10;Description automatically generated">
            <a:extLst>
              <a:ext uri="{FF2B5EF4-FFF2-40B4-BE49-F238E27FC236}">
                <a16:creationId xmlns:a16="http://schemas.microsoft.com/office/drawing/2014/main" id="{93F115C4-15D0-A6A4-57D9-72AA9FB49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902" y="595645"/>
            <a:ext cx="4206276" cy="589659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07BA187-1395-75EE-C511-CA3F33D9A77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Hazardous Attitudes</a:t>
            </a:r>
          </a:p>
        </p:txBody>
      </p:sp>
    </p:spTree>
    <p:extLst>
      <p:ext uri="{BB962C8B-B14F-4D97-AF65-F5344CB8AC3E}">
        <p14:creationId xmlns:p14="http://schemas.microsoft.com/office/powerpoint/2010/main" val="119700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089266E-5BBD-BF4F-0903-D2A46F6F3979}"/>
              </a:ext>
            </a:extLst>
          </p:cNvPr>
          <p:cNvSpPr txBox="1">
            <a:spLocks/>
          </p:cNvSpPr>
          <p:nvPr/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spc="-25">
                <a:solidFill>
                  <a:schemeClr val="accent1"/>
                </a:solidFill>
                <a:latin typeface="+mj-lt"/>
              </a:rPr>
              <a:t>ADM, CRM, &amp; SRM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B7533-09EB-445C-83B3-EFA80A8B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45720" tIns="45720" rIns="4572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 sz="3600" smtClean="0">
                <a:latin typeface="+mn-lt"/>
                <a:cs typeface="+mn-cs"/>
              </a:rPr>
              <a:pPr defTabSz="914400">
                <a:lnSpc>
                  <a:spcPct val="90000"/>
                </a:lnSpc>
                <a:spcAft>
                  <a:spcPts val="600"/>
                </a:spcAft>
              </a:pPr>
              <a:t>26</a:t>
            </a:fld>
            <a:endParaRPr lang="en-US" sz="3600">
              <a:latin typeface="+mn-lt"/>
              <a:cs typeface="+mn-cs"/>
            </a:endParaRPr>
          </a:p>
        </p:txBody>
      </p:sp>
      <p:pic>
        <p:nvPicPr>
          <p:cNvPr id="5" name="Picture 4" descr="A close-up of a stress chart&#10;&#10;Description automatically generated">
            <a:extLst>
              <a:ext uri="{FF2B5EF4-FFF2-40B4-BE49-F238E27FC236}">
                <a16:creationId xmlns:a16="http://schemas.microsoft.com/office/drawing/2014/main" id="{C44E6BD5-D11A-1A2B-8C57-C1CA7BA21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345" y="1519317"/>
            <a:ext cx="4996331" cy="347493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C43E39-5C7B-7153-3871-1C398BCD5DD5}"/>
              </a:ext>
            </a:extLst>
          </p:cNvPr>
          <p:cNvSpPr txBox="1">
            <a:spLocks/>
          </p:cNvSpPr>
          <p:nvPr/>
        </p:nvSpPr>
        <p:spPr>
          <a:xfrm>
            <a:off x="1261872" y="2269103"/>
            <a:ext cx="8595360" cy="3911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Types of Performance Affecting Stress: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Physical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Physiological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Psychological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Recognize when stress is affecting the learner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4EEEE0-817F-CE56-8C50-9AC6108FCA5F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Stress Management</a:t>
            </a:r>
          </a:p>
        </p:txBody>
      </p:sp>
    </p:spTree>
    <p:extLst>
      <p:ext uri="{BB962C8B-B14F-4D97-AF65-F5344CB8AC3E}">
        <p14:creationId xmlns:p14="http://schemas.microsoft.com/office/powerpoint/2010/main" val="2150404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B4D6D-F597-4899-8BFC-FCD16DC05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ADM, SRM, &amp; CRM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B7533-09EB-445C-83B3-EFA80A8B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4F540E-33B5-C259-0980-53066B1F7F96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Resources &amp; Workload Management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D7787C-0892-CEC2-5715-B078411101BC}"/>
              </a:ext>
            </a:extLst>
          </p:cNvPr>
          <p:cNvSpPr txBox="1">
            <a:spLocks/>
          </p:cNvSpPr>
          <p:nvPr/>
        </p:nvSpPr>
        <p:spPr>
          <a:xfrm>
            <a:off x="1261872" y="2269103"/>
            <a:ext cx="8595360" cy="3911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Use all Resources</a:t>
            </a:r>
          </a:p>
          <a:p>
            <a:pPr lvl="1"/>
            <a:r>
              <a:rPr lang="en-US" dirty="0"/>
              <a:t>Internal: Equipment, systems, charts, books, ingenuity, knowledge, skill, other passengers</a:t>
            </a:r>
          </a:p>
          <a:p>
            <a:pPr lvl="1"/>
            <a:r>
              <a:rPr lang="en-US" dirty="0"/>
              <a:t>External: ATC, FSS, Guard, etc.</a:t>
            </a:r>
          </a:p>
          <a:p>
            <a:r>
              <a:rPr lang="en-US" dirty="0"/>
              <a:t>Plan, Prioritize &amp; Sequence to prevent overload</a:t>
            </a:r>
          </a:p>
          <a:p>
            <a:r>
              <a:rPr lang="en-US" dirty="0"/>
              <a:t>Prepare for and recognize high workload situations</a:t>
            </a:r>
          </a:p>
        </p:txBody>
      </p:sp>
    </p:spTree>
    <p:extLst>
      <p:ext uri="{BB962C8B-B14F-4D97-AF65-F5344CB8AC3E}">
        <p14:creationId xmlns:p14="http://schemas.microsoft.com/office/powerpoint/2010/main" val="3530898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60E6-6647-4B58-B3A4-7373E330F5DE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26462858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 lnSpcReduction="10000"/>
      </a:bodyPr>
      <a:lstStyle>
        <a:defPPr algn="l">
          <a:defRPr sz="2400" spc="0" dirty="0">
            <a:solidFill>
              <a:srgbClr val="9933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9978</TotalTime>
  <Words>1800</Words>
  <Application>Microsoft Office PowerPoint</Application>
  <PresentationFormat>Widescreen</PresentationFormat>
  <Paragraphs>333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Bebas Neue</vt:lpstr>
      <vt:lpstr>Calibri</vt:lpstr>
      <vt:lpstr>Calibri Light</vt:lpstr>
      <vt:lpstr>Cambria Math</vt:lpstr>
      <vt:lpstr>Century Schoolbook</vt:lpstr>
      <vt:lpstr>Wingdings 2</vt:lpstr>
      <vt:lpstr>View</vt:lpstr>
      <vt:lpstr>Human Factors</vt:lpstr>
      <vt:lpstr>Overview</vt:lpstr>
      <vt:lpstr>Hypoxia</vt:lpstr>
      <vt:lpstr>Hypoxia</vt:lpstr>
      <vt:lpstr>Hyperventilation</vt:lpstr>
      <vt:lpstr>Middle Ear and Sinus Problems </vt:lpstr>
      <vt:lpstr>Spatial Disorientation</vt:lpstr>
      <vt:lpstr>Spatial Disorientation</vt:lpstr>
      <vt:lpstr>Spatial Disorientation</vt:lpstr>
      <vt:lpstr>Spatial Disorientation</vt:lpstr>
      <vt:lpstr>Spatial Disorientation</vt:lpstr>
      <vt:lpstr>Motion Sickness</vt:lpstr>
      <vt:lpstr>Carbon Monoxide (CO) Poisoning</vt:lpstr>
      <vt:lpstr>Fatigue</vt:lpstr>
      <vt:lpstr>Fatigue</vt:lpstr>
      <vt:lpstr>Stress</vt:lpstr>
      <vt:lpstr>Stress</vt:lpstr>
      <vt:lpstr>Dehydration</vt:lpstr>
      <vt:lpstr>Hypothermia</vt:lpstr>
      <vt:lpstr>Hypothermia</vt:lpstr>
      <vt:lpstr>Optical Illusions</vt:lpstr>
      <vt:lpstr>Nitrogen &amp; Scuba Diving</vt:lpstr>
      <vt:lpstr>Alcohol &amp; Drugs</vt:lpstr>
      <vt:lpstr>ADM, CRM, &amp; SRM</vt:lpstr>
      <vt:lpstr>PowerPoint Presentation</vt:lpstr>
      <vt:lpstr>PowerPoint Presentation</vt:lpstr>
      <vt:lpstr>ADM, SRM, &amp; CRM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3</cp:revision>
  <dcterms:created xsi:type="dcterms:W3CDTF">2021-10-28T22:45:50Z</dcterms:created>
  <dcterms:modified xsi:type="dcterms:W3CDTF">2024-08-31T18:49:04Z</dcterms:modified>
</cp:coreProperties>
</file>