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9"/>
  </p:notesMasterIdLst>
  <p:sldIdLst>
    <p:sldId id="266" r:id="rId2"/>
    <p:sldId id="933" r:id="rId3"/>
    <p:sldId id="1915" r:id="rId4"/>
    <p:sldId id="1945" r:id="rId5"/>
    <p:sldId id="1916" r:id="rId6"/>
    <p:sldId id="1946" r:id="rId7"/>
    <p:sldId id="1917" r:id="rId8"/>
    <p:sldId id="1918" r:id="rId9"/>
    <p:sldId id="1204" r:id="rId10"/>
    <p:sldId id="1205" r:id="rId11"/>
    <p:sldId id="1206" r:id="rId12"/>
    <p:sldId id="1920" r:id="rId13"/>
    <p:sldId id="1947" r:id="rId14"/>
    <p:sldId id="1948" r:id="rId15"/>
    <p:sldId id="1950" r:id="rId16"/>
    <p:sldId id="1921" r:id="rId17"/>
    <p:sldId id="104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6912EB"/>
    <a:srgbClr val="1E1661"/>
    <a:srgbClr val="3BDAFF"/>
    <a:srgbClr val="04D9FF"/>
    <a:srgbClr val="EB930A"/>
    <a:srgbClr val="809A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5524" autoAdjust="0"/>
  </p:normalViewPr>
  <p:slideViewPr>
    <p:cSldViewPr snapToGrid="0">
      <p:cViewPr varScale="1">
        <p:scale>
          <a:sx n="107" d="100"/>
          <a:sy n="107" d="100"/>
        </p:scale>
        <p:origin x="78" y="9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31820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CD4F3DA2-F1D6-4A73-92C0-55630F2E66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hyperlink" Target="https://www.ecfr.gov/current/title-14/chapter-I/subchapter-D/part-61/subpart-B/section-61.65" TargetMode="External"/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hyperlink" Target="https://www.ecfr.gov/current/title-14/chapter-I/subchapter-D/part-61/subpart-A/section-61.57" TargetMode="External"/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8" Type="http://schemas.openxmlformats.org/officeDocument/2006/relationships/hyperlink" Target="https://www.ecfr.gov/current/title-14/chapter-I/subchapter-F/part-91/subpart-B/subject-group-ECFRef6e8c57f580cfd/section-91.167" TargetMode="External"/><Relationship Id="rId3" Type="http://schemas.openxmlformats.org/officeDocument/2006/relationships/hyperlink" Target="https://www.ecfr.gov/current/title-14/chapter-I/subchapter-F/part-91/subpart-C/section-91.205" TargetMode="External"/><Relationship Id="rId7" Type="http://schemas.openxmlformats.org/officeDocument/2006/relationships/hyperlink" Target="https://www.ecfr.gov/current/title-14/chapter-I/subchapter-F/part-91/subpart-B/subject-group-ECFRef6e8c57f580cfd/section-91.16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cfr.gov/current/title-14/chapter-I/subchapter-F/part-91/subpart-B/subject-group-ECFRe4c59b5f5506932/section-91.103" TargetMode="External"/><Relationship Id="rId5" Type="http://schemas.openxmlformats.org/officeDocument/2006/relationships/hyperlink" Target="https://www.ecfr.gov/current/title-14/chapter-I/subchapter-F/part-91/subpart-B/subject-group-ECFRef6e8c57f580cfd/section-91.171" TargetMode="External"/><Relationship Id="rId10" Type="http://schemas.openxmlformats.org/officeDocument/2006/relationships/hyperlink" Target="https://www.ecfr.gov/current/title-14/chapter-I/subchapter-F/part-91/subpart-B/subject-group-ECFRef6e8c57f580cfd/section-91.175" TargetMode="External"/><Relationship Id="rId4" Type="http://schemas.openxmlformats.org/officeDocument/2006/relationships/hyperlink" Target="https://www.ecfr.gov/current/title-14/chapter-I/subchapter-F/part-91/subpart-E/section-91.411" TargetMode="External"/><Relationship Id="rId9" Type="http://schemas.openxmlformats.org/officeDocument/2006/relationships/hyperlink" Target="https://www.ecfr.gov/current/title-14/chapter-I/subchapter-F/part-91/subpart-B/subject-group-ECFRef6e8c57f580cfd/section-91.173" TargetMode="External"/></Relationships>
</file>

<file path=ppt/slides/_rels/slide6.xml.rels><?xml version='1.0' encoding='UTF-8' standalone='yes'?>
<Relationships xmlns="http://schemas.openxmlformats.org/package/2006/relationships"><Relationship Id="rId8" Type="http://schemas.openxmlformats.org/officeDocument/2006/relationships/hyperlink" Target="https://www.ecfr.gov/current/title-14/chapter-I/subchapter-F/part-91/subpart-B/subject-group-ECFRef6e8c57f580cfd/section-91.187" TargetMode="External"/><Relationship Id="rId3" Type="http://schemas.openxmlformats.org/officeDocument/2006/relationships/hyperlink" Target="https://www.ecfr.gov/current/title-14/chapter-I/subchapter-F/part-91/subpart-B/subject-group-ECFRef6e8c57f580cfd/section-91.177" TargetMode="External"/><Relationship Id="rId7" Type="http://schemas.openxmlformats.org/officeDocument/2006/relationships/hyperlink" Target="https://www.ecfr.gov/current/title-14/chapter-I/subchapter-F/part-91/subpart-B/subject-group-ECFRef6e8c57f580cfd/section-91.18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cfr.gov/current/title-14/chapter-I/subchapter-F/part-91/subpart-B/subject-group-ECFRef6e8c57f580cfd/section-91.183" TargetMode="External"/><Relationship Id="rId11" Type="http://schemas.openxmlformats.org/officeDocument/2006/relationships/hyperlink" Target="https://www.ecfr.gov/current/title-14/chapter-I/subchapter-F/part-97" TargetMode="External"/><Relationship Id="rId5" Type="http://schemas.openxmlformats.org/officeDocument/2006/relationships/hyperlink" Target="https://www.ecfr.gov/current/title-14/chapter-I/subchapter-F/part-91/subpart-B/subject-group-ECFRef6e8c57f580cfd/section-91.181" TargetMode="External"/><Relationship Id="rId10" Type="http://schemas.openxmlformats.org/officeDocument/2006/relationships/hyperlink" Target="https://www.ecfr.gov/current/title-14/chapter-I/subchapter-F/part-95" TargetMode="External"/><Relationship Id="rId4" Type="http://schemas.openxmlformats.org/officeDocument/2006/relationships/hyperlink" Target="https://www.ecfr.gov/current/title-14/chapter-I/subchapter-F/part-91/subpart-B/subject-group-ECFRef6e8c57f580cfd/section-91.179" TargetMode="External"/><Relationship Id="rId9" Type="http://schemas.openxmlformats.org/officeDocument/2006/relationships/hyperlink" Target="https://www.ecfr.gov/current/title-14/chapter-I/subchapter-F/part-91/subpart-B/subject-group-ECFRef6e8c57f580cfd/section-91.175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faa.gov/air_traffic/flight_info/aeronav/digital_products/aero_guid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2C0E0-D542-40F5-8906-BE04321117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Regulations &amp; Publications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40DF52-70AF-4164-B6E2-2DB1B72DD7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196E7-0A28-40A2-A631-A789A92A3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491AD-C8A4-4B0A-9626-90195848D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4629681" cy="471909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WHAT</a:t>
            </a:r>
          </a:p>
          <a:p>
            <a:pPr lvl="1"/>
            <a:r>
              <a:rPr lang="en-US" dirty="0"/>
              <a:t>Overview and introduction to the various FARs governing the issuance of an instrument rating as well as the rules of IFR flight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WHY</a:t>
            </a:r>
          </a:p>
          <a:p>
            <a:pPr lvl="1"/>
            <a:r>
              <a:rPr lang="en-US" dirty="0"/>
              <a:t>A student must be familiar with the tools and requirements for the instrument pilot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F9E199-5B6E-4518-A6BF-0BA72A2E0AF1}"/>
              </a:ext>
            </a:extLst>
          </p:cNvPr>
          <p:cNvSpPr txBox="1">
            <a:spLocks/>
          </p:cNvSpPr>
          <p:nvPr/>
        </p:nvSpPr>
        <p:spPr>
          <a:xfrm>
            <a:off x="5843847" y="1773141"/>
            <a:ext cx="4796444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         CONTENT</a:t>
            </a:r>
          </a:p>
          <a:p>
            <a:pPr marL="739775" indent="-182563"/>
            <a:r>
              <a:rPr lang="en-US" sz="2000" dirty="0"/>
              <a:t>Part 61 &amp; IFR Pilots</a:t>
            </a:r>
          </a:p>
          <a:p>
            <a:pPr marL="739775" indent="-182563"/>
            <a:r>
              <a:rPr lang="en-US" sz="2000" dirty="0"/>
              <a:t>Part 91 &amp; IFR Pilots</a:t>
            </a:r>
          </a:p>
          <a:p>
            <a:pPr marL="739775" indent="-182563"/>
            <a:r>
              <a:rPr lang="en-US" sz="2000" dirty="0"/>
              <a:t>Publications</a:t>
            </a:r>
          </a:p>
          <a:p>
            <a:pPr marL="739775" indent="-182563"/>
            <a:r>
              <a:rPr lang="en-US" sz="2000" dirty="0"/>
              <a:t>Charts &amp; Procedures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8A98B3-EAF5-45A9-B16D-EF36CE37ED54}"/>
              </a:ext>
            </a:extLst>
          </p:cNvPr>
          <p:cNvCxnSpPr>
            <a:cxnSpLocks/>
          </p:cNvCxnSpPr>
          <p:nvPr/>
        </p:nvCxnSpPr>
        <p:spPr>
          <a:xfrm>
            <a:off x="6425489" y="2134082"/>
            <a:ext cx="404803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D59A5-4D7E-4567-8BF9-058A3F93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63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AEAE04-3B1E-9EAE-9C6C-D8BA59898186}"/>
              </a:ext>
            </a:extLst>
          </p:cNvPr>
          <p:cNvSpPr/>
          <p:nvPr/>
        </p:nvSpPr>
        <p:spPr>
          <a:xfrm>
            <a:off x="1079863" y="0"/>
            <a:ext cx="6888480" cy="6857990"/>
          </a:xfrm>
          <a:prstGeom prst="rect">
            <a:avLst/>
          </a:prstGeom>
          <a:solidFill>
            <a:schemeClr val="dk1">
              <a:alpha val="5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7460F-BF12-46BD-82BB-AC244A491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14 CFR Part 61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82556-B81D-44F5-9660-5395CCCEE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364551"/>
            <a:ext cx="8595360" cy="3965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Instrument Rating Requirements (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FAR 61.65</a:t>
            </a:r>
            <a:r>
              <a:rPr lang="en-US" b="1" dirty="0"/>
              <a:t>) </a:t>
            </a:r>
          </a:p>
          <a:p>
            <a:r>
              <a:rPr lang="en-US" dirty="0"/>
              <a:t>FAR 61.65(a): Instrument Rating Requirements</a:t>
            </a:r>
          </a:p>
          <a:p>
            <a:r>
              <a:rPr lang="en-US" dirty="0"/>
              <a:t>FAR 61.65(b): Aeronautical Knowledge</a:t>
            </a:r>
          </a:p>
          <a:p>
            <a:r>
              <a:rPr lang="en-US" dirty="0"/>
              <a:t>FAR 61.65(c): Flight Proficiency</a:t>
            </a:r>
          </a:p>
          <a:p>
            <a:r>
              <a:rPr lang="en-US" dirty="0"/>
              <a:t>FAR 61.65(d): Aeronautical Experience</a:t>
            </a:r>
          </a:p>
          <a:p>
            <a:r>
              <a:rPr lang="en-US" dirty="0"/>
              <a:t>FAR 61.65(h): Use of Simulators / FTDs</a:t>
            </a:r>
          </a:p>
          <a:p>
            <a:r>
              <a:rPr lang="en-US" dirty="0"/>
              <a:t>FAR 61.65(</a:t>
            </a:r>
            <a:r>
              <a:rPr lang="en-US" dirty="0" err="1"/>
              <a:t>i</a:t>
            </a:r>
            <a:r>
              <a:rPr lang="en-US" dirty="0"/>
              <a:t>): Use of an Aviation Training Device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43A82-6095-4374-AB23-F399F3892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D68343-1D26-BEB1-26EB-657081A06F84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Part 61 &amp; IFR Pilots</a:t>
            </a:r>
          </a:p>
        </p:txBody>
      </p:sp>
    </p:spTree>
    <p:extLst>
      <p:ext uri="{BB962C8B-B14F-4D97-AF65-F5344CB8AC3E}">
        <p14:creationId xmlns:p14="http://schemas.microsoft.com/office/powerpoint/2010/main" val="641093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AEAE04-3B1E-9EAE-9C6C-D8BA59898186}"/>
              </a:ext>
            </a:extLst>
          </p:cNvPr>
          <p:cNvSpPr/>
          <p:nvPr/>
        </p:nvSpPr>
        <p:spPr>
          <a:xfrm>
            <a:off x="1079863" y="0"/>
            <a:ext cx="6888480" cy="6857990"/>
          </a:xfrm>
          <a:prstGeom prst="rect">
            <a:avLst/>
          </a:prstGeom>
          <a:solidFill>
            <a:schemeClr val="dk1">
              <a:alpha val="5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7460F-BF12-46BD-82BB-AC244A491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14 CFR Part 61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82556-B81D-44F5-9660-5395CCCEE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382135"/>
            <a:ext cx="6536905" cy="4174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Recent Flight Experience: Pilot in Command (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FAR 61.57(c)</a:t>
            </a:r>
            <a:r>
              <a:rPr lang="en-US" b="1" dirty="0"/>
              <a:t>)</a:t>
            </a:r>
          </a:p>
          <a:p>
            <a:r>
              <a:rPr lang="en-US" dirty="0"/>
              <a:t>Within the last 6 months, must have performed &amp; logged:</a:t>
            </a:r>
          </a:p>
          <a:p>
            <a:pPr lvl="1"/>
            <a:r>
              <a:rPr lang="en-US" dirty="0"/>
              <a:t>At least 6 instrument approaches</a:t>
            </a:r>
          </a:p>
          <a:p>
            <a:pPr lvl="1"/>
            <a:r>
              <a:rPr lang="en-US" dirty="0"/>
              <a:t>Holding procedures</a:t>
            </a:r>
          </a:p>
          <a:p>
            <a:pPr lvl="1"/>
            <a:r>
              <a:rPr lang="en-US" dirty="0"/>
              <a:t>Intercepting &amp; tracking courses using navigation systems</a:t>
            </a:r>
          </a:p>
          <a:p>
            <a:r>
              <a:rPr lang="en-US" dirty="0"/>
              <a:t>Can be performed under actual or simulated conditions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43A82-6095-4374-AB23-F399F3892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D68343-1D26-BEB1-26EB-657081A06F84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Part 61 &amp; IFR Pilots</a:t>
            </a:r>
          </a:p>
        </p:txBody>
      </p:sp>
    </p:spTree>
    <p:extLst>
      <p:ext uri="{BB962C8B-B14F-4D97-AF65-F5344CB8AC3E}">
        <p14:creationId xmlns:p14="http://schemas.microsoft.com/office/powerpoint/2010/main" val="58490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E4BD1-CFCA-44D8-B430-23A35A1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09D2E59-56DA-9B07-3E36-9E703A17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14 CFR Part 91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AAED967-A1B2-859C-CAF2-2E38D0069A9A}"/>
              </a:ext>
            </a:extLst>
          </p:cNvPr>
          <p:cNvSpPr txBox="1">
            <a:spLocks/>
          </p:cNvSpPr>
          <p:nvPr/>
        </p:nvSpPr>
        <p:spPr>
          <a:xfrm>
            <a:off x="1214166" y="1891679"/>
            <a:ext cx="6015571" cy="464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Can the airplane fly IFR?</a:t>
            </a:r>
          </a:p>
          <a:p>
            <a:pPr lvl="1"/>
            <a:r>
              <a:rPr lang="en-US" dirty="0">
                <a:hlinkClick r:id="rId3"/>
              </a:rPr>
              <a:t>FAR 91.205(d)</a:t>
            </a:r>
            <a:r>
              <a:rPr lang="en-US" dirty="0"/>
              <a:t>: Required Instruments and Equipment</a:t>
            </a:r>
          </a:p>
          <a:p>
            <a:pPr lvl="1"/>
            <a:r>
              <a:rPr lang="en-US" dirty="0">
                <a:hlinkClick r:id="rId4"/>
              </a:rPr>
              <a:t>FAR 91.411</a:t>
            </a:r>
            <a:r>
              <a:rPr lang="en-US" dirty="0"/>
              <a:t>: Altimeter/Pitot-Static Tests &amp; Inspections</a:t>
            </a:r>
          </a:p>
          <a:p>
            <a:pPr lvl="1"/>
            <a:r>
              <a:rPr lang="en-US" dirty="0">
                <a:hlinkClick r:id="rId5"/>
              </a:rPr>
              <a:t>FAR 91.171</a:t>
            </a:r>
            <a:r>
              <a:rPr lang="en-US" dirty="0"/>
              <a:t>: VOR Equipment Check</a:t>
            </a:r>
          </a:p>
          <a:p>
            <a:r>
              <a:rPr lang="en-US" dirty="0"/>
              <a:t>Preflight</a:t>
            </a:r>
          </a:p>
          <a:p>
            <a:pPr lvl="1"/>
            <a:r>
              <a:rPr lang="en-US" dirty="0">
                <a:hlinkClick r:id="rId6"/>
              </a:rPr>
              <a:t>FAR 91.103</a:t>
            </a:r>
            <a:r>
              <a:rPr lang="en-US" dirty="0"/>
              <a:t>: Preflight Actions</a:t>
            </a:r>
          </a:p>
          <a:p>
            <a:pPr lvl="1"/>
            <a:r>
              <a:rPr lang="en-US" dirty="0">
                <a:hlinkClick r:id="rId7"/>
              </a:rPr>
              <a:t>FAR 91.169</a:t>
            </a:r>
            <a:r>
              <a:rPr lang="en-US" dirty="0"/>
              <a:t>: IFR Alternate Requirements</a:t>
            </a:r>
          </a:p>
          <a:p>
            <a:pPr lvl="1"/>
            <a:r>
              <a:rPr lang="en-US" dirty="0">
                <a:hlinkClick r:id="rId8"/>
              </a:rPr>
              <a:t>FAR 91.167</a:t>
            </a:r>
            <a:r>
              <a:rPr lang="en-US" dirty="0"/>
              <a:t>: Fuel Requirements</a:t>
            </a:r>
          </a:p>
          <a:p>
            <a:r>
              <a:rPr lang="en-US" dirty="0"/>
              <a:t>Departure</a:t>
            </a:r>
          </a:p>
          <a:p>
            <a:pPr lvl="1"/>
            <a:r>
              <a:rPr lang="en-US" dirty="0">
                <a:hlinkClick r:id="rId9"/>
              </a:rPr>
              <a:t>FAR 91.173</a:t>
            </a:r>
            <a:r>
              <a:rPr lang="en-US" dirty="0"/>
              <a:t>: ATC Clearance &amp; Flight Plan</a:t>
            </a:r>
          </a:p>
          <a:p>
            <a:pPr lvl="1"/>
            <a:r>
              <a:rPr lang="en-US" dirty="0">
                <a:hlinkClick r:id="rId10"/>
              </a:rPr>
              <a:t>FAR 91.175</a:t>
            </a:r>
            <a:r>
              <a:rPr lang="en-US" dirty="0"/>
              <a:t>: Takeoff and Landing IFR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EC12BA-4D5D-0B88-49A0-7F825FE3ABEE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Part 91 &amp; IFR Pilots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CF4B6C-91BA-4228-5983-301701CDEF02}"/>
              </a:ext>
            </a:extLst>
          </p:cNvPr>
          <p:cNvCxnSpPr/>
          <p:nvPr/>
        </p:nvCxnSpPr>
        <p:spPr>
          <a:xfrm>
            <a:off x="4653291" y="0"/>
            <a:ext cx="0" cy="685799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645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E4BD1-CFCA-44D8-B430-23A35A1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09D2E59-56DA-9B07-3E36-9E703A17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14 CFR Part 91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AAED967-A1B2-859C-CAF2-2E38D0069A9A}"/>
              </a:ext>
            </a:extLst>
          </p:cNvPr>
          <p:cNvSpPr txBox="1">
            <a:spLocks/>
          </p:cNvSpPr>
          <p:nvPr/>
        </p:nvSpPr>
        <p:spPr>
          <a:xfrm>
            <a:off x="1214166" y="1918055"/>
            <a:ext cx="6015571" cy="48478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Enroute</a:t>
            </a:r>
            <a:endParaRPr lang="en-US" sz="1400" dirty="0"/>
          </a:p>
          <a:p>
            <a:pPr lvl="1"/>
            <a:r>
              <a:rPr lang="en-US" dirty="0">
                <a:hlinkClick r:id="rId3"/>
              </a:rPr>
              <a:t>FAR 91.177</a:t>
            </a:r>
            <a:r>
              <a:rPr lang="en-US" dirty="0"/>
              <a:t>: Minimum Altitudes</a:t>
            </a:r>
          </a:p>
          <a:p>
            <a:pPr lvl="1"/>
            <a:r>
              <a:rPr lang="en-US" dirty="0">
                <a:hlinkClick r:id="rId4"/>
              </a:rPr>
              <a:t>FAR 91.179</a:t>
            </a:r>
            <a:r>
              <a:rPr lang="en-US" dirty="0"/>
              <a:t>: IFR Cruising Altitudes</a:t>
            </a:r>
          </a:p>
          <a:p>
            <a:pPr lvl="1"/>
            <a:r>
              <a:rPr lang="en-US" dirty="0">
                <a:hlinkClick r:id="rId5"/>
              </a:rPr>
              <a:t>FAR 91.181</a:t>
            </a:r>
            <a:r>
              <a:rPr lang="en-US" dirty="0"/>
              <a:t>: Course to be Flown</a:t>
            </a:r>
          </a:p>
          <a:p>
            <a:pPr lvl="1"/>
            <a:r>
              <a:rPr lang="en-US" dirty="0">
                <a:hlinkClick r:id="rId6"/>
              </a:rPr>
              <a:t>FAR 91.183</a:t>
            </a:r>
            <a:r>
              <a:rPr lang="en-US" dirty="0"/>
              <a:t>: IFR Communications</a:t>
            </a:r>
          </a:p>
          <a:p>
            <a:pPr lvl="1"/>
            <a:r>
              <a:rPr lang="en-US" dirty="0">
                <a:hlinkClick r:id="rId7"/>
              </a:rPr>
              <a:t>FAR 91.185</a:t>
            </a:r>
            <a:r>
              <a:rPr lang="en-US" dirty="0"/>
              <a:t>: Communications Failures</a:t>
            </a:r>
          </a:p>
          <a:p>
            <a:pPr lvl="1"/>
            <a:r>
              <a:rPr lang="en-US" dirty="0">
                <a:hlinkClick r:id="rId8"/>
              </a:rPr>
              <a:t>FAR 91.187</a:t>
            </a:r>
            <a:r>
              <a:rPr lang="en-US" dirty="0"/>
              <a:t>: Malfunction Reports</a:t>
            </a:r>
          </a:p>
          <a:p>
            <a:r>
              <a:rPr lang="en-US" dirty="0"/>
              <a:t>Approach (</a:t>
            </a:r>
            <a:r>
              <a:rPr lang="en-US" dirty="0">
                <a:hlinkClick r:id="rId9"/>
              </a:rPr>
              <a:t>FAR 91.175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FAR 91.175(a)(c): Takeoff and Landing IFR</a:t>
            </a:r>
          </a:p>
          <a:p>
            <a:pPr lvl="1"/>
            <a:r>
              <a:rPr lang="en-US" dirty="0"/>
              <a:t>FAR 91.175(k): ILS Components</a:t>
            </a:r>
          </a:p>
          <a:p>
            <a:pPr lvl="1"/>
            <a:r>
              <a:rPr lang="en-US" dirty="0"/>
              <a:t>FAR 91.175(d): Landing</a:t>
            </a:r>
          </a:p>
          <a:p>
            <a:pPr lvl="1"/>
            <a:r>
              <a:rPr lang="en-US" dirty="0"/>
              <a:t>FAR 91.175(e): Missed Approach Procedures</a:t>
            </a:r>
          </a:p>
          <a:p>
            <a:pPr lvl="1"/>
            <a:r>
              <a:rPr lang="en-US" dirty="0"/>
              <a:t>FAR 91.175(j): Procedure Turns</a:t>
            </a:r>
          </a:p>
          <a:p>
            <a:r>
              <a:rPr lang="en-US" dirty="0">
                <a:hlinkClick r:id="rId10"/>
              </a:rPr>
              <a:t>Part 95</a:t>
            </a:r>
            <a:r>
              <a:rPr lang="en-US" dirty="0"/>
              <a:t>: IFR Altitudes</a:t>
            </a:r>
          </a:p>
          <a:p>
            <a:r>
              <a:rPr lang="en-US" dirty="0">
                <a:hlinkClick r:id="rId11"/>
              </a:rPr>
              <a:t>Part 97</a:t>
            </a:r>
            <a:r>
              <a:rPr lang="en-US" dirty="0"/>
              <a:t>: Standard Instrument Procedures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EC12BA-4D5D-0B88-49A0-7F825FE3ABEE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Part 91 &amp; IFR Pilots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CF4B6C-91BA-4228-5983-301701CDEF02}"/>
              </a:ext>
            </a:extLst>
          </p:cNvPr>
          <p:cNvCxnSpPr/>
          <p:nvPr/>
        </p:nvCxnSpPr>
        <p:spPr>
          <a:xfrm>
            <a:off x="4653291" y="0"/>
            <a:ext cx="0" cy="685799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11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27C4-50AE-4576-8B2B-196960ADE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578A8-27BF-4605-8BE6-F09610CB6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183" y="2255742"/>
            <a:ext cx="4905406" cy="367092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Knowledge &amp; skills to operate in IMC</a:t>
            </a:r>
          </a:p>
          <a:p>
            <a:r>
              <a:rPr lang="en-US" dirty="0"/>
              <a:t>Used to prepare for instrument rating tests</a:t>
            </a:r>
          </a:p>
          <a:p>
            <a:r>
              <a:rPr lang="en-US" dirty="0"/>
              <a:t>Contents include:</a:t>
            </a:r>
          </a:p>
          <a:p>
            <a:pPr lvl="1"/>
            <a:r>
              <a:rPr lang="en-US" dirty="0"/>
              <a:t>Air Traffic Control</a:t>
            </a:r>
          </a:p>
          <a:p>
            <a:pPr lvl="1"/>
            <a:r>
              <a:rPr lang="en-US" dirty="0"/>
              <a:t>Instrument Flying Skills</a:t>
            </a:r>
          </a:p>
          <a:p>
            <a:pPr lvl="1"/>
            <a:r>
              <a:rPr lang="en-US" dirty="0"/>
              <a:t>Navigation &amp; IFR Flight</a:t>
            </a:r>
          </a:p>
          <a:p>
            <a:pPr lvl="1"/>
            <a:r>
              <a:rPr lang="en-US" dirty="0"/>
              <a:t>Emergency Operations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662AB-7B29-452A-8541-14741898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EBA1DF-B055-4EBC-A6E3-1EC1F600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648" y="210342"/>
            <a:ext cx="5003374" cy="65083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40BFBE4-9530-0C98-E13B-273143565E0A}"/>
              </a:ext>
            </a:extLst>
          </p:cNvPr>
          <p:cNvSpPr txBox="1">
            <a:spLocks/>
          </p:cNvSpPr>
          <p:nvPr/>
        </p:nvSpPr>
        <p:spPr>
          <a:xfrm>
            <a:off x="78718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Instrument Flying Handbook</a:t>
            </a:r>
          </a:p>
        </p:txBody>
      </p:sp>
    </p:spTree>
    <p:extLst>
      <p:ext uri="{BB962C8B-B14F-4D97-AF65-F5344CB8AC3E}">
        <p14:creationId xmlns:p14="http://schemas.microsoft.com/office/powerpoint/2010/main" val="419724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27C4-50AE-4576-8B2B-196960ADE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578A8-27BF-4605-8BE6-F09610CB6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182" y="2255742"/>
            <a:ext cx="5012983" cy="367092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Basic flight information &amp; ATC procedures</a:t>
            </a:r>
          </a:p>
          <a:p>
            <a:r>
              <a:rPr lang="en-US" dirty="0"/>
              <a:t>Navigation</a:t>
            </a:r>
          </a:p>
          <a:p>
            <a:r>
              <a:rPr lang="en-US" dirty="0"/>
              <a:t>Airspace</a:t>
            </a:r>
          </a:p>
          <a:p>
            <a:r>
              <a:rPr lang="en-US" dirty="0"/>
              <a:t>Air Traffic Control</a:t>
            </a:r>
          </a:p>
          <a:p>
            <a:r>
              <a:rPr lang="en-US" dirty="0"/>
              <a:t>Air Traffic Procedures</a:t>
            </a:r>
          </a:p>
          <a:p>
            <a:r>
              <a:rPr lang="en-US" dirty="0"/>
              <a:t>Emergency Procedures</a:t>
            </a:r>
          </a:p>
          <a:p>
            <a:r>
              <a:rPr lang="en-US" dirty="0"/>
              <a:t>Pilot/Controller Glossary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662AB-7B29-452A-8541-14741898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5411B-BC2B-A23D-4593-520957459A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8400" y="266635"/>
            <a:ext cx="4917086" cy="638583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621212E-C7E3-F75B-F8D1-7CB33B0DD120}"/>
              </a:ext>
            </a:extLst>
          </p:cNvPr>
          <p:cNvSpPr txBox="1">
            <a:spLocks/>
          </p:cNvSpPr>
          <p:nvPr/>
        </p:nvSpPr>
        <p:spPr>
          <a:xfrm>
            <a:off x="78718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Aeronautical Information Manual (AIM)</a:t>
            </a:r>
          </a:p>
        </p:txBody>
      </p:sp>
    </p:spTree>
    <p:extLst>
      <p:ext uri="{BB962C8B-B14F-4D97-AF65-F5344CB8AC3E}">
        <p14:creationId xmlns:p14="http://schemas.microsoft.com/office/powerpoint/2010/main" val="3624148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5F08B-3C5D-48DA-9267-0469F47F3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03C72-7721-4647-846E-CC7AA945C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2971"/>
            <a:ext cx="6165668" cy="4762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List the tasks a pilot must show skill in to obtain a rating</a:t>
            </a:r>
          </a:p>
          <a:p>
            <a:r>
              <a:rPr lang="en-US" dirty="0"/>
              <a:t>Current PTS</a:t>
            </a:r>
          </a:p>
          <a:p>
            <a:pPr lvl="1"/>
            <a:r>
              <a:rPr lang="en-US" dirty="0"/>
              <a:t>Sport</a:t>
            </a:r>
          </a:p>
          <a:p>
            <a:pPr lvl="1"/>
            <a:r>
              <a:rPr lang="en-US" dirty="0"/>
              <a:t>Recreational</a:t>
            </a:r>
          </a:p>
          <a:p>
            <a:pPr lvl="1"/>
            <a:r>
              <a:rPr lang="en-US" dirty="0"/>
              <a:t>Instrument Instructor</a:t>
            </a:r>
          </a:p>
          <a:p>
            <a:r>
              <a:rPr lang="en-US" dirty="0"/>
              <a:t>Current ACS</a:t>
            </a:r>
          </a:p>
          <a:p>
            <a:pPr lvl="1"/>
            <a:r>
              <a:rPr lang="en-US" dirty="0"/>
              <a:t>Private</a:t>
            </a:r>
          </a:p>
          <a:p>
            <a:pPr lvl="1"/>
            <a:r>
              <a:rPr lang="en-US" dirty="0"/>
              <a:t>Instrument</a:t>
            </a:r>
          </a:p>
          <a:p>
            <a:pPr lvl="1"/>
            <a:r>
              <a:rPr lang="en-US" dirty="0"/>
              <a:t>Commercial</a:t>
            </a:r>
          </a:p>
          <a:p>
            <a:pPr lvl="1"/>
            <a:r>
              <a:rPr lang="en-US" dirty="0"/>
              <a:t>Flight Instructor </a:t>
            </a:r>
          </a:p>
          <a:p>
            <a:pPr lvl="1"/>
            <a:r>
              <a:rPr lang="en-US" dirty="0"/>
              <a:t>ATP</a:t>
            </a:r>
          </a:p>
          <a:p>
            <a:pPr lvl="1"/>
            <a:r>
              <a:rPr lang="en-US" dirty="0"/>
              <a:t>Type Rating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19202-BA7F-46AA-B554-EDF796F1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66B9ED7-FCEE-3BF4-ADFA-A3F3A8181735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PTS &amp; ACS</a:t>
            </a:r>
          </a:p>
        </p:txBody>
      </p:sp>
    </p:spTree>
    <p:extLst>
      <p:ext uri="{BB962C8B-B14F-4D97-AF65-F5344CB8AC3E}">
        <p14:creationId xmlns:p14="http://schemas.microsoft.com/office/powerpoint/2010/main" val="1155763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9E49-F6BD-4867-8C77-97651A0CF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&amp;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E4311-ED8D-4B7B-806E-EA42EF3B9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5895964" cy="464422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Pilot’s directory: Airports, communication data, navigation facilities, procedures, etc.</a:t>
            </a:r>
          </a:p>
          <a:p>
            <a:r>
              <a:rPr lang="en-US" dirty="0"/>
              <a:t>7 geographical districts </a:t>
            </a:r>
          </a:p>
          <a:p>
            <a:r>
              <a:rPr lang="en-US" dirty="0"/>
              <a:t>Published by NACO every 8 weeks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83096-D1E3-4165-A89D-90C805D0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B76E504-061F-AFED-9BE9-F66236271C8E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Chart Supplement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3E90F0-B9D0-B1DD-8E2D-2554154C6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961" y="359457"/>
            <a:ext cx="4242579" cy="623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9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1AF02-83C0-4CE5-A621-DDE735D9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&amp;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E7242-2C1E-4B9B-BBD0-2A9392797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4682625" cy="431993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For IFR navigation below 18,000’ MSL</a:t>
            </a:r>
          </a:p>
          <a:p>
            <a:r>
              <a:rPr lang="en-US" dirty="0"/>
              <a:t>Equivalent to the VFR sectional chart</a:t>
            </a:r>
          </a:p>
          <a:p>
            <a:r>
              <a:rPr lang="en-US" dirty="0"/>
              <a:t>General Content</a:t>
            </a:r>
          </a:p>
          <a:p>
            <a:pPr lvl="1"/>
            <a:r>
              <a:rPr lang="en-US" dirty="0"/>
              <a:t>Airport Information</a:t>
            </a:r>
          </a:p>
          <a:p>
            <a:pPr lvl="1"/>
            <a:r>
              <a:rPr lang="en-US" dirty="0"/>
              <a:t>Charted IFR Altitudes</a:t>
            </a:r>
          </a:p>
          <a:p>
            <a:pPr lvl="1"/>
            <a:r>
              <a:rPr lang="en-US" dirty="0"/>
              <a:t>Navigation Features</a:t>
            </a:r>
          </a:p>
          <a:p>
            <a:r>
              <a:rPr lang="en-US" dirty="0"/>
              <a:t>Revised every 56 days</a:t>
            </a:r>
          </a:p>
          <a:p>
            <a:r>
              <a:rPr lang="en-US" dirty="0">
                <a:hlinkClick r:id="rId2"/>
              </a:rPr>
              <a:t>FAA Aeronautical Chart User’s Guide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CAC59-50F4-4105-82C1-F6AA9C8E9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D01AD1-C1CE-3E56-FF7A-500532BDA648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Low Altitude Enroute Charts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603379-269B-2E43-9904-596A5186CB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35"/>
          <a:stretch/>
        </p:blipFill>
        <p:spPr>
          <a:xfrm>
            <a:off x="5911362" y="289118"/>
            <a:ext cx="5092647" cy="630408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0941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1AF02-83C0-4CE5-A621-DDE735D9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&amp;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E7242-2C1E-4B9B-BBD0-2A9392797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4409332" cy="4434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Flight procedures in the airport area</a:t>
            </a:r>
          </a:p>
          <a:p>
            <a:r>
              <a:rPr lang="en-US" dirty="0"/>
              <a:t>Contains:</a:t>
            </a:r>
          </a:p>
          <a:p>
            <a:pPr lvl="1"/>
            <a:r>
              <a:rPr lang="en-US" dirty="0"/>
              <a:t>Takeoff, Alternate, &amp; Radar Minimums</a:t>
            </a:r>
          </a:p>
          <a:p>
            <a:pPr lvl="1"/>
            <a:r>
              <a:rPr lang="en-US" dirty="0"/>
              <a:t>Departure Procedures (DPs)</a:t>
            </a:r>
          </a:p>
          <a:p>
            <a:pPr lvl="1"/>
            <a:r>
              <a:rPr lang="en-US" dirty="0"/>
              <a:t>Standard Terminal Arrival Routes (STARs)</a:t>
            </a:r>
          </a:p>
          <a:p>
            <a:pPr lvl="1"/>
            <a:r>
              <a:rPr lang="en-US" dirty="0"/>
              <a:t>Instrument Approach Procedures (IAPs)</a:t>
            </a:r>
          </a:p>
          <a:p>
            <a:r>
              <a:rPr lang="en-US" dirty="0"/>
              <a:t>Exist to make the controller’s &amp; pilot’s jobs safer &amp; more efficient</a:t>
            </a:r>
          </a:p>
          <a:p>
            <a:r>
              <a:rPr lang="en-US" dirty="0"/>
              <a:t>Revised every 56 days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CAC59-50F4-4105-82C1-F6AA9C8E9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8B59D3-6F67-8551-0502-8C0E7F251898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Terminal Procedures Publication (TPP)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15208C-2A80-E9FF-B98A-EE3378EB4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626" y="182880"/>
            <a:ext cx="3985474" cy="649223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4030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21A9A23-DFCC-D2E9-7176-18DA352F5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011" y="1504995"/>
            <a:ext cx="6425439" cy="22239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1AF02-83C0-4CE5-A621-DDE735D9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&amp;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E7242-2C1E-4B9B-BBD0-2A9392797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4184667" cy="4719098"/>
          </a:xfrm>
        </p:spPr>
        <p:txBody>
          <a:bodyPr/>
          <a:lstStyle/>
          <a:p>
            <a:r>
              <a:rPr lang="en-US" dirty="0"/>
              <a:t>Takeoff Minimums</a:t>
            </a:r>
          </a:p>
          <a:p>
            <a:pPr lvl="1"/>
            <a:r>
              <a:rPr lang="en-US" dirty="0"/>
              <a:t>Nonstandard IFR takeoff mins</a:t>
            </a:r>
          </a:p>
          <a:p>
            <a:pPr lvl="1"/>
            <a:r>
              <a:rPr lang="en-US" dirty="0"/>
              <a:t>Obstacle Departure Procedure (ODPs)</a:t>
            </a:r>
          </a:p>
          <a:p>
            <a:pPr lvl="1"/>
            <a:r>
              <a:rPr lang="en-US" dirty="0"/>
              <a:t>Diverse Vector Area</a:t>
            </a:r>
          </a:p>
          <a:p>
            <a:r>
              <a:rPr lang="en-US" dirty="0"/>
              <a:t> Alternate Minimums</a:t>
            </a:r>
          </a:p>
          <a:p>
            <a:pPr lvl="1"/>
            <a:r>
              <a:rPr lang="en-US" dirty="0"/>
              <a:t>Nonstandard IFR alternate mins</a:t>
            </a:r>
          </a:p>
          <a:p>
            <a:r>
              <a:rPr lang="en-US" dirty="0"/>
              <a:t>Radar Minimums</a:t>
            </a:r>
          </a:p>
          <a:p>
            <a:pPr lvl="1"/>
            <a:r>
              <a:rPr lang="en-US" dirty="0"/>
              <a:t>PAR/ASR approaches</a:t>
            </a:r>
          </a:p>
          <a:p>
            <a:pPr lvl="1"/>
            <a:r>
              <a:rPr lang="en-US" dirty="0"/>
              <a:t>Pilot receives course &amp; altitude guidance from a controller</a:t>
            </a:r>
          </a:p>
          <a:p>
            <a:pPr lvl="1"/>
            <a:r>
              <a:rPr lang="en-US" dirty="0"/>
              <a:t>Used in emergency/distress situations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CAC59-50F4-4105-82C1-F6AA9C8E9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D01AD1-C1CE-3E56-FF7A-500532BDA648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TPP: Minimums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00974E7-A8D3-8FE2-3212-4592F09AB1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60"/>
          <a:stretch/>
        </p:blipFill>
        <p:spPr>
          <a:xfrm>
            <a:off x="6430842" y="3357072"/>
            <a:ext cx="4569392" cy="21936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06EE77C-3F50-63DA-0290-CEF7854AD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0" y="4807258"/>
            <a:ext cx="6008231" cy="16240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8234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1AF02-83C0-4CE5-A621-DDE735D9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&amp;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E7242-2C1E-4B9B-BBD0-2A9392797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3371107" cy="443423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Standard Instrument Departures (SIDS)</a:t>
            </a:r>
          </a:p>
          <a:p>
            <a:r>
              <a:rPr lang="en-US" dirty="0"/>
              <a:t>Preplanned IFR routing to depart an airfield</a:t>
            </a:r>
          </a:p>
          <a:p>
            <a:r>
              <a:rPr lang="en-US" dirty="0"/>
              <a:t>Provide obstacle clearance, and reduces communication &amp; departure delays</a:t>
            </a:r>
          </a:p>
          <a:p>
            <a:r>
              <a:rPr lang="en-US" dirty="0"/>
              <a:t>Text &amp; graphic form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CAC59-50F4-4105-82C1-F6AA9C8E9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8B59D3-6F67-8551-0502-8C0E7F25189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TPP: Departure Procedures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0A2A69-3316-FEBC-ECBF-E02ECACA0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400679" y="758137"/>
            <a:ext cx="4434663" cy="68159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0200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E126694-A419-7430-FDFC-6D160AF95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397482" y="754726"/>
            <a:ext cx="4441058" cy="68159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1AF02-83C0-4CE5-A621-DDE735D9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&amp;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E7242-2C1E-4B9B-BBD0-2A9392797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3352057" cy="443423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Standard Terminal Arrival Route (STAR)</a:t>
            </a:r>
          </a:p>
          <a:p>
            <a:r>
              <a:rPr lang="en-US" dirty="0"/>
              <a:t>Preplanned IFR arrival procedures</a:t>
            </a:r>
          </a:p>
          <a:p>
            <a:r>
              <a:rPr lang="en-US" dirty="0"/>
              <a:t>Transition from the enroute structure to a terminal fix</a:t>
            </a:r>
          </a:p>
          <a:p>
            <a:r>
              <a:rPr lang="en-US" dirty="0"/>
              <a:t>Text &amp; graphic 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CAC59-50F4-4105-82C1-F6AA9C8E9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8B59D3-6F67-8551-0502-8C0E7F25189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TPP: Arrival Procedures</a:t>
            </a:r>
          </a:p>
        </p:txBody>
      </p:sp>
    </p:spTree>
    <p:extLst>
      <p:ext uri="{BB962C8B-B14F-4D97-AF65-F5344CB8AC3E}">
        <p14:creationId xmlns:p14="http://schemas.microsoft.com/office/powerpoint/2010/main" val="1275791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1AF02-83C0-4CE5-A621-DDE735D9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&amp;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E7242-2C1E-4B9B-BBD0-2A9392797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371357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IAP</a:t>
            </a:r>
          </a:p>
          <a:p>
            <a:r>
              <a:rPr lang="en-US" dirty="0"/>
              <a:t>Provide the method to descend and land safely in low visibility conditions</a:t>
            </a:r>
          </a:p>
          <a:p>
            <a:r>
              <a:rPr lang="en-US" dirty="0"/>
              <a:t>Describes navigation requirements, altitude changes, course changes, and other limitations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CAC59-50F4-4105-82C1-F6AA9C8E9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8B59D3-6F67-8551-0502-8C0E7F25189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TPP: Instrument Approach Procedures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CC64A2-4AA7-7AB7-7AA7-010AAF312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176" y="259888"/>
            <a:ext cx="4152968" cy="637009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8575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60E6-6647-4B58-B3A4-7373E330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35631269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282949</TotalTime>
  <Words>736</Words>
  <Application>Microsoft Office PowerPoint</Application>
  <PresentationFormat>Widescreen</PresentationFormat>
  <Paragraphs>165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Bebas Neue</vt:lpstr>
      <vt:lpstr>Calibri</vt:lpstr>
      <vt:lpstr>Calibri Light</vt:lpstr>
      <vt:lpstr>Century Schoolbook</vt:lpstr>
      <vt:lpstr>Poppins</vt:lpstr>
      <vt:lpstr>Wingdings 2</vt:lpstr>
      <vt:lpstr>View</vt:lpstr>
      <vt:lpstr>Regulations &amp; Publications</vt:lpstr>
      <vt:lpstr>Overview</vt:lpstr>
      <vt:lpstr>14 CFR Part 61</vt:lpstr>
      <vt:lpstr>14 CFR Part 61</vt:lpstr>
      <vt:lpstr>14 CFR Part 91</vt:lpstr>
      <vt:lpstr>14 CFR Part 91</vt:lpstr>
      <vt:lpstr>Publications</vt:lpstr>
      <vt:lpstr>Publications</vt:lpstr>
      <vt:lpstr>Publications</vt:lpstr>
      <vt:lpstr>Charts &amp; Procedures</vt:lpstr>
      <vt:lpstr>Charts &amp; Procedures</vt:lpstr>
      <vt:lpstr>Charts &amp; Procedures</vt:lpstr>
      <vt:lpstr>Charts &amp; Procedures</vt:lpstr>
      <vt:lpstr>Charts &amp; Procedures</vt:lpstr>
      <vt:lpstr>Charts &amp; Procedures</vt:lpstr>
      <vt:lpstr>Charts &amp; Procedures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1055</cp:revision>
  <dcterms:created xsi:type="dcterms:W3CDTF">2021-10-28T22:45:50Z</dcterms:created>
  <dcterms:modified xsi:type="dcterms:W3CDTF">2024-10-07T20:36:53Z</dcterms:modified>
</cp:coreProperties>
</file>