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56"/>
  </p:notesMasterIdLst>
  <p:sldIdLst>
    <p:sldId id="1164" r:id="rId2"/>
    <p:sldId id="1183" r:id="rId3"/>
    <p:sldId id="1892" r:id="rId4"/>
    <p:sldId id="1893" r:id="rId5"/>
    <p:sldId id="1894" r:id="rId6"/>
    <p:sldId id="1895" r:id="rId7"/>
    <p:sldId id="1896" r:id="rId8"/>
    <p:sldId id="1897" r:id="rId9"/>
    <p:sldId id="1898" r:id="rId10"/>
    <p:sldId id="1899" r:id="rId11"/>
    <p:sldId id="1900" r:id="rId12"/>
    <p:sldId id="1901" r:id="rId13"/>
    <p:sldId id="1902" r:id="rId14"/>
    <p:sldId id="1903" r:id="rId15"/>
    <p:sldId id="1904" r:id="rId16"/>
    <p:sldId id="1905" r:id="rId17"/>
    <p:sldId id="1906" r:id="rId18"/>
    <p:sldId id="1907" r:id="rId19"/>
    <p:sldId id="1908" r:id="rId20"/>
    <p:sldId id="1909" r:id="rId21"/>
    <p:sldId id="1911" r:id="rId22"/>
    <p:sldId id="1175" r:id="rId23"/>
    <p:sldId id="1197" r:id="rId24"/>
    <p:sldId id="1912" r:id="rId25"/>
    <p:sldId id="1198" r:id="rId26"/>
    <p:sldId id="1913" r:id="rId27"/>
    <p:sldId id="1914" r:id="rId28"/>
    <p:sldId id="1176" r:id="rId29"/>
    <p:sldId id="1429" r:id="rId30"/>
    <p:sldId id="1199" r:id="rId31"/>
    <p:sldId id="1481" r:id="rId32"/>
    <p:sldId id="1482" r:id="rId33"/>
    <p:sldId id="1177" r:id="rId34"/>
    <p:sldId id="1483" r:id="rId35"/>
    <p:sldId id="1178" r:id="rId36"/>
    <p:sldId id="1484" r:id="rId37"/>
    <p:sldId id="1485" r:id="rId38"/>
    <p:sldId id="1486" r:id="rId39"/>
    <p:sldId id="1487" r:id="rId40"/>
    <p:sldId id="1488" r:id="rId41"/>
    <p:sldId id="1489" r:id="rId42"/>
    <p:sldId id="1490" r:id="rId43"/>
    <p:sldId id="1922" r:id="rId44"/>
    <p:sldId id="1923" r:id="rId45"/>
    <p:sldId id="1924" r:id="rId46"/>
    <p:sldId id="1181" r:id="rId47"/>
    <p:sldId id="1925" r:id="rId48"/>
    <p:sldId id="1926" r:id="rId49"/>
    <p:sldId id="1927" r:id="rId50"/>
    <p:sldId id="1496" r:id="rId51"/>
    <p:sldId id="1497" r:id="rId52"/>
    <p:sldId id="1928" r:id="rId53"/>
    <p:sldId id="1182" r:id="rId54"/>
    <p:sldId id="1943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6912EB"/>
    <a:srgbClr val="1E1661"/>
    <a:srgbClr val="3BDAFF"/>
    <a:srgbClr val="04D9FF"/>
    <a:srgbClr val="EB930A"/>
    <a:srgbClr val="809A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5524" autoAdjust="0"/>
  </p:normalViewPr>
  <p:slideViewPr>
    <p:cSldViewPr snapToGrid="0">
      <p:cViewPr varScale="1">
        <p:scale>
          <a:sx n="107" d="100"/>
          <a:sy n="107" d="100"/>
        </p:scale>
        <p:origin x="78" y="10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9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331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1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485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801383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CD4F3DA2-F1D6-4A73-92C0-55630F2E66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ecfr.gov/current/title-14/chapter-I/subchapter-F/part-91/subpart-B/subject-group-ECFRef6e8c57f580cfd/section-91.171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8811C-05BC-4C89-9A3B-A4FE1D9EEF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Flight Instruments &amp; Navigation Equipment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B5FAE-2685-45EB-B60F-CFC64F3DD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1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773141"/>
            <a:ext cx="4832095" cy="4719098"/>
          </a:xfrm>
        </p:spPr>
        <p:txBody>
          <a:bodyPr/>
          <a:lstStyle/>
          <a:p>
            <a:pPr marL="0" indent="0">
              <a:buNone/>
              <a:tabLst>
                <a:tab pos="685800" algn="l"/>
              </a:tabLst>
            </a:pPr>
            <a:r>
              <a:rPr lang="en-US" sz="1800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Airspeed Indicator, Altimeter, Vertical Speed Indicator </a:t>
            </a:r>
          </a:p>
          <a:p>
            <a:r>
              <a:rPr lang="en-US" dirty="0"/>
              <a:t>Static pressure</a:t>
            </a:r>
          </a:p>
          <a:p>
            <a:pPr lvl="1"/>
            <a:r>
              <a:rPr lang="en-US" dirty="0"/>
              <a:t>Pressure of the air that is still</a:t>
            </a:r>
          </a:p>
          <a:p>
            <a:pPr lvl="1"/>
            <a:r>
              <a:rPr lang="en-US" dirty="0"/>
              <a:t>Connects to all 3 instruments</a:t>
            </a:r>
          </a:p>
          <a:p>
            <a:r>
              <a:rPr lang="en-US" dirty="0"/>
              <a:t>Pitot pressure </a:t>
            </a:r>
          </a:p>
          <a:p>
            <a:pPr lvl="1"/>
            <a:r>
              <a:rPr lang="en-US" dirty="0"/>
              <a:t>Pointed into the relative wind</a:t>
            </a:r>
          </a:p>
          <a:p>
            <a:pPr lvl="1"/>
            <a:r>
              <a:rPr lang="en-US" dirty="0"/>
              <a:t>Ram air pressure</a:t>
            </a:r>
          </a:p>
          <a:p>
            <a:pPr lvl="1"/>
            <a:r>
              <a:rPr lang="en-US" dirty="0"/>
              <a:t>Connects to the Airspeed Indicator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C24E8-B928-4C51-9075-263771DC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8369" y="1662193"/>
            <a:ext cx="5863629" cy="35980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F3936-4A89-4EC0-ACE7-22FAD1EE683D}"/>
              </a:ext>
            </a:extLst>
          </p:cNvPr>
          <p:cNvSpPr txBox="1"/>
          <p:nvPr/>
        </p:nvSpPr>
        <p:spPr>
          <a:xfrm>
            <a:off x="8005876" y="5260250"/>
            <a:ext cx="3287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Pilot’s Handbook of Aeronautical Knowledge, FAA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 Overview</a:t>
            </a:r>
          </a:p>
        </p:txBody>
      </p:sp>
    </p:spTree>
    <p:extLst>
      <p:ext uri="{BB962C8B-B14F-4D97-AF65-F5344CB8AC3E}">
        <p14:creationId xmlns:p14="http://schemas.microsoft.com/office/powerpoint/2010/main" val="389787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773141"/>
            <a:ext cx="4445233" cy="4719098"/>
          </a:xfrm>
        </p:spPr>
        <p:txBody>
          <a:bodyPr/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Altimeter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Instrument case connected to the static port</a:t>
            </a:r>
          </a:p>
          <a:p>
            <a:pPr lvl="1"/>
            <a:r>
              <a:rPr lang="en-US" dirty="0"/>
              <a:t>Static pressure compresses &amp; expands an aneroid </a:t>
            </a:r>
          </a:p>
          <a:p>
            <a:pPr lvl="1"/>
            <a:r>
              <a:rPr lang="en-US" dirty="0"/>
              <a:t>Compression &amp; expansion changes the altitude displayed </a:t>
            </a:r>
          </a:p>
          <a:p>
            <a:pPr lvl="1"/>
            <a:r>
              <a:rPr lang="en-US" dirty="0" err="1"/>
              <a:t>Kollsman</a:t>
            </a:r>
            <a:r>
              <a:rPr lang="en-US" dirty="0"/>
              <a:t> Window: Sets reference pressure</a:t>
            </a:r>
          </a:p>
          <a:p>
            <a:r>
              <a:rPr lang="en-US" dirty="0"/>
              <a:t>Mechanical Errors</a:t>
            </a:r>
          </a:p>
          <a:p>
            <a:pPr lvl="1"/>
            <a:r>
              <a:rPr lang="en-US" dirty="0"/>
              <a:t>Within 75’ of airport elevation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F3936-4A89-4EC0-ACE7-22FAD1EE683D}"/>
              </a:ext>
            </a:extLst>
          </p:cNvPr>
          <p:cNvSpPr txBox="1"/>
          <p:nvPr/>
        </p:nvSpPr>
        <p:spPr>
          <a:xfrm>
            <a:off x="7935537" y="6529182"/>
            <a:ext cx="3287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Pilot’s Handbook of Aeronautical Knowledge, FAA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AF0F37-9167-FD61-4187-448B2CB56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8431" y="456772"/>
            <a:ext cx="5279729" cy="613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93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3829773" cy="471909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Altimeter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buNone/>
            </a:pPr>
            <a:r>
              <a:rPr lang="en-US" b="1" dirty="0"/>
              <a:t>Non-Standard Temperature</a:t>
            </a:r>
          </a:p>
          <a:p>
            <a:r>
              <a:rPr lang="en-US" dirty="0"/>
              <a:t>Warmer than Standard</a:t>
            </a:r>
          </a:p>
          <a:p>
            <a:pPr lvl="1"/>
            <a:r>
              <a:rPr lang="en-US" dirty="0"/>
              <a:t>Air is less dense, pressure levels are spread apart</a:t>
            </a:r>
          </a:p>
          <a:p>
            <a:r>
              <a:rPr lang="en-US" dirty="0"/>
              <a:t>Colder than Standard</a:t>
            </a:r>
          </a:p>
          <a:p>
            <a:pPr lvl="1"/>
            <a:r>
              <a:rPr lang="en-US" dirty="0"/>
              <a:t>Air is denser, pressure levels are closer together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F3936-4A89-4EC0-ACE7-22FAD1EE683D}"/>
              </a:ext>
            </a:extLst>
          </p:cNvPr>
          <p:cNvSpPr txBox="1"/>
          <p:nvPr/>
        </p:nvSpPr>
        <p:spPr>
          <a:xfrm>
            <a:off x="7928436" y="4910969"/>
            <a:ext cx="3287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786ED-6E50-289D-9B66-A1E0670F7D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784" y="2122615"/>
            <a:ext cx="6519443" cy="308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8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166203" cy="454325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Altimeter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buNone/>
            </a:pPr>
            <a:r>
              <a:rPr lang="en-US" b="1" dirty="0"/>
              <a:t>Non-Standard Pressure</a:t>
            </a:r>
          </a:p>
          <a:p>
            <a:r>
              <a:rPr lang="en-US" dirty="0"/>
              <a:t>High to Low</a:t>
            </a:r>
          </a:p>
          <a:p>
            <a:pPr lvl="1"/>
            <a:r>
              <a:rPr lang="en-US" dirty="0"/>
              <a:t>Altimeter interprets decreasing pressure as a climb</a:t>
            </a:r>
          </a:p>
          <a:p>
            <a:r>
              <a:rPr lang="en-US" dirty="0"/>
              <a:t>Low to High</a:t>
            </a:r>
          </a:p>
          <a:p>
            <a:pPr lvl="1"/>
            <a:r>
              <a:rPr lang="en-US" dirty="0"/>
              <a:t>Altimeter interprets increasing pressure as a descent </a:t>
            </a:r>
          </a:p>
          <a:p>
            <a:pPr marL="0" indent="0" algn="ctr">
              <a:buNone/>
            </a:pPr>
            <a:endParaRPr lang="en-US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50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From hot to cold, &amp; </a:t>
            </a:r>
            <a:br>
              <a:rPr lang="en-US" b="1" dirty="0">
                <a:solidFill>
                  <a:srgbClr val="FF5033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b="1" dirty="0">
                <a:solidFill>
                  <a:srgbClr val="FF50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 to low, look out below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C080F-E25D-8E00-A2FE-89A79655C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8135" y="1343770"/>
            <a:ext cx="5337194" cy="516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6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4884849" cy="4427842"/>
          </a:xfrm>
        </p:spPr>
        <p:txBody>
          <a:bodyPr/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Vertical Speed Indicator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Differential pressure instrument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Instrument case &amp; aneroid vented to static system</a:t>
            </a:r>
          </a:p>
          <a:p>
            <a:pPr lvl="1"/>
            <a:r>
              <a:rPr lang="en-US" dirty="0"/>
              <a:t>Case: Slow pressure changes </a:t>
            </a:r>
          </a:p>
          <a:p>
            <a:pPr lvl="1"/>
            <a:r>
              <a:rPr lang="en-US" dirty="0"/>
              <a:t>Aneroid: Immediate pressure changes </a:t>
            </a:r>
          </a:p>
          <a:p>
            <a:pPr lvl="1"/>
            <a:r>
              <a:rPr lang="en-US" dirty="0"/>
              <a:t>Pressure difference is reflected as vertical speed</a:t>
            </a:r>
          </a:p>
          <a:p>
            <a:pPr lvl="1"/>
            <a:r>
              <a:rPr lang="en-US" dirty="0"/>
              <a:t>Lags a few seconds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58C23-7696-916D-65ED-E61B0369D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296" y="1948981"/>
            <a:ext cx="5654415" cy="47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1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4067165" cy="464422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Airspeed Indicator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Measures Dynamic Pressure</a:t>
            </a:r>
          </a:p>
          <a:p>
            <a:pPr lvl="1"/>
            <a:r>
              <a:rPr lang="en-US" dirty="0"/>
              <a:t>Difference between static &amp; ram air pressure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Diaphragm receives pressure from the pitot tube</a:t>
            </a:r>
          </a:p>
          <a:p>
            <a:pPr lvl="1"/>
            <a:r>
              <a:rPr lang="en-US" dirty="0"/>
              <a:t>Instrument case  receives pressure from the static port </a:t>
            </a:r>
          </a:p>
          <a:p>
            <a:pPr lvl="1"/>
            <a:r>
              <a:rPr lang="en-US" dirty="0"/>
              <a:t>Difference in static/ram pressure compresses and expands the diaphragm</a:t>
            </a:r>
          </a:p>
          <a:p>
            <a:pPr lvl="1"/>
            <a:r>
              <a:rPr lang="en-US" dirty="0"/>
              <a:t>Diaphragm movement changes airspeed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E4CCC-82F7-A50D-7A8C-88D0CA976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476" y="2443352"/>
            <a:ext cx="6283327" cy="325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2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251802" cy="464422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Air Data Computer (ADC)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Digital Pitot-Static system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Computer receives pitot/static pressure and temperature information</a:t>
            </a:r>
          </a:p>
          <a:p>
            <a:pPr lvl="1"/>
            <a:r>
              <a:rPr lang="en-US" dirty="0"/>
              <a:t>Small, solid-state systems replace wafers, aneroids, gearing, etc.</a:t>
            </a:r>
          </a:p>
          <a:p>
            <a:pPr lvl="1"/>
            <a:r>
              <a:rPr lang="en-US" dirty="0"/>
              <a:t>Displays instrumentation on glass cockpit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39BDD-F989-72A2-65CA-3559778B4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559" y="1882510"/>
            <a:ext cx="6187809" cy="39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43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251802" cy="4644222"/>
          </a:xfrm>
        </p:spPr>
        <p:txBody>
          <a:bodyPr>
            <a:normAutofit/>
          </a:bodyPr>
          <a:lstStyle/>
          <a:p>
            <a:r>
              <a:rPr lang="en-US" dirty="0"/>
              <a:t>Airspeed &amp; Vertical Speed Indicator errors almost always indicate pitot-static blockage</a:t>
            </a:r>
          </a:p>
          <a:p>
            <a:r>
              <a:rPr lang="en-US" dirty="0"/>
              <a:t>Moisture, ice, dirt, insects, etc. can cause a blockage of either system</a:t>
            </a:r>
          </a:p>
          <a:p>
            <a:r>
              <a:rPr lang="en-US" dirty="0"/>
              <a:t>Always preflight the pitot tube and static ports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Pitot-Static: Blocked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A9261D-D656-3211-A750-ED5056EB3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500" y="1799512"/>
            <a:ext cx="6165765" cy="3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7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612288" cy="464422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Ram Air Blocked, Drain Open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Air in the system vents through the drain hole</a:t>
            </a:r>
          </a:p>
          <a:p>
            <a:r>
              <a:rPr lang="en-US" dirty="0"/>
              <a:t>Ram air pressure drops to match outside (static) air pressure</a:t>
            </a:r>
          </a:p>
          <a:p>
            <a:r>
              <a:rPr lang="en-US" dirty="0"/>
              <a:t>Airspeed quickly decreases to zero as pressures equalize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Pitot-Static: Blocked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1C7291-FCE3-7B53-C7AE-D2752F687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301" y="1948981"/>
            <a:ext cx="5526339" cy="367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966303" cy="464422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Ram Air &amp; Drain Blocked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Ram air in the pitot tube is trapped</a:t>
            </a:r>
          </a:p>
          <a:p>
            <a:r>
              <a:rPr lang="en-US" dirty="0"/>
              <a:t>Static pressure changes with altitude </a:t>
            </a:r>
          </a:p>
          <a:p>
            <a:r>
              <a:rPr lang="en-US" dirty="0"/>
              <a:t>In a Climb</a:t>
            </a:r>
          </a:p>
          <a:p>
            <a:pPr lvl="1"/>
            <a:r>
              <a:rPr lang="en-US" dirty="0"/>
              <a:t>Ram air pressure remains constant</a:t>
            </a:r>
          </a:p>
          <a:p>
            <a:pPr lvl="1"/>
            <a:r>
              <a:rPr lang="en-US" dirty="0"/>
              <a:t>Static pressure decreases</a:t>
            </a:r>
          </a:p>
          <a:p>
            <a:pPr lvl="1"/>
            <a:r>
              <a:rPr lang="en-US" dirty="0"/>
              <a:t>Airspeed increases</a:t>
            </a:r>
          </a:p>
          <a:p>
            <a:r>
              <a:rPr lang="en-US" dirty="0"/>
              <a:t>In a Descent</a:t>
            </a:r>
          </a:p>
          <a:p>
            <a:pPr lvl="1"/>
            <a:r>
              <a:rPr lang="en-US" dirty="0"/>
              <a:t>Ram air pressure remains constant</a:t>
            </a:r>
          </a:p>
          <a:p>
            <a:pPr lvl="1"/>
            <a:r>
              <a:rPr lang="en-US" dirty="0"/>
              <a:t>Static pressure increases</a:t>
            </a:r>
          </a:p>
          <a:p>
            <a:pPr lvl="1"/>
            <a:r>
              <a:rPr lang="en-US" dirty="0"/>
              <a:t>Airspeed decreases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503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Airspeed Indicator acts like an Altimeter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Pitot-Static: Blocked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3F880E-446F-6EC5-B222-68A5D3C65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409" y="305031"/>
            <a:ext cx="4215063" cy="635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46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4410065" cy="464422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Static Blocked, Pitot Open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Airspeed Indicator</a:t>
            </a:r>
          </a:p>
          <a:p>
            <a:pPr lvl="1"/>
            <a:r>
              <a:rPr lang="en-US" dirty="0"/>
              <a:t>Operates but is inaccurate</a:t>
            </a:r>
          </a:p>
          <a:p>
            <a:pPr lvl="1"/>
            <a:r>
              <a:rPr lang="en-US" dirty="0"/>
              <a:t>Above Blockage Altitude: Airspeed indicates lower than actual</a:t>
            </a:r>
          </a:p>
          <a:p>
            <a:pPr lvl="1"/>
            <a:r>
              <a:rPr lang="en-US" dirty="0"/>
              <a:t>Below Blockage Altitude: Airspeed indicates higher than actual </a:t>
            </a:r>
          </a:p>
          <a:p>
            <a:r>
              <a:rPr lang="en-US" dirty="0"/>
              <a:t>Altimeter</a:t>
            </a:r>
          </a:p>
          <a:p>
            <a:pPr lvl="1"/>
            <a:r>
              <a:rPr lang="en-US" dirty="0"/>
              <a:t>Freezes at the blockage altitude</a:t>
            </a:r>
          </a:p>
          <a:p>
            <a:r>
              <a:rPr lang="en-US" dirty="0"/>
              <a:t>Vertical Speed Indicator</a:t>
            </a:r>
          </a:p>
          <a:p>
            <a:pPr lvl="1"/>
            <a:r>
              <a:rPr lang="en-US" dirty="0"/>
              <a:t>Shows zero</a:t>
            </a:r>
            <a:endParaRPr lang="en-US" b="1" dirty="0">
              <a:solidFill>
                <a:srgbClr val="FF503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Pitot-Static: Blocked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88A01D-CA72-132D-2ED1-FE5180E60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960" y="1289044"/>
            <a:ext cx="5631979" cy="51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18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4796927" cy="4719098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Alternate Static Source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Alternate source of static pressure in case the primary is blocked</a:t>
            </a:r>
          </a:p>
          <a:p>
            <a:r>
              <a:rPr lang="en-US" dirty="0"/>
              <a:t>Normally inside the flight deck</a:t>
            </a:r>
          </a:p>
          <a:p>
            <a:pPr lvl="1"/>
            <a:r>
              <a:rPr lang="en-US" dirty="0"/>
              <a:t>Flight deck pressure is lower than outside static pressure</a:t>
            </a:r>
          </a:p>
          <a:p>
            <a:r>
              <a:rPr lang="en-US" dirty="0"/>
              <a:t>Instrument Indications</a:t>
            </a:r>
          </a:p>
          <a:p>
            <a:pPr lvl="1"/>
            <a:r>
              <a:rPr lang="en-US" dirty="0"/>
              <a:t>Altimeter: Slightly higher than actual</a:t>
            </a:r>
          </a:p>
          <a:p>
            <a:pPr lvl="1"/>
            <a:r>
              <a:rPr lang="en-US" dirty="0"/>
              <a:t>Airspeed: Greater than actual airspeed </a:t>
            </a:r>
          </a:p>
          <a:p>
            <a:pPr lvl="1"/>
            <a:r>
              <a:rPr lang="en-US" dirty="0"/>
              <a:t>Vertical Speed: Momentary climb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562E3-F931-5F30-E207-41CA6693C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077" y="2181448"/>
            <a:ext cx="5540188" cy="33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90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060695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Attitude Indicator, Heading Indicator, Turn Coordinator </a:t>
            </a:r>
          </a:p>
          <a:p>
            <a:r>
              <a:rPr lang="en-US" dirty="0"/>
              <a:t>Gyroscope</a:t>
            </a:r>
          </a:p>
          <a:p>
            <a:pPr lvl="1"/>
            <a:r>
              <a:rPr lang="en-US" dirty="0"/>
              <a:t>Small wheel with its weight concentrated around its periphery </a:t>
            </a:r>
          </a:p>
          <a:p>
            <a:r>
              <a:rPr lang="en-US" dirty="0"/>
              <a:t>Rigidity: Gyro is rigid in space</a:t>
            </a:r>
          </a:p>
          <a:p>
            <a:pPr lvl="1"/>
            <a:r>
              <a:rPr lang="en-US" dirty="0"/>
              <a:t>Case and aircraft rotate about the gyro</a:t>
            </a:r>
          </a:p>
          <a:p>
            <a:pPr lvl="1"/>
            <a:r>
              <a:rPr lang="en-US" dirty="0"/>
              <a:t>Attitude &amp; Heading instruments </a:t>
            </a:r>
          </a:p>
          <a:p>
            <a:r>
              <a:rPr lang="en-US" dirty="0"/>
              <a:t>Precession</a:t>
            </a:r>
          </a:p>
          <a:p>
            <a:pPr lvl="1"/>
            <a:r>
              <a:rPr lang="en-US" dirty="0"/>
              <a:t>A force is felt 90-degrees from the point of application in the direction of rotation</a:t>
            </a:r>
          </a:p>
          <a:p>
            <a:pPr lvl="1"/>
            <a:r>
              <a:rPr lang="en-US" dirty="0"/>
              <a:t>Rate instruments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062E4-9960-4788-8810-14566EBA4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116" y="3540092"/>
            <a:ext cx="3648089" cy="3154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2611F9-E9E2-56FF-C7F9-6A38812BB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117" y="186000"/>
            <a:ext cx="3648089" cy="331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56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060695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Attitude Indicator, Heading Indicator, Turn Coordinator </a:t>
            </a:r>
          </a:p>
          <a:p>
            <a:r>
              <a:rPr lang="en-US" dirty="0"/>
              <a:t>Power Sources</a:t>
            </a:r>
          </a:p>
          <a:p>
            <a:pPr lvl="1"/>
            <a:r>
              <a:rPr lang="en-US" dirty="0"/>
              <a:t>Electrical</a:t>
            </a:r>
          </a:p>
          <a:p>
            <a:pPr lvl="1"/>
            <a:r>
              <a:rPr lang="en-US" dirty="0"/>
              <a:t>Vacuum</a:t>
            </a:r>
          </a:p>
          <a:p>
            <a:pPr lvl="1"/>
            <a:r>
              <a:rPr lang="en-US" dirty="0"/>
              <a:t>Venturi Tube</a:t>
            </a:r>
          </a:p>
          <a:p>
            <a:pPr lvl="1"/>
            <a:r>
              <a:rPr lang="en-US" dirty="0"/>
              <a:t>Wet-Type Vacuum </a:t>
            </a:r>
          </a:p>
          <a:p>
            <a:pPr lvl="1"/>
            <a:r>
              <a:rPr lang="en-US" dirty="0"/>
              <a:t>Dry-Air Pump </a:t>
            </a:r>
          </a:p>
          <a:p>
            <a:pPr lvl="1"/>
            <a:r>
              <a:rPr lang="en-US" dirty="0"/>
              <a:t>Pressure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87B004-10C3-6F40-87CB-CDAED343D8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602" y="3241998"/>
            <a:ext cx="5219405" cy="33512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E3481-1E6F-DF4F-1D7E-D8E2E1B2B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352" y="540167"/>
            <a:ext cx="3118482" cy="33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07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060695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Attitude Indicator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Brass wheel with a  vertical spin axis </a:t>
            </a:r>
          </a:p>
          <a:p>
            <a:pPr lvl="1"/>
            <a:r>
              <a:rPr lang="en-US" dirty="0"/>
              <a:t>Double gimbal allows pitch &amp; roll about the gyro</a:t>
            </a:r>
          </a:p>
          <a:p>
            <a:pPr lvl="1"/>
            <a:r>
              <a:rPr lang="en-US" dirty="0"/>
              <a:t>Horizon disk attached to gimbal</a:t>
            </a:r>
          </a:p>
          <a:p>
            <a:pPr lvl="1"/>
            <a:r>
              <a:rPr lang="en-US" dirty="0"/>
              <a:t>Plane pitches &amp; rolls around horizon disk </a:t>
            </a:r>
          </a:p>
          <a:p>
            <a:r>
              <a:rPr lang="en-US" dirty="0"/>
              <a:t>Errors</a:t>
            </a:r>
          </a:p>
          <a:p>
            <a:pPr lvl="1"/>
            <a:r>
              <a:rPr lang="en-US" dirty="0"/>
              <a:t>Nose up during rapid acceleration</a:t>
            </a:r>
          </a:p>
          <a:p>
            <a:pPr lvl="1"/>
            <a:r>
              <a:rPr lang="en-US" dirty="0"/>
              <a:t>Small bank &amp; pitch error after a 180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</a:t>
            </a:r>
            <a:r>
              <a:rPr lang="en-US" dirty="0"/>
              <a:t> turn</a:t>
            </a:r>
          </a:p>
          <a:p>
            <a:pPr lvl="1"/>
            <a:r>
              <a:rPr lang="en-US" dirty="0"/>
              <a:t>Precession &amp; tilting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9DEFBA-C9B1-1542-5583-C55C53857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486" y="1966566"/>
            <a:ext cx="5110569" cy="429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2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060695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Heading Indicator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Senses rotation about the vertical axis</a:t>
            </a:r>
          </a:p>
          <a:p>
            <a:pPr lvl="1"/>
            <a:r>
              <a:rPr lang="en-US" dirty="0"/>
              <a:t>Double gimbal </a:t>
            </a:r>
          </a:p>
          <a:p>
            <a:pPr lvl="1"/>
            <a:r>
              <a:rPr lang="en-US" dirty="0"/>
              <a:t>Heading is set to match the compass</a:t>
            </a:r>
          </a:p>
          <a:p>
            <a:pPr lvl="1"/>
            <a:r>
              <a:rPr lang="en-US" dirty="0"/>
              <a:t>Rigidity maintains position</a:t>
            </a:r>
          </a:p>
          <a:p>
            <a:r>
              <a:rPr lang="en-US" dirty="0"/>
              <a:t>In-Flight Maintenance </a:t>
            </a:r>
          </a:p>
          <a:p>
            <a:pPr lvl="1"/>
            <a:r>
              <a:rPr lang="en-US" dirty="0"/>
              <a:t>Match heading to compass every 15 mins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79562-0C01-1E4C-0A8C-FD996D2DA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235" y="1404556"/>
            <a:ext cx="5238876" cy="441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58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610013" cy="4759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Turn &amp; Slip Indicator</a:t>
            </a:r>
          </a:p>
          <a:p>
            <a:r>
              <a:rPr lang="en-US" dirty="0"/>
              <a:t>Basics</a:t>
            </a:r>
          </a:p>
          <a:p>
            <a:pPr lvl="1"/>
            <a:r>
              <a:rPr lang="en-US" dirty="0"/>
              <a:t>Displays turn direction &amp; turn rate</a:t>
            </a:r>
          </a:p>
          <a:p>
            <a:pPr lvl="1"/>
            <a:r>
              <a:rPr lang="en-US" dirty="0"/>
              <a:t>Operates on principal of Precession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Gyro mounted in a  single gimbal</a:t>
            </a:r>
          </a:p>
          <a:p>
            <a:pPr lvl="1"/>
            <a:r>
              <a:rPr lang="en-US" dirty="0"/>
              <a:t>Yawing produces a force in the horizontal plane </a:t>
            </a:r>
          </a:p>
          <a:p>
            <a:pPr lvl="1"/>
            <a:r>
              <a:rPr lang="en-US" dirty="0"/>
              <a:t>Precession causes the gyro/gimbal to rotate about gimbal axis</a:t>
            </a:r>
          </a:p>
          <a:p>
            <a:pPr lvl="1"/>
            <a:r>
              <a:rPr lang="en-US" dirty="0"/>
              <a:t>Pointer deflects to indicate rate of turn </a:t>
            </a:r>
          </a:p>
          <a:p>
            <a:r>
              <a:rPr lang="en-US" dirty="0"/>
              <a:t>Limitation</a:t>
            </a:r>
          </a:p>
          <a:p>
            <a:pPr lvl="1"/>
            <a:r>
              <a:rPr lang="en-US" dirty="0"/>
              <a:t>Only senses rotation on the vertical axis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7FF8E7-E9FE-9B1C-7B3E-64B1BADD5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885" y="171821"/>
            <a:ext cx="4167554" cy="65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37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878379" cy="4759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Turn Coordinator</a:t>
            </a:r>
          </a:p>
          <a:p>
            <a:r>
              <a:rPr lang="en-US" dirty="0"/>
              <a:t>Basics</a:t>
            </a:r>
          </a:p>
          <a:p>
            <a:pPr lvl="1"/>
            <a:r>
              <a:rPr lang="en-US" dirty="0"/>
              <a:t>Displays turn direction, rate of bank, &amp; rate of turn</a:t>
            </a:r>
          </a:p>
          <a:p>
            <a:pPr lvl="1"/>
            <a:r>
              <a:rPr lang="en-US" dirty="0"/>
              <a:t>Operates on principal of Precession</a:t>
            </a:r>
          </a:p>
          <a:p>
            <a:pPr lvl="1"/>
            <a:r>
              <a:rPr lang="en-US" dirty="0"/>
              <a:t>Miniature aircraft (rather than a needle)</a:t>
            </a:r>
          </a:p>
          <a:p>
            <a:pPr lvl="1"/>
            <a:r>
              <a:rPr lang="en-US" dirty="0"/>
              <a:t>Dashes indicate standard rate turn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Powered by an air or electric motor </a:t>
            </a:r>
          </a:p>
          <a:p>
            <a:pPr lvl="1"/>
            <a:r>
              <a:rPr lang="en-US" dirty="0"/>
              <a:t>Like the turn-and-slip indicator but gimbal frame is angle up 30-degrees</a:t>
            </a:r>
          </a:p>
          <a:p>
            <a:pPr lvl="2"/>
            <a:r>
              <a:rPr lang="en-US" dirty="0"/>
              <a:t>Allowing it to sense roll &amp; yaw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7FF8E7-E9FE-9B1C-7B3E-64B1BADD5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885" y="171821"/>
            <a:ext cx="4167554" cy="65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89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983888" cy="4759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Inclinometer/Coordination Ball</a:t>
            </a:r>
          </a:p>
          <a:p>
            <a:r>
              <a:rPr lang="en-US" dirty="0"/>
              <a:t>Basics</a:t>
            </a:r>
          </a:p>
          <a:p>
            <a:pPr lvl="1"/>
            <a:r>
              <a:rPr lang="en-US" dirty="0"/>
              <a:t>Part of Turn Indicator &amp; Turn-and-Slip Indicator </a:t>
            </a:r>
          </a:p>
          <a:p>
            <a:pPr lvl="1"/>
            <a:r>
              <a:rPr lang="en-US" dirty="0"/>
              <a:t>Glass ball sealed in curved glass tube with liquid</a:t>
            </a:r>
          </a:p>
          <a:p>
            <a:pPr lvl="1"/>
            <a:r>
              <a:rPr lang="en-US" dirty="0"/>
              <a:t>Measures relationship between bank angle and yaw (coordinated flight)</a:t>
            </a:r>
          </a:p>
          <a:p>
            <a:r>
              <a:rPr lang="en-US" dirty="0"/>
              <a:t>Indications</a:t>
            </a:r>
          </a:p>
          <a:p>
            <a:pPr lvl="1"/>
            <a:r>
              <a:rPr lang="en-US" dirty="0"/>
              <a:t>Centered: No inertia, coordinated flight </a:t>
            </a:r>
          </a:p>
          <a:p>
            <a:pPr lvl="1"/>
            <a:r>
              <a:rPr lang="en-US" dirty="0"/>
              <a:t>Ball Inside the Turn: Bank is too steep (slipping)</a:t>
            </a:r>
          </a:p>
          <a:p>
            <a:pPr lvl="1"/>
            <a:r>
              <a:rPr lang="en-US" dirty="0"/>
              <a:t>Ball Outside the Turn: Bank is too shallow (skidding)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Gyroscopic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7FF8E7-E9FE-9B1C-7B3E-64B1BADD5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885" y="171821"/>
            <a:ext cx="4167554" cy="654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91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Instruments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4251802" cy="4644222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685800" algn="l"/>
              </a:tabLst>
            </a:pPr>
            <a:r>
              <a:rPr lang="en-US" b="1" dirty="0">
                <a:solidFill>
                  <a:srgbClr val="3BD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Attitude &amp; Heading Reference System (AHRS)</a:t>
            </a:r>
            <a:endParaRPr lang="en-US" sz="1800" b="1" dirty="0">
              <a:solidFill>
                <a:srgbClr val="3BDA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/>
              <a:t>Digital Gyroscopic System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Solid-state systems</a:t>
            </a:r>
          </a:p>
          <a:p>
            <a:pPr lvl="1"/>
            <a:r>
              <a:rPr lang="en-US" dirty="0"/>
              <a:t>Inertial sensors, rate gyros, magnetometers, satellite reception</a:t>
            </a:r>
          </a:p>
          <a:p>
            <a:pPr lvl="1"/>
            <a:r>
              <a:rPr lang="en-US" dirty="0"/>
              <a:t>Displayed on glass cockpit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Pitot-Static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39BDD-F989-72A2-65CA-3559778B4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559" y="1882510"/>
            <a:ext cx="6187809" cy="39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06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B028-57C4-4806-8C0E-0303B487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54416-1271-4437-AC1C-90A65D8E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043111" cy="4719098"/>
          </a:xfrm>
        </p:spPr>
        <p:txBody>
          <a:bodyPr/>
          <a:lstStyle/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2 magnets attached to a metal float in a clear compass fluid</a:t>
            </a:r>
          </a:p>
          <a:p>
            <a:pPr lvl="1"/>
            <a:r>
              <a:rPr lang="en-US" dirty="0"/>
              <a:t>Compass card is wrapped around the float and displays headings</a:t>
            </a:r>
          </a:p>
          <a:p>
            <a:pPr lvl="1"/>
            <a:r>
              <a:rPr lang="en-US" dirty="0"/>
              <a:t>Lubber line indicates current heading</a:t>
            </a:r>
          </a:p>
          <a:p>
            <a:pPr lvl="1"/>
            <a:r>
              <a:rPr lang="en-US" dirty="0"/>
              <a:t>Pilot always sees the compass from its backside </a:t>
            </a:r>
          </a:p>
          <a:p>
            <a:r>
              <a:rPr lang="en-US" dirty="0"/>
              <a:t>Technique</a:t>
            </a:r>
          </a:p>
          <a:p>
            <a:pPr lvl="1"/>
            <a:r>
              <a:rPr lang="en-US" dirty="0"/>
              <a:t>Move the desired heading to the lubber line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EAEF6-9519-4B55-B783-1BAC2E49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533E09B-1A35-85A0-E864-6E3E9793284E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EA377A-EFFF-0B6C-48EB-7AB89E62C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738" y="1628244"/>
            <a:ext cx="4420207" cy="447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1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723115-0899-94C7-8306-B61DF5F54F3D}"/>
              </a:ext>
            </a:extLst>
          </p:cNvPr>
          <p:cNvSpPr/>
          <p:nvPr/>
        </p:nvSpPr>
        <p:spPr>
          <a:xfrm>
            <a:off x="3558988" y="0"/>
            <a:ext cx="7733852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61B0C0-7D6D-4B6D-9714-39F0324A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F82C-C769-4906-B9ED-7F37DB081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22854"/>
            <a:ext cx="7132926" cy="4700220"/>
          </a:xfrm>
        </p:spPr>
        <p:txBody>
          <a:bodyPr>
            <a:normAutofit/>
          </a:bodyPr>
          <a:lstStyle/>
          <a:p>
            <a:r>
              <a:rPr lang="en-US" dirty="0"/>
              <a:t>Variation</a:t>
            </a:r>
          </a:p>
          <a:p>
            <a:pPr lvl="1"/>
            <a:r>
              <a:rPr lang="en-US" dirty="0"/>
              <a:t>Difference between magnetic &amp; true North</a:t>
            </a:r>
          </a:p>
          <a:p>
            <a:pPr lvl="1"/>
            <a:r>
              <a:rPr lang="en-US" dirty="0"/>
              <a:t>Isogonic line: Connect points with the same magnetic variation</a:t>
            </a:r>
          </a:p>
          <a:p>
            <a:pPr lvl="1"/>
            <a:r>
              <a:rPr lang="en-US" dirty="0"/>
              <a:t>Agonic line: Line along which the two poles are aligned – No variation</a:t>
            </a:r>
          </a:p>
          <a:p>
            <a:r>
              <a:rPr lang="en-US" dirty="0"/>
              <a:t>Deviation</a:t>
            </a:r>
            <a:endParaRPr lang="en-US" sz="1800" dirty="0"/>
          </a:p>
          <a:p>
            <a:pPr lvl="1"/>
            <a:r>
              <a:rPr lang="en-US" dirty="0"/>
              <a:t>Magnetic fields within the aircraft</a:t>
            </a:r>
          </a:p>
          <a:p>
            <a:pPr lvl="1"/>
            <a:r>
              <a:rPr lang="en-US" dirty="0"/>
              <a:t>Degrees of deviation is displayed on compass correction card</a:t>
            </a:r>
          </a:p>
          <a:p>
            <a:r>
              <a:rPr lang="en-US" dirty="0"/>
              <a:t>Compass Course </a:t>
            </a:r>
          </a:p>
          <a:p>
            <a:pPr lvl="1"/>
            <a:r>
              <a:rPr lang="en-US" dirty="0"/>
              <a:t>True course corrected for Variation &amp; Deviation</a:t>
            </a:r>
          </a:p>
          <a:p>
            <a:pPr lvl="1"/>
            <a:r>
              <a:rPr lang="en-US" dirty="0"/>
              <a:t>True Course </a:t>
            </a:r>
            <a:r>
              <a:rPr lang="en-US" dirty="0">
                <a:effectLst/>
                <a:ea typeface="Calibri" panose="02020603050405020304" pitchFamily="18" charset="0"/>
              </a:rPr>
              <a:t>± Variation = Magnetic Course</a:t>
            </a:r>
          </a:p>
          <a:p>
            <a:pPr lvl="1"/>
            <a:r>
              <a:rPr lang="en-US" dirty="0"/>
              <a:t>Magnetic Course </a:t>
            </a:r>
            <a:r>
              <a:rPr lang="en-US" dirty="0">
                <a:effectLst/>
                <a:ea typeface="Calibri" panose="02020603050405020304" pitchFamily="18" charset="0"/>
              </a:rPr>
              <a:t>±</a:t>
            </a:r>
            <a:r>
              <a:rPr lang="en-US" dirty="0"/>
              <a:t> Deviation = Compass Course</a:t>
            </a:r>
          </a:p>
          <a:p>
            <a:pPr lvl="1"/>
            <a:r>
              <a:rPr lang="en-US" dirty="0"/>
              <a:t>East is least, West is best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F6D83-FA2F-4976-AEE0-B993CB02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CDE4DA-5CFA-CB27-9AD0-811109BF6EC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Compass: Errors</a:t>
            </a:r>
          </a:p>
        </p:txBody>
      </p:sp>
    </p:spTree>
    <p:extLst>
      <p:ext uri="{BB962C8B-B14F-4D97-AF65-F5344CB8AC3E}">
        <p14:creationId xmlns:p14="http://schemas.microsoft.com/office/powerpoint/2010/main" val="257283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F4A0-6DB5-4AA3-BD97-8B237FF3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CE16B-32AE-4588-8992-FA2969F27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66565"/>
            <a:ext cx="5755288" cy="4719098"/>
          </a:xfrm>
        </p:spPr>
        <p:txBody>
          <a:bodyPr>
            <a:normAutofit/>
          </a:bodyPr>
          <a:lstStyle/>
          <a:p>
            <a:r>
              <a:rPr lang="en-US" dirty="0"/>
              <a:t>Lines of magnetic flux</a:t>
            </a:r>
          </a:p>
          <a:p>
            <a:pPr lvl="1"/>
            <a:r>
              <a:rPr lang="en-US" dirty="0"/>
              <a:t>Perpendicular at the poles</a:t>
            </a:r>
          </a:p>
          <a:p>
            <a:pPr lvl="1"/>
            <a:r>
              <a:rPr lang="en-US" dirty="0"/>
              <a:t>Parallel at the surface</a:t>
            </a:r>
          </a:p>
          <a:p>
            <a:r>
              <a:rPr lang="en-US" dirty="0"/>
              <a:t>Northerly &amp; Southerly Turning Errors</a:t>
            </a:r>
          </a:p>
          <a:p>
            <a:pPr lvl="1"/>
            <a:r>
              <a:rPr lang="en-US" dirty="0"/>
              <a:t>Turns from a Southerly Direction: Compass Leads</a:t>
            </a:r>
          </a:p>
          <a:p>
            <a:pPr lvl="1"/>
            <a:r>
              <a:rPr lang="en-US" dirty="0"/>
              <a:t>Turns from a Northerly Direction: Compass Lags</a:t>
            </a:r>
          </a:p>
          <a:p>
            <a:pPr lvl="1"/>
            <a:r>
              <a:rPr lang="en-US" b="1" dirty="0">
                <a:solidFill>
                  <a:srgbClr val="FF50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UNOS: Undershoot North, Overshoot South</a:t>
            </a:r>
          </a:p>
          <a:p>
            <a:r>
              <a:rPr lang="en-US" dirty="0"/>
              <a:t>Acceleration Error</a:t>
            </a:r>
          </a:p>
          <a:p>
            <a:pPr lvl="1"/>
            <a:r>
              <a:rPr lang="en-US" dirty="0"/>
              <a:t>Aft of compass tilts up when accelerating and down when decelerating </a:t>
            </a:r>
          </a:p>
          <a:p>
            <a:pPr lvl="1"/>
            <a:r>
              <a:rPr lang="en-US" b="1" dirty="0">
                <a:solidFill>
                  <a:srgbClr val="FF50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ANDS: Accelerate North, Decelerate South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EF031-5FD8-4B9B-8119-AB9EFEBE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9C14A-3084-4916-B15C-7561507385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554" y="1135868"/>
            <a:ext cx="4789401" cy="26825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3B79FA-4C6F-4557-9BDA-B2B0B819EB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554" y="4080674"/>
            <a:ext cx="4789401" cy="25125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C0A7F9-F2F9-5437-0F45-54572D74A0BF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Compass: Dip Errors</a:t>
            </a:r>
          </a:p>
        </p:txBody>
      </p:sp>
    </p:spTree>
    <p:extLst>
      <p:ext uri="{BB962C8B-B14F-4D97-AF65-F5344CB8AC3E}">
        <p14:creationId xmlns:p14="http://schemas.microsoft.com/office/powerpoint/2010/main" val="4272664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F4A0-6DB5-4AA3-BD97-8B237FF3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CE16B-32AE-4588-8992-FA2969F27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57773"/>
            <a:ext cx="5092188" cy="4719098"/>
          </a:xfrm>
        </p:spPr>
        <p:txBody>
          <a:bodyPr>
            <a:normAutofit/>
          </a:bodyPr>
          <a:lstStyle/>
          <a:p>
            <a:r>
              <a:rPr lang="en-US" dirty="0"/>
              <a:t>Combination of all other errors &amp; airplane movement</a:t>
            </a:r>
          </a:p>
          <a:p>
            <a:r>
              <a:rPr lang="en-US" dirty="0"/>
              <a:t>Use the average heading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EF031-5FD8-4B9B-8119-AB9EFEBE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C0A7F9-F2F9-5437-0F45-54572D74A0BF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Compass: Oscillation Error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ADB61D-8939-FCBC-9668-67FC86ABDE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554" y="1135868"/>
            <a:ext cx="4789401" cy="26825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C0B51B-567A-8C8B-FA9B-B6A0909995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3554" y="4080674"/>
            <a:ext cx="4789401" cy="251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85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342049" cy="4719098"/>
          </a:xfrm>
        </p:spPr>
        <p:txBody>
          <a:bodyPr>
            <a:normAutofit/>
          </a:bodyPr>
          <a:lstStyle/>
          <a:p>
            <a:r>
              <a:rPr lang="en-US" dirty="0"/>
              <a:t>Bearing indicator overlayed on a heading indicator </a:t>
            </a:r>
          </a:p>
          <a:p>
            <a:r>
              <a:rPr lang="en-US" dirty="0"/>
              <a:t>Flux valve: Automatically rotates the compass card using Earth’s magnetic fields </a:t>
            </a:r>
          </a:p>
          <a:p>
            <a:r>
              <a:rPr lang="en-US" dirty="0"/>
              <a:t>Bearing indicators are driven by an ADF or VOR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Radio Magnetic Indicator (RMI)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8B243-B2B4-4FFE-9F7F-EFC08C485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284" y="365761"/>
            <a:ext cx="3842506" cy="3691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76B185-F343-4EAF-836A-53F4F5383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364" y="4176068"/>
            <a:ext cx="4025557" cy="249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10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C482-E176-4E74-B25B-136EBF8E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84A1-F258-42D6-98A4-A6217ED1A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4251803" cy="4719098"/>
          </a:xfrm>
        </p:spPr>
        <p:txBody>
          <a:bodyPr>
            <a:normAutofit/>
          </a:bodyPr>
          <a:lstStyle/>
          <a:p>
            <a:r>
              <a:rPr lang="en-US" dirty="0"/>
              <a:t>Heading indicator + Navigation</a:t>
            </a:r>
          </a:p>
          <a:p>
            <a:pPr lvl="1"/>
            <a:r>
              <a:rPr lang="en-US" dirty="0"/>
              <a:t>RMI on steroids </a:t>
            </a:r>
          </a:p>
          <a:p>
            <a:r>
              <a:rPr lang="en-US" dirty="0"/>
              <a:t>Operation</a:t>
            </a:r>
          </a:p>
          <a:p>
            <a:pPr lvl="1"/>
            <a:r>
              <a:rPr lang="en-US" dirty="0"/>
              <a:t>Flux valve uses magnetic fields to drive heading indications</a:t>
            </a:r>
          </a:p>
          <a:p>
            <a:pPr lvl="1"/>
            <a:r>
              <a:rPr lang="en-US" dirty="0"/>
              <a:t>Navigation is displayed over the heading indicator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C9AC9-B757-436C-8D76-AE798BD9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929267-BC14-EE88-49BF-F14E250EECB8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Horizontal Situation Indicator (HSI)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9ADF36-9ED6-7CF0-E5D9-0278F33F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1" t="789" r="428" b="663"/>
          <a:stretch/>
        </p:blipFill>
        <p:spPr>
          <a:xfrm>
            <a:off x="5295321" y="1948981"/>
            <a:ext cx="5760954" cy="44313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DA04F44-C355-5667-BCD5-F68F32418F47}"/>
              </a:ext>
            </a:extLst>
          </p:cNvPr>
          <p:cNvSpPr/>
          <p:nvPr/>
        </p:nvSpPr>
        <p:spPr>
          <a:xfrm>
            <a:off x="5187462" y="1905021"/>
            <a:ext cx="246184" cy="173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6E8D2A-A705-95E3-F1F4-7403C46AC9FC}"/>
              </a:ext>
            </a:extLst>
          </p:cNvPr>
          <p:cNvSpPr/>
          <p:nvPr/>
        </p:nvSpPr>
        <p:spPr>
          <a:xfrm>
            <a:off x="5118300" y="6250630"/>
            <a:ext cx="246184" cy="173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A29892-CC6B-813F-CC86-CEB4642328D4}"/>
              </a:ext>
            </a:extLst>
          </p:cNvPr>
          <p:cNvSpPr/>
          <p:nvPr/>
        </p:nvSpPr>
        <p:spPr>
          <a:xfrm>
            <a:off x="10810091" y="6327775"/>
            <a:ext cx="246184" cy="173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455033-6613-3BA4-58CB-D154C309BC95}"/>
              </a:ext>
            </a:extLst>
          </p:cNvPr>
          <p:cNvSpPr/>
          <p:nvPr/>
        </p:nvSpPr>
        <p:spPr>
          <a:xfrm>
            <a:off x="10906806" y="1879164"/>
            <a:ext cx="246184" cy="173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68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E73854-2D31-49D9-B328-2531F92E2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660" y="4011366"/>
            <a:ext cx="3747092" cy="25818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FEE0DF-96EE-49FB-9EF2-CCD0C50D9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BAB4-BD29-4DFD-90BF-5B1D45DB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48981"/>
            <a:ext cx="5485656" cy="4543258"/>
          </a:xfrm>
        </p:spPr>
        <p:txBody>
          <a:bodyPr>
            <a:normAutofit/>
          </a:bodyPr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/>
              <a:t>VHF Omnidirectional range</a:t>
            </a:r>
          </a:p>
          <a:p>
            <a:pPr lvl="1"/>
            <a:r>
              <a:rPr lang="en-US" dirty="0"/>
              <a:t>Radials projected in all directions referenced to magnetic north</a:t>
            </a:r>
          </a:p>
          <a:p>
            <a:pPr lvl="1"/>
            <a:r>
              <a:rPr lang="en-US" dirty="0"/>
              <a:t>Radial: Line of magnetic bearing extending outward from the VOR</a:t>
            </a:r>
          </a:p>
          <a:p>
            <a:pPr lvl="1"/>
            <a:r>
              <a:rPr lang="en-US" dirty="0"/>
              <a:t>Terminal, Low, High class</a:t>
            </a:r>
          </a:p>
          <a:p>
            <a:r>
              <a:rPr lang="en-US" dirty="0"/>
              <a:t>Types</a:t>
            </a:r>
          </a:p>
          <a:p>
            <a:pPr lvl="1"/>
            <a:r>
              <a:rPr lang="en-US" dirty="0"/>
              <a:t>VOR</a:t>
            </a:r>
          </a:p>
          <a:p>
            <a:pPr lvl="1"/>
            <a:r>
              <a:rPr lang="en-US" dirty="0"/>
              <a:t>VOR/DME: VOR + Distance Measuring Equipment </a:t>
            </a:r>
          </a:p>
          <a:p>
            <a:pPr lvl="1"/>
            <a:r>
              <a:rPr lang="en-US" dirty="0"/>
              <a:t>VORTAC: VOR + TACAN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E2015-5933-4A2E-B88E-36483CC6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929A1-82A5-4338-8C3F-DBFF0D449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660" y="1664507"/>
            <a:ext cx="3752273" cy="207818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3B5938-D9EE-FF62-6B3E-C91B6DEEEA18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</a:t>
            </a:r>
          </a:p>
        </p:txBody>
      </p:sp>
    </p:spTree>
    <p:extLst>
      <p:ext uri="{BB962C8B-B14F-4D97-AF65-F5344CB8AC3E}">
        <p14:creationId xmlns:p14="http://schemas.microsoft.com/office/powerpoint/2010/main" val="2480741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E0DF-96EE-49FB-9EF2-CCD0C50D9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BAB4-BD29-4DFD-90BF-5B1D45DB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73448"/>
            <a:ext cx="10675966" cy="4719098"/>
          </a:xfrm>
        </p:spPr>
        <p:txBody>
          <a:bodyPr/>
          <a:lstStyle/>
          <a:p>
            <a:r>
              <a:rPr lang="en-US" dirty="0"/>
              <a:t>NAS is transitioning to PBN</a:t>
            </a:r>
          </a:p>
          <a:p>
            <a:r>
              <a:rPr lang="en-US" dirty="0"/>
              <a:t>Reducing number of VORs (from 896 to 590)</a:t>
            </a:r>
          </a:p>
          <a:p>
            <a:r>
              <a:rPr lang="en-US" dirty="0"/>
              <a:t>New service volumes – Designed to enable near continuous VOR signal at/above 5,000’ AGL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E2015-5933-4A2E-B88E-36483CC6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ACBD5C-B159-A6F1-715A-8278441798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444" y="3893526"/>
            <a:ext cx="4534762" cy="26453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DEDAAB-B8BF-B371-386E-95D1572B7570}"/>
              </a:ext>
            </a:extLst>
          </p:cNvPr>
          <p:cNvSpPr txBox="1"/>
          <p:nvPr/>
        </p:nvSpPr>
        <p:spPr>
          <a:xfrm>
            <a:off x="1272873" y="3620699"/>
            <a:ext cx="380197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Poppins" panose="00000500000000000000" pitchFamily="2" charset="0"/>
                <a:cs typeface="Poppins" panose="00000500000000000000" pitchFamily="2" charset="0"/>
              </a:rPr>
              <a:t>LEGACY SERVICE VOLUMES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723289-4ACB-4024-A958-80C366AF8B52}"/>
              </a:ext>
            </a:extLst>
          </p:cNvPr>
          <p:cNvSpPr txBox="1"/>
          <p:nvPr/>
        </p:nvSpPr>
        <p:spPr>
          <a:xfrm>
            <a:off x="6207740" y="3614900"/>
            <a:ext cx="380197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>
                <a:latin typeface="Poppins" panose="00000500000000000000" pitchFamily="2" charset="0"/>
                <a:cs typeface="Poppins" panose="00000500000000000000" pitchFamily="2" charset="0"/>
              </a:rPr>
              <a:t>NEW MON SERVICE VOLUMES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6251E9C-C612-5226-6B19-E785410CFA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4095" y="3860942"/>
            <a:ext cx="4705511" cy="296176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624F38-4892-272F-6E50-586B70E5E59F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 Mon (Min Op Network)</a:t>
            </a:r>
          </a:p>
        </p:txBody>
      </p:sp>
    </p:spTree>
    <p:extLst>
      <p:ext uri="{BB962C8B-B14F-4D97-AF65-F5344CB8AC3E}">
        <p14:creationId xmlns:p14="http://schemas.microsoft.com/office/powerpoint/2010/main" val="3085828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C1E1-B893-411F-867E-5182A73B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7E24D-C244-4925-8B1A-5CD09CBF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2" y="1773141"/>
            <a:ext cx="5903669" cy="4941168"/>
          </a:xfrm>
        </p:spPr>
        <p:txBody>
          <a:bodyPr>
            <a:normAutofit/>
          </a:bodyPr>
          <a:lstStyle/>
          <a:p>
            <a:r>
              <a:rPr lang="en-US" dirty="0"/>
              <a:t>Ground Components</a:t>
            </a:r>
          </a:p>
          <a:p>
            <a:pPr lvl="1"/>
            <a:r>
              <a:rPr lang="en-US" dirty="0"/>
              <a:t>VOR station</a:t>
            </a:r>
          </a:p>
          <a:p>
            <a:r>
              <a:rPr lang="en-US" dirty="0"/>
              <a:t>Aircraft Components </a:t>
            </a:r>
          </a:p>
          <a:p>
            <a:pPr lvl="1"/>
            <a:r>
              <a:rPr lang="en-US" dirty="0"/>
              <a:t>Antenna – Picks up signal</a:t>
            </a:r>
          </a:p>
          <a:p>
            <a:pPr lvl="1"/>
            <a:r>
              <a:rPr lang="en-US" dirty="0"/>
              <a:t>Receiver – Processes signal</a:t>
            </a:r>
          </a:p>
          <a:p>
            <a:pPr lvl="1"/>
            <a:r>
              <a:rPr lang="en-US" dirty="0"/>
              <a:t>VOR Instrument – Displays signal </a:t>
            </a:r>
          </a:p>
          <a:p>
            <a:r>
              <a:rPr lang="en-US" dirty="0"/>
              <a:t>VOR Instrument </a:t>
            </a:r>
          </a:p>
          <a:p>
            <a:pPr lvl="1"/>
            <a:r>
              <a:rPr lang="en-US" dirty="0" err="1"/>
              <a:t>Omnibearing</a:t>
            </a:r>
            <a:r>
              <a:rPr lang="en-US" dirty="0"/>
              <a:t> Selector (OBS): Selects desired radial</a:t>
            </a:r>
          </a:p>
          <a:p>
            <a:pPr lvl="1"/>
            <a:r>
              <a:rPr lang="en-US" dirty="0"/>
              <a:t>Course Deviation Indicator (CDI): Indicates position relative to the selected course </a:t>
            </a:r>
          </a:p>
          <a:p>
            <a:pPr lvl="1"/>
            <a:r>
              <a:rPr lang="en-US" dirty="0"/>
              <a:t>To/From Indicator: Displays whether the selected course takes the aircraft to or from the VOR</a:t>
            </a:r>
          </a:p>
          <a:p>
            <a:pPr lvl="1"/>
            <a:r>
              <a:rPr lang="en-US" dirty="0"/>
              <a:t>Flags: Indicates unusable/unreliable signals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E7619-CB71-4A4F-BE20-E77858DB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3C752D-975B-2212-663D-894B485D25C6}"/>
              </a:ext>
            </a:extLst>
          </p:cNvPr>
          <p:cNvSpPr txBox="1">
            <a:spLocks/>
          </p:cNvSpPr>
          <p:nvPr/>
        </p:nvSpPr>
        <p:spPr>
          <a:xfrm>
            <a:off x="61034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0A17DD-2E09-4F8A-4BB3-971D211E6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99" y="0"/>
            <a:ext cx="478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3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C1E1-B893-411F-867E-5182A73B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7E24D-C244-4925-8B1A-5CD09CBF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56030"/>
            <a:ext cx="6312392" cy="4719098"/>
          </a:xfrm>
        </p:spPr>
        <p:txBody>
          <a:bodyPr>
            <a:normAutofit/>
          </a:bodyPr>
          <a:lstStyle/>
          <a:p>
            <a:r>
              <a:rPr lang="en-US" dirty="0"/>
              <a:t>Tune, Identify, Monitor (TIM)</a:t>
            </a:r>
          </a:p>
          <a:p>
            <a:pPr lvl="1"/>
            <a:r>
              <a:rPr lang="en-US" dirty="0"/>
              <a:t>Tune the VOR frequency on the receiver</a:t>
            </a:r>
          </a:p>
          <a:p>
            <a:pPr lvl="1"/>
            <a:r>
              <a:rPr lang="en-US" dirty="0"/>
              <a:t>Verify with morse code/voice/display </a:t>
            </a:r>
          </a:p>
          <a:p>
            <a:pPr lvl="1"/>
            <a:r>
              <a:rPr lang="en-US" dirty="0"/>
              <a:t>Monitor the identification</a:t>
            </a:r>
          </a:p>
          <a:p>
            <a:r>
              <a:rPr lang="en-US" dirty="0"/>
              <a:t>Orientation</a:t>
            </a:r>
          </a:p>
          <a:p>
            <a:pPr lvl="1"/>
            <a:r>
              <a:rPr lang="en-US" dirty="0"/>
              <a:t>Rotate the OBS to center the needle </a:t>
            </a:r>
          </a:p>
          <a:p>
            <a:pPr lvl="1"/>
            <a:r>
              <a:rPr lang="en-US" dirty="0"/>
              <a:t>Note TO/FROM</a:t>
            </a:r>
          </a:p>
          <a:p>
            <a:r>
              <a:rPr lang="en-US" dirty="0"/>
              <a:t>Navigating To a VOR</a:t>
            </a:r>
          </a:p>
          <a:p>
            <a:pPr lvl="1"/>
            <a:r>
              <a:rPr lang="en-US" dirty="0"/>
              <a:t>Rotate OBS so TO shows, center the CDI, fly the course</a:t>
            </a:r>
          </a:p>
          <a:p>
            <a:r>
              <a:rPr lang="en-US" dirty="0"/>
              <a:t>Navigating From a VOR</a:t>
            </a:r>
          </a:p>
          <a:p>
            <a:pPr lvl="1"/>
            <a:r>
              <a:rPr lang="en-US" dirty="0"/>
              <a:t>Center the CDI with a FROM indication, fly the course</a:t>
            </a:r>
          </a:p>
          <a:p>
            <a:r>
              <a:rPr lang="en-US" dirty="0"/>
              <a:t>Always adjust heading for wind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E7619-CB71-4A4F-BE20-E77858DB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B18B49-D90E-CB5C-59A9-2F14FFAFB3DF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 Operation Basics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EE790A-61AF-F76C-A7C4-26662FB31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99" y="0"/>
            <a:ext cx="4782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78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C1E1-B893-411F-867E-5182A73B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7E24D-C244-4925-8B1A-5CD09CBF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64739"/>
            <a:ext cx="5154731" cy="4719098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FAR 91.171</a:t>
            </a:r>
            <a:endParaRPr lang="en-US" dirty="0"/>
          </a:p>
          <a:p>
            <a:pPr lvl="1"/>
            <a:r>
              <a:rPr lang="en-US" dirty="0"/>
              <a:t>VOR check required in the last 30 days for IFR operations</a:t>
            </a:r>
          </a:p>
          <a:p>
            <a:r>
              <a:rPr lang="en-US" dirty="0"/>
              <a:t>Types of Checks</a:t>
            </a:r>
          </a:p>
          <a:p>
            <a:pPr lvl="1"/>
            <a:r>
              <a:rPr lang="en-US" dirty="0"/>
              <a:t>FAA Test Facility</a:t>
            </a:r>
          </a:p>
          <a:p>
            <a:pPr lvl="1"/>
            <a:r>
              <a:rPr lang="en-US" dirty="0"/>
              <a:t>Certified Airborne Checkpoint</a:t>
            </a:r>
          </a:p>
          <a:p>
            <a:pPr lvl="1"/>
            <a:r>
              <a:rPr lang="en-US" dirty="0"/>
              <a:t>Certified Ground Checkpoint</a:t>
            </a:r>
          </a:p>
          <a:p>
            <a:pPr lvl="1"/>
            <a:r>
              <a:rPr lang="en-US" dirty="0"/>
              <a:t>Dual VOR check</a:t>
            </a:r>
          </a:p>
          <a:p>
            <a:r>
              <a:rPr lang="en-US" dirty="0"/>
              <a:t>Chart Supplement contains checkpoints</a:t>
            </a:r>
          </a:p>
          <a:p>
            <a:r>
              <a:rPr lang="en-US" dirty="0">
                <a:effectLst/>
                <a:ea typeface="Calibri" panose="02020603050405020304" pitchFamily="18" charset="0"/>
              </a:rPr>
              <a:t>Ground </a:t>
            </a:r>
            <a:r>
              <a:rPr lang="en-US" dirty="0">
                <a:ea typeface="Calibri" panose="02020603050405020304" pitchFamily="18" charset="0"/>
              </a:rPr>
              <a:t>Check: </a:t>
            </a:r>
            <a:r>
              <a:rPr lang="en-US" dirty="0">
                <a:effectLst/>
                <a:ea typeface="Calibri" panose="02020603050405020304" pitchFamily="18" charset="0"/>
              </a:rPr>
              <a:t>± 4 degrees</a:t>
            </a:r>
          </a:p>
          <a:p>
            <a:r>
              <a:rPr lang="en-US" dirty="0"/>
              <a:t>Airborne Check: </a:t>
            </a:r>
            <a:r>
              <a:rPr lang="en-US" dirty="0">
                <a:effectLst/>
                <a:ea typeface="Calibri" panose="02020603050405020304" pitchFamily="18" charset="0"/>
              </a:rPr>
              <a:t>± 6 degrees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E7619-CB71-4A4F-BE20-E77858DB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EB3080-A261-EE26-A60B-273B71594A89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 Checks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AAB8B4-CBCC-BEF4-A172-76F252051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844" y="1964739"/>
            <a:ext cx="4346962" cy="423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927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9CE0-E9FE-40AB-9EFF-FFA31A1F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A4F18-AB87-4C4D-9B58-F2C790324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56030"/>
            <a:ext cx="9869478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Provides </a:t>
            </a:r>
            <a:r>
              <a:rPr lang="en-US" b="1" i="1" dirty="0"/>
              <a:t>slant range </a:t>
            </a:r>
            <a:r>
              <a:rPr lang="en-US" b="1" dirty="0"/>
              <a:t>distance from a station</a:t>
            </a:r>
          </a:p>
          <a:p>
            <a:r>
              <a:rPr lang="en-US" dirty="0"/>
              <a:t>Ground Equipment</a:t>
            </a:r>
          </a:p>
          <a:p>
            <a:pPr lvl="1"/>
            <a:r>
              <a:rPr lang="en-US" dirty="0"/>
              <a:t>VOR/DME, VORTAC, ILS/DME &amp; LOC/DME</a:t>
            </a:r>
          </a:p>
          <a:p>
            <a:r>
              <a:rPr lang="en-US" dirty="0"/>
              <a:t>Aircraft Equipment</a:t>
            </a:r>
          </a:p>
          <a:p>
            <a:pPr lvl="1"/>
            <a:r>
              <a:rPr lang="en-US" dirty="0"/>
              <a:t>DME Antenna &amp; Receiver </a:t>
            </a:r>
          </a:p>
          <a:p>
            <a:pPr lvl="1"/>
            <a:r>
              <a:rPr lang="en-US" dirty="0"/>
              <a:t>Pilot Controls (on/off, frequency, modes, altitude)</a:t>
            </a:r>
          </a:p>
          <a:p>
            <a:r>
              <a:rPr lang="en-US" dirty="0"/>
              <a:t>Errors</a:t>
            </a:r>
          </a:p>
          <a:p>
            <a:pPr lvl="1"/>
            <a:r>
              <a:rPr lang="en-US" dirty="0"/>
              <a:t>Line-of-sight</a:t>
            </a:r>
          </a:p>
          <a:p>
            <a:pPr lvl="1"/>
            <a:r>
              <a:rPr lang="en-US" dirty="0"/>
              <a:t>Slant Range Distance: Straight line distance from the aircraft to the ground facility </a:t>
            </a:r>
          </a:p>
          <a:p>
            <a:pPr lvl="2"/>
            <a:r>
              <a:rPr lang="en-US" dirty="0"/>
              <a:t>Error is smallest at low altitudes &amp; long range </a:t>
            </a:r>
          </a:p>
          <a:p>
            <a:pPr lvl="2"/>
            <a:r>
              <a:rPr lang="en-US" dirty="0"/>
              <a:t>Negligible if 1 mile (or more) away for each 1,000’ above the facility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6A279-C5B6-49B4-8415-C1716E812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0BC22B-0CCC-1D2A-219B-E14A67C5354C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Distance Measuring Equipment (DME)</a:t>
            </a:r>
          </a:p>
        </p:txBody>
      </p:sp>
    </p:spTree>
    <p:extLst>
      <p:ext uri="{BB962C8B-B14F-4D97-AF65-F5344CB8AC3E}">
        <p14:creationId xmlns:p14="http://schemas.microsoft.com/office/powerpoint/2010/main" val="1310511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73448"/>
            <a:ext cx="5275068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Electronic system providing horizontal &amp; vertical guidance to a runway </a:t>
            </a:r>
          </a:p>
          <a:p>
            <a:r>
              <a:rPr lang="en-US" dirty="0"/>
              <a:t>Types</a:t>
            </a:r>
          </a:p>
          <a:p>
            <a:pPr lvl="1"/>
            <a:r>
              <a:rPr lang="en-US" dirty="0"/>
              <a:t>Cat I: Descent no lower than 200’ AGL</a:t>
            </a:r>
          </a:p>
          <a:p>
            <a:pPr lvl="1"/>
            <a:r>
              <a:rPr lang="en-US" dirty="0"/>
              <a:t>Cat II: Descent no lower than 100’ AGL</a:t>
            </a:r>
          </a:p>
          <a:p>
            <a:pPr lvl="1"/>
            <a:r>
              <a:rPr lang="en-US" dirty="0"/>
              <a:t>Cat III: No decision height minimums</a:t>
            </a:r>
          </a:p>
          <a:p>
            <a:pPr lvl="1"/>
            <a:r>
              <a:rPr lang="en-US" dirty="0"/>
              <a:t>Cat II &amp; III require certification &amp; equipment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5550DE-AF2E-63A7-735D-1DC6F560FBCE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Instrument Landing System (ILS)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BC96E3-50B4-EE63-FC7A-7E4EDC90F10D}"/>
              </a:ext>
            </a:extLst>
          </p:cNvPr>
          <p:cNvSpPr txBox="1"/>
          <p:nvPr/>
        </p:nvSpPr>
        <p:spPr>
          <a:xfrm>
            <a:off x="7806940" y="6612389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E5618E-A4F8-54FB-96A7-F68A57EC3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3" y="3777158"/>
            <a:ext cx="5080496" cy="28160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F4CC5C-D386-9197-AF9D-983F6DEEA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2" y="711132"/>
            <a:ext cx="5080497" cy="2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858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90866"/>
            <a:ext cx="5275068" cy="4719098"/>
          </a:xfrm>
        </p:spPr>
        <p:txBody>
          <a:bodyPr>
            <a:normAutofit/>
          </a:bodyPr>
          <a:lstStyle/>
          <a:p>
            <a:r>
              <a:rPr lang="en-US" dirty="0"/>
              <a:t>Localizer: Horizontal guidance </a:t>
            </a:r>
          </a:p>
          <a:p>
            <a:pPr lvl="1"/>
            <a:r>
              <a:rPr lang="en-US" dirty="0"/>
              <a:t>Projects a front and back course </a:t>
            </a:r>
          </a:p>
          <a:p>
            <a:pPr lvl="1"/>
            <a:r>
              <a:rPr lang="en-US" dirty="0"/>
              <a:t>Narrow course – 5 degrees</a:t>
            </a:r>
          </a:p>
          <a:p>
            <a:pPr lvl="1"/>
            <a:r>
              <a:rPr lang="en-US" dirty="0"/>
              <a:t>Projects 18 NM &amp; 4,500’ above the antenna</a:t>
            </a:r>
          </a:p>
          <a:p>
            <a:pPr lvl="1"/>
            <a:r>
              <a:rPr lang="en-US" dirty="0"/>
              <a:t>108.1 – 111.95 MHz</a:t>
            </a:r>
          </a:p>
          <a:p>
            <a:r>
              <a:rPr lang="en-US" dirty="0"/>
              <a:t>Glideslope: Vertical guidance </a:t>
            </a:r>
          </a:p>
          <a:p>
            <a:pPr lvl="1"/>
            <a:r>
              <a:rPr lang="en-US" dirty="0"/>
              <a:t>Generally, a 3-degree glidepath</a:t>
            </a:r>
          </a:p>
          <a:p>
            <a:pPr lvl="1"/>
            <a:r>
              <a:rPr lang="en-US" dirty="0"/>
              <a:t>Only projects a front course</a:t>
            </a:r>
          </a:p>
          <a:p>
            <a:pPr lvl="1"/>
            <a:r>
              <a:rPr lang="en-US" dirty="0"/>
              <a:t>1.4 degrees thick </a:t>
            </a:r>
          </a:p>
          <a:p>
            <a:pPr lvl="1"/>
            <a:r>
              <a:rPr lang="en-US" dirty="0"/>
              <a:t>Tied to localizer frequency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156C50-E0BD-1ABE-A0C2-35C8D6989587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Instrument Landing System (ILS)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DE14EB-D281-0DD5-84D2-21B79C0141E5}"/>
              </a:ext>
            </a:extLst>
          </p:cNvPr>
          <p:cNvSpPr txBox="1"/>
          <p:nvPr/>
        </p:nvSpPr>
        <p:spPr>
          <a:xfrm>
            <a:off x="7806940" y="6612389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8E48E2-B698-E3CA-D0D8-BA289BE0A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3" y="3777158"/>
            <a:ext cx="5080496" cy="2816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DA12E6-F60F-5D45-EC57-2DF616722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2" y="711132"/>
            <a:ext cx="5080497" cy="2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95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33161"/>
            <a:ext cx="4805719" cy="3606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Marker Beacons: Range information</a:t>
            </a:r>
          </a:p>
          <a:p>
            <a:r>
              <a:rPr lang="en-US" dirty="0"/>
              <a:t>Outer (OM): 4-7 NM out/GS intercept</a:t>
            </a:r>
          </a:p>
          <a:p>
            <a:r>
              <a:rPr lang="en-US" dirty="0"/>
              <a:t>Middle (MM): 3,500’ out/200’</a:t>
            </a:r>
          </a:p>
          <a:p>
            <a:r>
              <a:rPr lang="en-US" dirty="0"/>
              <a:t>Inner (IM): DH on a Cat II approach </a:t>
            </a:r>
          </a:p>
          <a:p>
            <a:r>
              <a:rPr lang="en-US" dirty="0"/>
              <a:t>Compass Locator: With OM/MM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39BDBB-F8C0-7C81-5CDE-B2F150ECCFC9}"/>
              </a:ext>
            </a:extLst>
          </p:cNvPr>
          <p:cNvSpPr txBox="1"/>
          <p:nvPr/>
        </p:nvSpPr>
        <p:spPr>
          <a:xfrm>
            <a:off x="7686194" y="6528569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A145D8F-BE75-571F-95B1-E103D3B161CD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Ground Components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3EE659-3B22-D2D2-47C8-AA82073A4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3" y="3777158"/>
            <a:ext cx="5080496" cy="28160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D3FBD7-FB49-7B86-1BE3-E8DC46FAF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2" y="711132"/>
            <a:ext cx="5080497" cy="2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59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58521"/>
            <a:ext cx="5394804" cy="46524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Approach Lights: Transition to visual flight</a:t>
            </a:r>
          </a:p>
          <a:p>
            <a:r>
              <a:rPr lang="en-US" b="1" dirty="0"/>
              <a:t>ALSF</a:t>
            </a:r>
            <a:r>
              <a:rPr lang="en-US" dirty="0"/>
              <a:t>: Approach Light System with Sequenced Flashing lights</a:t>
            </a:r>
          </a:p>
          <a:p>
            <a:r>
              <a:rPr lang="en-US" b="1" dirty="0"/>
              <a:t>SSALR</a:t>
            </a:r>
            <a:r>
              <a:rPr lang="en-US" dirty="0"/>
              <a:t>: Simplified Short Approach Light System with Runway alignment indicator lights</a:t>
            </a:r>
          </a:p>
          <a:p>
            <a:r>
              <a:rPr lang="en-US" b="1" dirty="0"/>
              <a:t>MALSR</a:t>
            </a:r>
            <a:r>
              <a:rPr lang="en-US" dirty="0"/>
              <a:t>: Medium intensity Approach Light System with Runway alignment indicator lights</a:t>
            </a:r>
          </a:p>
          <a:p>
            <a:r>
              <a:rPr lang="en-US" b="1" dirty="0"/>
              <a:t>REIL</a:t>
            </a:r>
            <a:r>
              <a:rPr lang="en-US" dirty="0"/>
              <a:t>: Runway End Identification Lights</a:t>
            </a:r>
          </a:p>
          <a:p>
            <a:r>
              <a:rPr lang="en-US" b="1" dirty="0"/>
              <a:t>MALSF</a:t>
            </a:r>
            <a:r>
              <a:rPr lang="en-US" dirty="0"/>
              <a:t>: Medium intensity Approach Light System with Sequenced Flashing lights (&amp; runway alignment)</a:t>
            </a:r>
          </a:p>
          <a:p>
            <a:r>
              <a:rPr lang="en-US" b="1" dirty="0"/>
              <a:t>ODALS</a:t>
            </a:r>
            <a:r>
              <a:rPr lang="en-US" dirty="0"/>
              <a:t>: Omnidirectional Approach Light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1050F-12D2-481A-B183-23DBB7EE810E}"/>
              </a:ext>
            </a:extLst>
          </p:cNvPr>
          <p:cNvSpPr txBox="1"/>
          <p:nvPr/>
        </p:nvSpPr>
        <p:spPr>
          <a:xfrm>
            <a:off x="7932578" y="6447616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A06B24-C40D-1816-104F-82C4B11169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6855" y="1874043"/>
            <a:ext cx="5048285" cy="45003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B08314F-E40E-6EC1-3B8F-E3D9B24A17A3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Ground Components</a:t>
            </a:r>
          </a:p>
        </p:txBody>
      </p:sp>
    </p:spTree>
    <p:extLst>
      <p:ext uri="{BB962C8B-B14F-4D97-AF65-F5344CB8AC3E}">
        <p14:creationId xmlns:p14="http://schemas.microsoft.com/office/powerpoint/2010/main" val="722110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8618" y="2325158"/>
            <a:ext cx="5320936" cy="4328191"/>
          </a:xfrm>
        </p:spPr>
        <p:txBody>
          <a:bodyPr>
            <a:normAutofit/>
          </a:bodyPr>
          <a:lstStyle/>
          <a:p>
            <a:r>
              <a:rPr lang="en-US" dirty="0"/>
              <a:t>Receiver </a:t>
            </a:r>
          </a:p>
          <a:p>
            <a:pPr lvl="1"/>
            <a:r>
              <a:rPr lang="en-US" dirty="0"/>
              <a:t>Same as a VOR receiver </a:t>
            </a:r>
            <a:endParaRPr lang="en-US" sz="2000" dirty="0"/>
          </a:p>
          <a:p>
            <a:r>
              <a:rPr lang="en-US" dirty="0"/>
              <a:t>Navigation</a:t>
            </a:r>
          </a:p>
          <a:p>
            <a:pPr lvl="1"/>
            <a:r>
              <a:rPr lang="en-US" dirty="0"/>
              <a:t>Navigation: Like a VOR, but more sensitive  </a:t>
            </a:r>
          </a:p>
          <a:p>
            <a:pPr lvl="1"/>
            <a:r>
              <a:rPr lang="en-US" dirty="0"/>
              <a:t>Rotating the OBS has no effect</a:t>
            </a:r>
          </a:p>
          <a:p>
            <a:pPr lvl="1"/>
            <a:r>
              <a:rPr lang="en-US" dirty="0"/>
              <a:t>Directional Indications when inbound on the front course or outbound on the back course</a:t>
            </a:r>
          </a:p>
          <a:p>
            <a:pPr lvl="1"/>
            <a:r>
              <a:rPr lang="en-US" dirty="0"/>
              <a:t>Opposite indications when outbound on the front course or inbound on the back course </a:t>
            </a:r>
          </a:p>
          <a:p>
            <a:r>
              <a:rPr lang="en-US" dirty="0"/>
              <a:t>Flying</a:t>
            </a:r>
          </a:p>
          <a:p>
            <a:pPr lvl="1"/>
            <a:r>
              <a:rPr lang="en-US" dirty="0"/>
              <a:t>Center the LOC, fly the inbound course</a:t>
            </a:r>
          </a:p>
          <a:p>
            <a:pPr lvl="1"/>
            <a:r>
              <a:rPr lang="en-US" dirty="0"/>
              <a:t>Apply drift corrections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E66039-75AC-379A-60CA-E61CDE60AFED}"/>
              </a:ext>
            </a:extLst>
          </p:cNvPr>
          <p:cNvSpPr txBox="1"/>
          <p:nvPr/>
        </p:nvSpPr>
        <p:spPr>
          <a:xfrm>
            <a:off x="2267711" y="5814476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7AB4FD-FF01-950B-6A7A-AA8F74B1BC57}"/>
              </a:ext>
            </a:extLst>
          </p:cNvPr>
          <p:cNvSpPr txBox="1">
            <a:spLocks/>
          </p:cNvSpPr>
          <p:nvPr/>
        </p:nvSpPr>
        <p:spPr>
          <a:xfrm>
            <a:off x="580861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Airborne Components: Localizer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C7CF5E0-C7AA-D3C9-0D75-252C7937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CF7BA7-0D9D-0699-09E7-7961F7A8AE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2" t="2085" r="2632" b="2032"/>
          <a:stretch/>
        </p:blipFill>
        <p:spPr>
          <a:xfrm>
            <a:off x="210098" y="1664507"/>
            <a:ext cx="5258718" cy="41499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839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82157"/>
            <a:ext cx="3143971" cy="4719098"/>
          </a:xfrm>
        </p:spPr>
        <p:txBody>
          <a:bodyPr>
            <a:normAutofit/>
          </a:bodyPr>
          <a:lstStyle/>
          <a:p>
            <a:r>
              <a:rPr lang="en-US" dirty="0"/>
              <a:t>Receiver</a:t>
            </a:r>
          </a:p>
          <a:p>
            <a:pPr lvl="1"/>
            <a:r>
              <a:rPr lang="en-US" dirty="0"/>
              <a:t>Auto tuned with the localizer frequency </a:t>
            </a:r>
          </a:p>
          <a:p>
            <a:r>
              <a:rPr lang="en-US" dirty="0"/>
              <a:t>Navigation</a:t>
            </a:r>
          </a:p>
          <a:p>
            <a:pPr lvl="1"/>
            <a:r>
              <a:rPr lang="en-US" dirty="0"/>
              <a:t>Needle/diamond represent the glideslope </a:t>
            </a:r>
          </a:p>
          <a:p>
            <a:pPr lvl="1"/>
            <a:r>
              <a:rPr lang="en-US" dirty="0"/>
              <a:t>On Glidepath: Needle or diamond centered</a:t>
            </a:r>
          </a:p>
          <a:p>
            <a:r>
              <a:rPr lang="en-US" dirty="0"/>
              <a:t>Flying</a:t>
            </a:r>
          </a:p>
          <a:p>
            <a:pPr lvl="1"/>
            <a:r>
              <a:rPr lang="en-US" dirty="0"/>
              <a:t>Set pitch &amp; power as GS is intercepted</a:t>
            </a:r>
          </a:p>
          <a:p>
            <a:pPr lvl="1"/>
            <a:r>
              <a:rPr lang="en-US" dirty="0"/>
              <a:t>Small pitch adjustments to maintain slope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Divide attention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1050F-12D2-481A-B183-23DBB7EE810E}"/>
              </a:ext>
            </a:extLst>
          </p:cNvPr>
          <p:cNvSpPr txBox="1"/>
          <p:nvPr/>
        </p:nvSpPr>
        <p:spPr>
          <a:xfrm>
            <a:off x="8327447" y="5847511"/>
            <a:ext cx="29928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E2ACCC-8A46-94C0-1991-8773565102C6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Airborne Components: Glideslope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4DEDB1-A1FA-B610-F063-B637484615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1" t="643" r="1618" b="278"/>
          <a:stretch/>
        </p:blipFill>
        <p:spPr>
          <a:xfrm>
            <a:off x="4127795" y="1874105"/>
            <a:ext cx="7051802" cy="47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1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C7DA18-EA9A-999C-F4D2-08F90DC57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053" y="2601866"/>
            <a:ext cx="5355989" cy="30236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73448"/>
            <a:ext cx="5659828" cy="4719098"/>
          </a:xfrm>
        </p:spPr>
        <p:txBody>
          <a:bodyPr>
            <a:normAutofit/>
          </a:bodyPr>
          <a:lstStyle/>
          <a:p>
            <a:r>
              <a:rPr lang="en-US" dirty="0"/>
              <a:t>Marker Beacons</a:t>
            </a:r>
          </a:p>
          <a:p>
            <a:pPr lvl="1"/>
            <a:r>
              <a:rPr lang="en-US" dirty="0"/>
              <a:t>OM: Low pitch, Continuous dashes, Purple/blue</a:t>
            </a:r>
          </a:p>
          <a:p>
            <a:pPr lvl="1"/>
            <a:r>
              <a:rPr lang="en-US" dirty="0"/>
              <a:t>MM: Intermediate pitch, Dots/dashes, Amber</a:t>
            </a:r>
          </a:p>
          <a:p>
            <a:pPr lvl="1"/>
            <a:r>
              <a:rPr lang="en-US" dirty="0"/>
              <a:t>IM: High pitch, Continuous dots, White</a:t>
            </a:r>
          </a:p>
          <a:p>
            <a:pPr lvl="1"/>
            <a:r>
              <a:rPr lang="en-US" dirty="0"/>
              <a:t>BCM: High pitch, Two dots, White</a:t>
            </a:r>
          </a:p>
          <a:p>
            <a:r>
              <a:rPr lang="en-US" dirty="0"/>
              <a:t>DME</a:t>
            </a:r>
          </a:p>
          <a:p>
            <a:pPr lvl="1"/>
            <a:r>
              <a:rPr lang="en-US" dirty="0"/>
              <a:t>Often included for waypoints/location</a:t>
            </a:r>
          </a:p>
          <a:p>
            <a:r>
              <a:rPr lang="en-US" dirty="0"/>
              <a:t>Compass Locators</a:t>
            </a:r>
          </a:p>
          <a:p>
            <a:pPr lvl="1"/>
            <a:r>
              <a:rPr lang="en-US" dirty="0"/>
              <a:t>Transition from enroute NAVAIDS to ILS system</a:t>
            </a:r>
          </a:p>
          <a:p>
            <a:r>
              <a:rPr lang="en-US" dirty="0"/>
              <a:t>DME collocated with Glide Slope Transmitter</a:t>
            </a:r>
          </a:p>
          <a:p>
            <a:pPr lvl="1"/>
            <a:r>
              <a:rPr lang="en-US" dirty="0"/>
              <a:t>Provides distance to touchdown information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1050F-12D2-481A-B183-23DBB7EE810E}"/>
              </a:ext>
            </a:extLst>
          </p:cNvPr>
          <p:cNvSpPr txBox="1"/>
          <p:nvPr/>
        </p:nvSpPr>
        <p:spPr>
          <a:xfrm>
            <a:off x="7955294" y="5394637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E5D091-DADB-68A3-015A-1400BA09D290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Airborne Components</a:t>
            </a:r>
          </a:p>
        </p:txBody>
      </p:sp>
    </p:spTree>
    <p:extLst>
      <p:ext uri="{BB962C8B-B14F-4D97-AF65-F5344CB8AC3E}">
        <p14:creationId xmlns:p14="http://schemas.microsoft.com/office/powerpoint/2010/main" val="2876181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vert270" anchor="ctr" anchorCtr="0">
            <a:normAutofit fontScale="90000"/>
          </a:bodyPr>
          <a:lstStyle/>
          <a:p>
            <a:r>
              <a:rPr lang="en-US" dirty="0"/>
              <a:t>ILS Airborne </a:t>
            </a:r>
            <a:r>
              <a:rPr lang="en-US" dirty="0"/>
              <a:t>Components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1050F-12D2-481A-B183-23DBB7EE810E}"/>
              </a:ext>
            </a:extLst>
          </p:cNvPr>
          <p:cNvSpPr txBox="1"/>
          <p:nvPr/>
        </p:nvSpPr>
        <p:spPr>
          <a:xfrm rot="16200000">
            <a:off x="8142216" y="5563044"/>
            <a:ext cx="21084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9F7FEF-0FB1-B796-5589-E2C0D46BB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2934" y="62025"/>
            <a:ext cx="6179772" cy="672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94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4B6C-F5AD-47DB-8C18-818D170C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EFFA-DBD0-4355-9DA2-CA6F153AA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73448"/>
            <a:ext cx="5434638" cy="4719098"/>
          </a:xfrm>
        </p:spPr>
        <p:txBody>
          <a:bodyPr>
            <a:normAutofit/>
          </a:bodyPr>
          <a:lstStyle/>
          <a:p>
            <a:r>
              <a:rPr lang="en-US" dirty="0"/>
              <a:t>Reflection </a:t>
            </a:r>
          </a:p>
          <a:p>
            <a:pPr lvl="1"/>
            <a:r>
              <a:rPr lang="en-US" dirty="0"/>
              <a:t>Surface vehicles &amp; aircraft below 5,000’ AGL can disturb the signal</a:t>
            </a:r>
          </a:p>
          <a:p>
            <a:r>
              <a:rPr lang="en-US" dirty="0"/>
              <a:t>False Courses</a:t>
            </a:r>
          </a:p>
          <a:p>
            <a:pPr lvl="1"/>
            <a:r>
              <a:rPr lang="en-US" dirty="0"/>
              <a:t>GS facilities inherently produce additional courses at higher vertical angles </a:t>
            </a:r>
          </a:p>
          <a:p>
            <a:pPr lvl="1"/>
            <a:r>
              <a:rPr lang="en-US" dirty="0"/>
              <a:t>Lowest occurs at </a:t>
            </a:r>
            <a:r>
              <a:rPr lang="en-US" dirty="0">
                <a:effectLst/>
                <a:ea typeface="Calibri Light" panose="020F0302020204030204" pitchFamily="34" charset="0"/>
              </a:rPr>
              <a:t>9-12</a:t>
            </a:r>
            <a:r>
              <a:rPr lang="en-US" baseline="30000" dirty="0">
                <a:effectLst/>
                <a:ea typeface="Calibri Light" panose="020F0302020204030204" pitchFamily="34" charset="0"/>
              </a:rPr>
              <a:t>o</a:t>
            </a:r>
            <a:endParaRPr lang="en-US" dirty="0">
              <a:ea typeface="Calibri Light" panose="020F0302020204030204" pitchFamily="34" charset="0"/>
            </a:endParaRPr>
          </a:p>
          <a:p>
            <a:pPr lvl="1"/>
            <a:r>
              <a:rPr lang="en-US" dirty="0"/>
              <a:t>Can cause confusion &amp; high descent rates</a:t>
            </a:r>
          </a:p>
          <a:p>
            <a:pPr lvl="1"/>
            <a:r>
              <a:rPr lang="en-US" dirty="0"/>
              <a:t>Fly the altitudes on the approach chart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08CAD-7C13-4ECA-96D3-E4084916F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96A9BD-E91D-864A-C647-36E56DCBA946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ILS Errors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E46FF-BE51-56F8-B4C5-31AD618B0945}"/>
              </a:ext>
            </a:extLst>
          </p:cNvPr>
          <p:cNvSpPr txBox="1"/>
          <p:nvPr/>
        </p:nvSpPr>
        <p:spPr>
          <a:xfrm>
            <a:off x="7806940" y="6612389"/>
            <a:ext cx="32827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F0F4FF-33C3-3E13-82CD-F6DE319EA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3" y="3777158"/>
            <a:ext cx="5080496" cy="28160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A257E8-6AA4-8FBB-D7AE-092B22263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2" y="711132"/>
            <a:ext cx="5080497" cy="286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798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8172B24-F4FC-EB36-DB91-B72925E31BFA}"/>
              </a:ext>
            </a:extLst>
          </p:cNvPr>
          <p:cNvSpPr/>
          <p:nvPr/>
        </p:nvSpPr>
        <p:spPr>
          <a:xfrm>
            <a:off x="1" y="0"/>
            <a:ext cx="7972424" cy="6838950"/>
          </a:xfrm>
          <a:prstGeom prst="rect">
            <a:avLst/>
          </a:prstGeom>
          <a:gradFill flip="none" rotWithShape="1">
            <a:gsLst>
              <a:gs pos="67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841911-E27D-44B1-B756-549499AD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8A90E-21DD-44C4-B993-B7493C0D9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1964739"/>
            <a:ext cx="6927851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Nondirectional Radio Beacon (NDB)</a:t>
            </a:r>
          </a:p>
          <a:p>
            <a:pPr lvl="1"/>
            <a:r>
              <a:rPr lang="en-US" dirty="0"/>
              <a:t>Ground-based radio transmitter transmitting energy in all directions</a:t>
            </a:r>
          </a:p>
          <a:p>
            <a:r>
              <a:rPr lang="en-US" dirty="0"/>
              <a:t>Automatic Direction Finder (ADF)</a:t>
            </a:r>
          </a:p>
          <a:p>
            <a:pPr lvl="1"/>
            <a:r>
              <a:rPr lang="en-US" dirty="0"/>
              <a:t>Needle points to the NDB ground station to determine relative bearing</a:t>
            </a:r>
          </a:p>
          <a:p>
            <a:r>
              <a:rPr lang="en-US" dirty="0"/>
              <a:t>Magnetic Heading + Relative Bearing = Magnetic Bearing</a:t>
            </a:r>
          </a:p>
          <a:p>
            <a:pPr lvl="1"/>
            <a:r>
              <a:rPr lang="en-US" dirty="0"/>
              <a:t>Mary Had Roast Beef, Mary Barfed (MH + RB = MB)</a:t>
            </a:r>
          </a:p>
          <a:p>
            <a:r>
              <a:rPr lang="en-US" dirty="0"/>
              <a:t>Ground (NDB) Components</a:t>
            </a:r>
          </a:p>
          <a:p>
            <a:pPr lvl="1"/>
            <a:r>
              <a:rPr lang="en-US" dirty="0"/>
              <a:t>NDB ground station</a:t>
            </a:r>
          </a:p>
          <a:p>
            <a:r>
              <a:rPr lang="en-US" dirty="0"/>
              <a:t>Airborne (ADF) Components </a:t>
            </a:r>
          </a:p>
          <a:p>
            <a:pPr lvl="1"/>
            <a:r>
              <a:rPr lang="en-US" dirty="0"/>
              <a:t>2 antennas</a:t>
            </a:r>
          </a:p>
          <a:p>
            <a:pPr lvl="1"/>
            <a:r>
              <a:rPr lang="en-US" dirty="0"/>
              <a:t>Receiver</a:t>
            </a:r>
          </a:p>
          <a:p>
            <a:pPr lvl="1"/>
            <a:r>
              <a:rPr lang="en-US" dirty="0"/>
              <a:t>Indicator instrument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AEA11-B6A9-400C-9A81-8E01F8D0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B1B774-2072-EBFF-8DD3-EF9F425D6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572658-8F28-3AD0-522E-2F7A9F6DC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8615F8-8C1C-2919-D901-68E4AAE62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0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EE7C3-A2EE-03B7-8DF9-BFA1DC70F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14352E-459E-AE5B-3881-547B8FF6D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320685-1F82-A520-D444-2C484DC64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1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9F960AE-FC33-6CC4-5E5C-69F557016555}"/>
              </a:ext>
            </a:extLst>
          </p:cNvPr>
          <p:cNvSpPr txBox="1">
            <a:spLocks/>
          </p:cNvSpPr>
          <p:nvPr/>
        </p:nvSpPr>
        <p:spPr>
          <a:xfrm>
            <a:off x="63499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ADF &amp; NDB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5D2BFB-33D4-D44D-4A4B-5F0394A44E31}"/>
              </a:ext>
            </a:extLst>
          </p:cNvPr>
          <p:cNvCxnSpPr>
            <a:cxnSpLocks/>
          </p:cNvCxnSpPr>
          <p:nvPr/>
        </p:nvCxnSpPr>
        <p:spPr>
          <a:xfrm>
            <a:off x="7972425" y="0"/>
            <a:ext cx="0" cy="6858000"/>
          </a:xfrm>
          <a:prstGeom prst="line">
            <a:avLst/>
          </a:prstGeom>
          <a:ln w="28575">
            <a:solidFill>
              <a:srgbClr val="3BD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573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8172B24-F4FC-EB36-DB91-B72925E31BFA}"/>
              </a:ext>
            </a:extLst>
          </p:cNvPr>
          <p:cNvSpPr/>
          <p:nvPr/>
        </p:nvSpPr>
        <p:spPr>
          <a:xfrm>
            <a:off x="1" y="0"/>
            <a:ext cx="7972424" cy="6838950"/>
          </a:xfrm>
          <a:prstGeom prst="rect">
            <a:avLst/>
          </a:prstGeom>
          <a:gradFill flip="none" rotWithShape="1">
            <a:gsLst>
              <a:gs pos="67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841911-E27D-44B1-B756-549499AD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8A90E-21DD-44C4-B993-B7493C0D9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1964739"/>
            <a:ext cx="6927851" cy="4719098"/>
          </a:xfrm>
        </p:spPr>
        <p:txBody>
          <a:bodyPr>
            <a:normAutofit/>
          </a:bodyPr>
          <a:lstStyle/>
          <a:p>
            <a:r>
              <a:rPr lang="en-US" dirty="0"/>
              <a:t>Fixed Card ADF</a:t>
            </a:r>
          </a:p>
          <a:p>
            <a:pPr lvl="1"/>
            <a:r>
              <a:rPr lang="en-US" dirty="0"/>
              <a:t>Always indicates 0 at the top</a:t>
            </a:r>
          </a:p>
          <a:p>
            <a:pPr lvl="1"/>
            <a:r>
              <a:rPr lang="en-US" dirty="0"/>
              <a:t>Needle indicates RB to the station</a:t>
            </a:r>
          </a:p>
          <a:p>
            <a:pPr lvl="1"/>
            <a:r>
              <a:rPr lang="en-US" dirty="0"/>
              <a:t>Pilot must determine MB</a:t>
            </a:r>
          </a:p>
          <a:p>
            <a:r>
              <a:rPr lang="en-US" dirty="0"/>
              <a:t>Movable Card ADF</a:t>
            </a:r>
          </a:p>
          <a:p>
            <a:pPr lvl="1"/>
            <a:r>
              <a:rPr lang="en-US" dirty="0"/>
              <a:t>Pilot can rotate MH to the top of the instrument</a:t>
            </a:r>
          </a:p>
          <a:p>
            <a:pPr lvl="1"/>
            <a:r>
              <a:rPr lang="en-US" dirty="0"/>
              <a:t>Head of the needle indicates MB to the station</a:t>
            </a:r>
          </a:p>
          <a:p>
            <a:pPr lvl="1"/>
            <a:r>
              <a:rPr lang="en-US" dirty="0"/>
              <a:t>Less work for the pilot</a:t>
            </a:r>
          </a:p>
          <a:p>
            <a:r>
              <a:rPr lang="en-US" dirty="0"/>
              <a:t>Radio Magnetic Indicator (RMI)</a:t>
            </a:r>
          </a:p>
          <a:p>
            <a:pPr lvl="1"/>
            <a:r>
              <a:rPr lang="en-US" dirty="0"/>
              <a:t>Automatically rotates to display aircraft heading (flux valve)</a:t>
            </a:r>
          </a:p>
          <a:p>
            <a:pPr lvl="1"/>
            <a:r>
              <a:rPr lang="en-US" dirty="0"/>
              <a:t>Can have two needles – ADF / VOR</a:t>
            </a:r>
          </a:p>
          <a:p>
            <a:pPr lvl="1"/>
            <a:r>
              <a:rPr lang="en-US" dirty="0"/>
              <a:t>ADF: Head indicates MB to station / Tail indicates MB from station</a:t>
            </a:r>
          </a:p>
          <a:p>
            <a:pPr lvl="1"/>
            <a:r>
              <a:rPr lang="en-US" dirty="0"/>
              <a:t>VOR: Indicates radial relative to the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AEA11-B6A9-400C-9A81-8E01F8D0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B1B774-2072-EBFF-8DD3-EF9F425D6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572658-8F28-3AD0-522E-2F7A9F6DC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8615F8-8C1C-2919-D901-68E4AAE62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0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EE7C3-A2EE-03B7-8DF9-BFA1DC70F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14352E-459E-AE5B-3881-547B8FF6D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320685-1F82-A520-D444-2C484DC64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1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9F960AE-FC33-6CC4-5E5C-69F557016555}"/>
              </a:ext>
            </a:extLst>
          </p:cNvPr>
          <p:cNvSpPr txBox="1">
            <a:spLocks/>
          </p:cNvSpPr>
          <p:nvPr/>
        </p:nvSpPr>
        <p:spPr>
          <a:xfrm>
            <a:off x="63499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ADF &amp; NDB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5D2BFB-33D4-D44D-4A4B-5F0394A44E31}"/>
              </a:ext>
            </a:extLst>
          </p:cNvPr>
          <p:cNvCxnSpPr>
            <a:cxnSpLocks/>
          </p:cNvCxnSpPr>
          <p:nvPr/>
        </p:nvCxnSpPr>
        <p:spPr>
          <a:xfrm>
            <a:off x="7972425" y="0"/>
            <a:ext cx="0" cy="6858000"/>
          </a:xfrm>
          <a:prstGeom prst="line">
            <a:avLst/>
          </a:prstGeom>
          <a:ln w="28575">
            <a:solidFill>
              <a:srgbClr val="3BD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970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8172B24-F4FC-EB36-DB91-B72925E31BFA}"/>
              </a:ext>
            </a:extLst>
          </p:cNvPr>
          <p:cNvSpPr/>
          <p:nvPr/>
        </p:nvSpPr>
        <p:spPr>
          <a:xfrm>
            <a:off x="1" y="0"/>
            <a:ext cx="7972424" cy="6838950"/>
          </a:xfrm>
          <a:prstGeom prst="rect">
            <a:avLst/>
          </a:prstGeom>
          <a:gradFill flip="none" rotWithShape="1">
            <a:gsLst>
              <a:gs pos="67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841911-E27D-44B1-B756-549499ADC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8A90E-21DD-44C4-B993-B7493C0D9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1964739"/>
            <a:ext cx="6927851" cy="4719098"/>
          </a:xfrm>
        </p:spPr>
        <p:txBody>
          <a:bodyPr>
            <a:normAutofit/>
          </a:bodyPr>
          <a:lstStyle/>
          <a:p>
            <a:r>
              <a:rPr lang="en-US" dirty="0"/>
              <a:t>Fixed Card ADF</a:t>
            </a:r>
          </a:p>
          <a:p>
            <a:pPr lvl="1"/>
            <a:r>
              <a:rPr lang="en-US" dirty="0"/>
              <a:t>Visualize the ADF dial in terms of the longitudinal axis</a:t>
            </a:r>
          </a:p>
          <a:p>
            <a:pPr lvl="1"/>
            <a:r>
              <a:rPr lang="en-US" dirty="0"/>
              <a:t>Relate RB to MH to determine MB</a:t>
            </a:r>
          </a:p>
          <a:p>
            <a:r>
              <a:rPr lang="en-US" dirty="0"/>
              <a:t>Movable Card ADF</a:t>
            </a:r>
          </a:p>
          <a:p>
            <a:pPr lvl="1"/>
            <a:r>
              <a:rPr lang="en-US" dirty="0"/>
              <a:t>Rotate aircraft heading to the top of the instrument</a:t>
            </a:r>
          </a:p>
          <a:p>
            <a:pPr lvl="1"/>
            <a:r>
              <a:rPr lang="en-US" dirty="0"/>
              <a:t>Turn toward the head of the needle</a:t>
            </a:r>
          </a:p>
          <a:p>
            <a:pPr lvl="1"/>
            <a:r>
              <a:rPr lang="en-US" dirty="0"/>
              <a:t>Reset aircraft heading after each turn</a:t>
            </a:r>
          </a:p>
          <a:p>
            <a:r>
              <a:rPr lang="en-US" dirty="0"/>
              <a:t>Radio Magnetic Indicator (RMI)</a:t>
            </a:r>
          </a:p>
          <a:p>
            <a:pPr lvl="1"/>
            <a:r>
              <a:rPr lang="en-US" dirty="0"/>
              <a:t>Turn toward the head of the needle </a:t>
            </a:r>
          </a:p>
          <a:p>
            <a:r>
              <a:rPr lang="en-US" dirty="0"/>
              <a:t>Station Passage</a:t>
            </a:r>
          </a:p>
          <a:p>
            <a:pPr lvl="1"/>
            <a:r>
              <a:rPr lang="en-US" dirty="0"/>
              <a:t>Approaching the station, the needle becomes more sensitive</a:t>
            </a:r>
          </a:p>
          <a:p>
            <a:pPr lvl="1"/>
            <a:r>
              <a:rPr lang="en-US" dirty="0"/>
              <a:t>Abeam when needle points </a:t>
            </a:r>
            <a:r>
              <a:rPr lang="en-US" dirty="0">
                <a:effectLst/>
                <a:ea typeface="Calibri Light" panose="020F0302020204030204" pitchFamily="34" charset="0"/>
              </a:rPr>
              <a:t>90</a:t>
            </a:r>
            <a:r>
              <a:rPr lang="en-US" baseline="30000" dirty="0">
                <a:effectLst/>
                <a:ea typeface="Calibri Light" panose="020F0302020204030204" pitchFamily="34" charset="0"/>
              </a:rPr>
              <a:t>o</a:t>
            </a:r>
            <a:r>
              <a:rPr lang="en-US" dirty="0"/>
              <a:t> off your track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AEA11-B6A9-400C-9A81-8E01F8D0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B1B774-2072-EBFF-8DD3-EF9F425D6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572658-8F28-3AD0-522E-2F7A9F6DC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7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8615F8-8C1C-2919-D901-68E4AAE62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0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EE7C3-A2EE-03B7-8DF9-BFA1DC70F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182872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14352E-459E-AE5B-3881-547B8FF6D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4858" y="2382601"/>
            <a:ext cx="2160588" cy="216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320685-1F82-A520-D444-2C484DC64A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4691" y="4603060"/>
            <a:ext cx="2160588" cy="218527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9F960AE-FC33-6CC4-5E5C-69F557016555}"/>
              </a:ext>
            </a:extLst>
          </p:cNvPr>
          <p:cNvSpPr txBox="1">
            <a:spLocks/>
          </p:cNvSpPr>
          <p:nvPr/>
        </p:nvSpPr>
        <p:spPr>
          <a:xfrm>
            <a:off x="63499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ADF &amp; NDB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5D2BFB-33D4-D44D-4A4B-5F0394A44E31}"/>
              </a:ext>
            </a:extLst>
          </p:cNvPr>
          <p:cNvCxnSpPr>
            <a:cxnSpLocks/>
          </p:cNvCxnSpPr>
          <p:nvPr/>
        </p:nvCxnSpPr>
        <p:spPr>
          <a:xfrm>
            <a:off x="7972425" y="0"/>
            <a:ext cx="0" cy="6858000"/>
          </a:xfrm>
          <a:prstGeom prst="line">
            <a:avLst/>
          </a:prstGeom>
          <a:ln w="28575">
            <a:solidFill>
              <a:srgbClr val="3BD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234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8841"/>
            <a:ext cx="6015571" cy="4757084"/>
          </a:xfrm>
        </p:spPr>
        <p:txBody>
          <a:bodyPr>
            <a:normAutofit/>
          </a:bodyPr>
          <a:lstStyle/>
          <a:p>
            <a:r>
              <a:rPr lang="en-US" dirty="0"/>
              <a:t>Space Segment</a:t>
            </a:r>
          </a:p>
          <a:p>
            <a:pPr lvl="1"/>
            <a:r>
              <a:rPr lang="en-US" dirty="0"/>
              <a:t>24 satellite constellation 11,000 NM above earth</a:t>
            </a:r>
          </a:p>
          <a:p>
            <a:pPr lvl="1"/>
            <a:r>
              <a:rPr lang="en-US" dirty="0"/>
              <a:t>5 satellites in view at any time (12-hour orbits)</a:t>
            </a:r>
          </a:p>
          <a:p>
            <a:pPr lvl="1"/>
            <a:r>
              <a:rPr lang="en-US" dirty="0"/>
              <a:t>Transmit a unique code to GPS receivers</a:t>
            </a:r>
          </a:p>
          <a:p>
            <a:pPr lvl="1"/>
            <a:r>
              <a:rPr lang="en-US" dirty="0"/>
              <a:t>UHF – unaffected by weather but subject to line-of-sight</a:t>
            </a:r>
          </a:p>
          <a:p>
            <a:r>
              <a:rPr lang="en-US" dirty="0"/>
              <a:t>Control Segment</a:t>
            </a:r>
          </a:p>
          <a:p>
            <a:pPr lvl="1"/>
            <a:r>
              <a:rPr lang="en-US" dirty="0"/>
              <a:t>Master control station</a:t>
            </a:r>
          </a:p>
          <a:p>
            <a:pPr lvl="1"/>
            <a:r>
              <a:rPr lang="en-US" dirty="0"/>
              <a:t>5 monitoring stations</a:t>
            </a:r>
          </a:p>
          <a:p>
            <a:pPr lvl="1"/>
            <a:r>
              <a:rPr lang="en-US" dirty="0"/>
              <a:t>3 ground antennas</a:t>
            </a:r>
          </a:p>
          <a:p>
            <a:r>
              <a:rPr lang="en-US" dirty="0"/>
              <a:t>User Segment </a:t>
            </a:r>
          </a:p>
          <a:p>
            <a:pPr lvl="1"/>
            <a:r>
              <a:rPr lang="en-US" dirty="0"/>
              <a:t>All components associated with the GPS receiver</a:t>
            </a:r>
          </a:p>
          <a:p>
            <a:pPr lvl="1"/>
            <a:r>
              <a:rPr lang="en-US" dirty="0"/>
              <a:t>Receiver utilizes satellite signal/code to provide position, velocity, &amp; precise timing to users</a:t>
            </a:r>
          </a:p>
          <a:p>
            <a:pPr lvl="1"/>
            <a:endParaRPr lang="en-US" sz="1700" dirty="0"/>
          </a:p>
          <a:p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D602DA-385A-1FF8-63F2-82830F41FA3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Global Positioning System (GPS)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86DE3A-97C5-A74B-B92F-5BC37C31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</p:spTree>
    <p:extLst>
      <p:ext uri="{BB962C8B-B14F-4D97-AF65-F5344CB8AC3E}">
        <p14:creationId xmlns:p14="http://schemas.microsoft.com/office/powerpoint/2010/main" val="3381482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8841"/>
            <a:ext cx="6015571" cy="4757084"/>
          </a:xfrm>
        </p:spPr>
        <p:txBody>
          <a:bodyPr>
            <a:normAutofit/>
          </a:bodyPr>
          <a:lstStyle/>
          <a:p>
            <a:r>
              <a:rPr lang="en-US" dirty="0"/>
              <a:t>Solving for Location</a:t>
            </a:r>
          </a:p>
          <a:p>
            <a:pPr lvl="1"/>
            <a:r>
              <a:rPr lang="en-US" dirty="0"/>
              <a:t>Receiver uses 4 best positioned satellites for a 3-D fix</a:t>
            </a:r>
          </a:p>
          <a:p>
            <a:pPr lvl="1"/>
            <a:r>
              <a:rPr lang="en-US" dirty="0"/>
              <a:t>Satellites broadcast course/acquisition (CA) code</a:t>
            </a:r>
          </a:p>
          <a:p>
            <a:pPr lvl="1"/>
            <a:r>
              <a:rPr lang="en-US" dirty="0"/>
              <a:t>Receiver uses CA code to compute distance</a:t>
            </a:r>
          </a:p>
          <a:p>
            <a:pPr lvl="1"/>
            <a:r>
              <a:rPr lang="en-US" dirty="0"/>
              <a:t>Receiver triangulates position using several satellite signals</a:t>
            </a:r>
          </a:p>
          <a:p>
            <a:r>
              <a:rPr lang="en-US" dirty="0"/>
              <a:t>Navigating</a:t>
            </a:r>
          </a:p>
          <a:p>
            <a:pPr lvl="1"/>
            <a:r>
              <a:rPr lang="en-US" dirty="0"/>
              <a:t>As simple as selecting a destination &amp; tracking the course</a:t>
            </a:r>
          </a:p>
          <a:p>
            <a:pPr lvl="2"/>
            <a:r>
              <a:rPr lang="en-US" dirty="0"/>
              <a:t>Can add SIDs, routes/airways, STARs, approaches, holds, etc. </a:t>
            </a:r>
          </a:p>
          <a:p>
            <a:pPr lvl="1"/>
            <a:r>
              <a:rPr lang="en-US" dirty="0"/>
              <a:t>Course deviation is linear – no change in sensitivity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D602DA-385A-1FF8-63F2-82830F41FA3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GPS: Operation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86DE3A-97C5-A74B-B92F-5BC37C31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</p:spTree>
    <p:extLst>
      <p:ext uri="{BB962C8B-B14F-4D97-AF65-F5344CB8AC3E}">
        <p14:creationId xmlns:p14="http://schemas.microsoft.com/office/powerpoint/2010/main" val="19016735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8841"/>
            <a:ext cx="6015571" cy="4757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Receiver’s ability to verify satellite signal integrity</a:t>
            </a:r>
          </a:p>
          <a:p>
            <a:r>
              <a:rPr lang="en-US" dirty="0"/>
              <a:t>Requires minimum of 5 satellites</a:t>
            </a:r>
          </a:p>
          <a:p>
            <a:pPr lvl="1"/>
            <a:r>
              <a:rPr lang="en-US" dirty="0"/>
              <a:t>Or 4 and a barometric altimeter </a:t>
            </a:r>
          </a:p>
          <a:p>
            <a:r>
              <a:rPr lang="en-US" dirty="0"/>
              <a:t>2 Types of Messages</a:t>
            </a:r>
          </a:p>
          <a:p>
            <a:pPr lvl="1"/>
            <a:r>
              <a:rPr lang="en-US" dirty="0"/>
              <a:t>Not enough satellites in view</a:t>
            </a:r>
          </a:p>
          <a:p>
            <a:pPr lvl="1"/>
            <a:r>
              <a:rPr lang="en-US" dirty="0"/>
              <a:t>Potential error exceeds limits for the phase of flight</a:t>
            </a:r>
            <a:r>
              <a:rPr lang="en-US" sz="1900" dirty="0"/>
              <a:t> </a:t>
            </a:r>
          </a:p>
          <a:p>
            <a:r>
              <a:rPr lang="en-US" dirty="0"/>
              <a:t>Alternate Means of Navigation</a:t>
            </a:r>
          </a:p>
          <a:p>
            <a:pPr lvl="1"/>
            <a:r>
              <a:rPr lang="en-US" dirty="0"/>
              <a:t>Un-augmented GPS equipment must be equipped with an alternate means of navigation </a:t>
            </a:r>
          </a:p>
          <a:p>
            <a:pPr lvl="1"/>
            <a:r>
              <a:rPr lang="en-US" dirty="0"/>
              <a:t>No need to monitor alternate equipment if using RAIM</a:t>
            </a:r>
          </a:p>
          <a:p>
            <a:pPr lvl="1"/>
            <a:r>
              <a:rPr lang="en-US" dirty="0"/>
              <a:t>Active monitoring of nav equipment is required if RAIM fails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D602DA-385A-1FF8-63F2-82830F41FA3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GPS: RAIM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86DE3A-97C5-A74B-B92F-5BC37C31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</p:spTree>
    <p:extLst>
      <p:ext uri="{BB962C8B-B14F-4D97-AF65-F5344CB8AC3E}">
        <p14:creationId xmlns:p14="http://schemas.microsoft.com/office/powerpoint/2010/main" val="1608493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8841"/>
            <a:ext cx="6102760" cy="4757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May be used as a substitute for ADF &amp; DME when:</a:t>
            </a:r>
          </a:p>
          <a:p>
            <a:r>
              <a:rPr lang="en-US" dirty="0"/>
              <a:t>Determining position over a DME fix</a:t>
            </a:r>
          </a:p>
          <a:p>
            <a:r>
              <a:rPr lang="en-US" dirty="0"/>
              <a:t>Flying a DME arc</a:t>
            </a:r>
          </a:p>
          <a:p>
            <a:r>
              <a:rPr lang="en-US" dirty="0"/>
              <a:t>Navigating To/From an NDB or Compass Locator</a:t>
            </a:r>
          </a:p>
          <a:p>
            <a:r>
              <a:rPr lang="en-US" dirty="0"/>
              <a:t>Determining position over an NDB or Compass Locator </a:t>
            </a:r>
          </a:p>
          <a:p>
            <a:r>
              <a:rPr lang="en-US" dirty="0"/>
              <a:t>Determining position over a fix defined by an NDB or Compass Locator bearing crossing a VOR/LOC course</a:t>
            </a:r>
          </a:p>
          <a:p>
            <a:r>
              <a:rPr lang="en-US" dirty="0"/>
              <a:t>Holding over an NDB or Compass Locator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D602DA-385A-1FF8-63F2-82830F41FA32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GPS: Substitution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86DE3A-97C5-A74B-B92F-5BC37C31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</p:spTree>
    <p:extLst>
      <p:ext uri="{BB962C8B-B14F-4D97-AF65-F5344CB8AC3E}">
        <p14:creationId xmlns:p14="http://schemas.microsoft.com/office/powerpoint/2010/main" val="15171324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1B73BB37-171B-C885-E60D-6F6653B57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71" y="2162989"/>
            <a:ext cx="4251725" cy="31915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290" y="2325158"/>
            <a:ext cx="6015571" cy="4275939"/>
          </a:xfrm>
        </p:spPr>
        <p:txBody>
          <a:bodyPr>
            <a:normAutofit/>
          </a:bodyPr>
          <a:lstStyle/>
          <a:p>
            <a:r>
              <a:rPr lang="en-US" dirty="0"/>
              <a:t>Improves GPS accuracy, integrity &amp; availability </a:t>
            </a:r>
          </a:p>
          <a:p>
            <a:r>
              <a:rPr lang="en-US" dirty="0"/>
              <a:t>Capabilities</a:t>
            </a:r>
          </a:p>
          <a:p>
            <a:pPr lvl="1"/>
            <a:r>
              <a:rPr lang="en-US" dirty="0"/>
              <a:t>Navigation system from takeoff through Cat I approaches </a:t>
            </a:r>
          </a:p>
          <a:p>
            <a:pPr lvl="1"/>
            <a:r>
              <a:rPr lang="en-US" dirty="0"/>
              <a:t>Electronic glidepath independent of ground equipment</a:t>
            </a:r>
          </a:p>
          <a:p>
            <a:pPr lvl="1"/>
            <a:r>
              <a:rPr lang="en-US" dirty="0"/>
              <a:t>Approaches without the cost of installing a ground station</a:t>
            </a:r>
          </a:p>
          <a:p>
            <a:pPr lvl="1"/>
            <a:r>
              <a:rPr lang="en-US" dirty="0"/>
              <a:t>Eliminates cold temperature  effects, incorrect altimeter settings or lack of an altimeter source </a:t>
            </a:r>
          </a:p>
          <a:p>
            <a:r>
              <a:rPr lang="en-US" dirty="0"/>
              <a:t>Approach with Vertical Guidance </a:t>
            </a:r>
          </a:p>
          <a:p>
            <a:pPr lvl="1"/>
            <a:r>
              <a:rPr lang="en-US" dirty="0"/>
              <a:t>WAAS generated glidepath - Similar to an ILS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259B6C-30F7-6998-EC13-97724C881A1C}"/>
              </a:ext>
            </a:extLst>
          </p:cNvPr>
          <p:cNvSpPr txBox="1">
            <a:spLocks/>
          </p:cNvSpPr>
          <p:nvPr/>
        </p:nvSpPr>
        <p:spPr>
          <a:xfrm>
            <a:off x="4965290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Wide Area Augmentation System (WAAS)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ED01879-111F-E617-D262-E1C6FBED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</p:spTree>
    <p:extLst>
      <p:ext uri="{BB962C8B-B14F-4D97-AF65-F5344CB8AC3E}">
        <p14:creationId xmlns:p14="http://schemas.microsoft.com/office/powerpoint/2010/main" val="27959609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267A7-33DA-4A13-A21E-B5E93D51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Navigation Equipment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D13C98-1916-4DEF-88A8-4081EA29732F}"/>
              </a:ext>
            </a:extLst>
          </p:cNvPr>
          <p:cNvSpPr txBox="1"/>
          <p:nvPr/>
        </p:nvSpPr>
        <p:spPr>
          <a:xfrm rot="16200000">
            <a:off x="9410543" y="511632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E096F82-324A-1145-1236-1769084E7984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1400" b="1" spc="60">
                <a:solidFill>
                  <a:srgbClr val="FF5033"/>
                </a:solidFill>
              </a:rPr>
              <a:t>Wide Area Augmentation System (WAAS)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697FA5-04F2-285A-5112-96CFDB6B4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934" y="35169"/>
            <a:ext cx="6471139" cy="678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132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06EF-964B-4D80-BF89-F2DBF6ED0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7219" y="2236769"/>
            <a:ext cx="2971800" cy="4058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WAAS with more ground augmentation </a:t>
            </a:r>
          </a:p>
          <a:p>
            <a:r>
              <a:rPr lang="en-US" dirty="0"/>
              <a:t>Real-time correction of GPS signal </a:t>
            </a:r>
          </a:p>
          <a:p>
            <a:r>
              <a:rPr lang="en-US" dirty="0"/>
              <a:t>Airport receivers send data to a central location</a:t>
            </a:r>
          </a:p>
          <a:p>
            <a:r>
              <a:rPr lang="en-US" dirty="0"/>
              <a:t>Correction message is transmitted to users</a:t>
            </a:r>
          </a:p>
          <a:p>
            <a:r>
              <a:rPr lang="en-US" dirty="0"/>
              <a:t>Corrects GPS signals to provide CAT I or better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DE8B7-01CB-4886-BE6E-C23BE17B6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259B6C-30F7-6998-EC13-97724C881A1C}"/>
              </a:ext>
            </a:extLst>
          </p:cNvPr>
          <p:cNvSpPr txBox="1">
            <a:spLocks/>
          </p:cNvSpPr>
          <p:nvPr/>
        </p:nvSpPr>
        <p:spPr>
          <a:xfrm>
            <a:off x="823721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Local Area Augmentation System (LAAS)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ED01879-111F-E617-D262-E1C6FBED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 Equipment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D9963B-1125-8A32-BBCF-AF6491A26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1852020"/>
            <a:ext cx="3804252" cy="4721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1F3923-F359-59AA-4A70-E298C8239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956" y="1852021"/>
            <a:ext cx="3591443" cy="47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64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2BA8-8B88-49E6-85D5-C7A1797B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Anti-Ice / Deice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C0F4B-B64A-4C8C-A2D2-F9814722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973448"/>
            <a:ext cx="6687271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Weeping Wing</a:t>
            </a:r>
          </a:p>
          <a:p>
            <a:pPr lvl="1"/>
            <a:r>
              <a:rPr lang="en-US" dirty="0"/>
              <a:t>Anti-ice mixture is excreted through tiny holes in the wing</a:t>
            </a:r>
          </a:p>
          <a:p>
            <a:r>
              <a:rPr lang="en-US" dirty="0"/>
              <a:t>Heated Surfaces</a:t>
            </a:r>
          </a:p>
          <a:p>
            <a:pPr lvl="1"/>
            <a:r>
              <a:rPr lang="en-US" dirty="0"/>
              <a:t>Jet aircraft use hot engine bleed air to prevent ice build-up</a:t>
            </a:r>
          </a:p>
          <a:p>
            <a:r>
              <a:rPr lang="en-US" dirty="0"/>
              <a:t>Boots</a:t>
            </a:r>
          </a:p>
          <a:p>
            <a:pPr lvl="1"/>
            <a:r>
              <a:rPr lang="en-US" dirty="0"/>
              <a:t>Bleed air is used to inflate leading edge “boots” to remove ice</a:t>
            </a:r>
          </a:p>
          <a:p>
            <a:r>
              <a:rPr lang="en-US" dirty="0"/>
              <a:t>Pitot Heat</a:t>
            </a:r>
          </a:p>
          <a:p>
            <a:pPr lvl="1"/>
            <a:r>
              <a:rPr lang="en-US" dirty="0"/>
              <a:t>Electrically heated pitot mast to prevent icing</a:t>
            </a:r>
          </a:p>
          <a:p>
            <a:r>
              <a:rPr lang="en-US" dirty="0"/>
              <a:t>Windshield Defrost </a:t>
            </a:r>
          </a:p>
          <a:p>
            <a:pPr lvl="1"/>
            <a:r>
              <a:rPr lang="en-US" dirty="0"/>
              <a:t>Heat ducted to the windshield to remove light icing</a:t>
            </a:r>
          </a:p>
          <a:p>
            <a:r>
              <a:rPr lang="en-US" dirty="0"/>
              <a:t>Big Picture</a:t>
            </a:r>
          </a:p>
          <a:p>
            <a:pPr lvl="1"/>
            <a:r>
              <a:rPr lang="en-US" dirty="0"/>
              <a:t>Avoid icing. If in icing, leave as soon as possible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BEE49-9C2F-45F0-B977-85CD542D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15686E-F797-4A4B-895E-DBBAB4B96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4813" y="2218349"/>
            <a:ext cx="3363362" cy="4474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2FA0BE-894C-48DF-AC1B-533658E44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365" y="217932"/>
            <a:ext cx="3361085" cy="192226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24F9D5E-BA4B-894C-4302-D74B8E5BBC95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1890620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od human figure">
            <a:extLst>
              <a:ext uri="{FF2B5EF4-FFF2-40B4-BE49-F238E27FC236}">
                <a16:creationId xmlns:a16="http://schemas.microsoft.com/office/drawing/2014/main" id="{ECECF5CB-3C84-E2B8-5FD4-42BE39C34F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899160" y="1"/>
            <a:ext cx="103936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93823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282943</TotalTime>
  <Words>2952</Words>
  <Application>Microsoft Office PowerPoint</Application>
  <PresentationFormat>Widescreen</PresentationFormat>
  <Paragraphs>598</Paragraphs>
  <Slides>54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Bebas Neue</vt:lpstr>
      <vt:lpstr>Calibri</vt:lpstr>
      <vt:lpstr>Calibri Light</vt:lpstr>
      <vt:lpstr>Century Schoolbook</vt:lpstr>
      <vt:lpstr>Poppins</vt:lpstr>
      <vt:lpstr>Times New Roman</vt:lpstr>
      <vt:lpstr>Wingdings 2</vt:lpstr>
      <vt:lpstr>View</vt:lpstr>
      <vt:lpstr>Flight Instruments &amp; Navigation Equipment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Flight Instruments</vt:lpstr>
      <vt:lpstr>Magnetism</vt:lpstr>
      <vt:lpstr>Magnetism</vt:lpstr>
      <vt:lpstr>Magnetism</vt:lpstr>
      <vt:lpstr>Magnetism</vt:lpstr>
      <vt:lpstr>Magnetism</vt:lpstr>
      <vt:lpstr>Magnetism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ILS Airborne Components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Navigation Equipment</vt:lpstr>
      <vt:lpstr>Anti-Ice / Deice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1053</cp:revision>
  <dcterms:created xsi:type="dcterms:W3CDTF">2021-10-28T22:45:50Z</dcterms:created>
  <dcterms:modified xsi:type="dcterms:W3CDTF">2024-10-07T20:31:18Z</dcterms:modified>
</cp:coreProperties>
</file>