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7"/>
  </p:notesMasterIdLst>
  <p:sldIdLst>
    <p:sldId id="265" r:id="rId2"/>
    <p:sldId id="932" r:id="rId3"/>
    <p:sldId id="342" r:id="rId4"/>
    <p:sldId id="331" r:id="rId5"/>
    <p:sldId id="332" r:id="rId6"/>
    <p:sldId id="341" r:id="rId7"/>
    <p:sldId id="1527" r:id="rId8"/>
    <p:sldId id="1511" r:id="rId9"/>
    <p:sldId id="1944" r:id="rId10"/>
    <p:sldId id="1513" r:id="rId11"/>
    <p:sldId id="1515" r:id="rId12"/>
    <p:sldId id="1522" r:id="rId13"/>
    <p:sldId id="1594" r:id="rId14"/>
    <p:sldId id="1523" r:id="rId15"/>
    <p:sldId id="334" r:id="rId16"/>
    <p:sldId id="335" r:id="rId17"/>
    <p:sldId id="336" r:id="rId18"/>
    <p:sldId id="1520" r:id="rId19"/>
    <p:sldId id="1519" r:id="rId20"/>
    <p:sldId id="1521" r:id="rId21"/>
    <p:sldId id="337" r:id="rId22"/>
    <p:sldId id="338" r:id="rId23"/>
    <p:sldId id="339" r:id="rId24"/>
    <p:sldId id="340" r:id="rId25"/>
    <p:sldId id="100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6912EB"/>
    <a:srgbClr val="1E1661"/>
    <a:srgbClr val="3BDAFF"/>
    <a:srgbClr val="04D9FF"/>
    <a:srgbClr val="EB930A"/>
    <a:srgbClr val="809A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5524" autoAdjust="0"/>
  </p:normalViewPr>
  <p:slideViewPr>
    <p:cSldViewPr snapToGrid="0">
      <p:cViewPr varScale="1">
        <p:scale>
          <a:sx n="107" d="100"/>
          <a:sy n="107" d="100"/>
        </p:scale>
        <p:origin x="120" y="10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13" Type="http://schemas.openxmlformats.org/officeDocument/2006/relationships/slide" Target="slides/slide14.xml"/><Relationship Id="rId18" Type="http://schemas.openxmlformats.org/officeDocument/2006/relationships/slide" Target="slides/slide19.xml"/><Relationship Id="rId3" Type="http://schemas.openxmlformats.org/officeDocument/2006/relationships/slide" Target="slides/slide4.xml"/><Relationship Id="rId21" Type="http://schemas.openxmlformats.org/officeDocument/2006/relationships/slide" Target="slides/slide22.xml"/><Relationship Id="rId7" Type="http://schemas.openxmlformats.org/officeDocument/2006/relationships/slide" Target="slides/slide8.xml"/><Relationship Id="rId12" Type="http://schemas.openxmlformats.org/officeDocument/2006/relationships/slide" Target="slides/slide13.xml"/><Relationship Id="rId17" Type="http://schemas.openxmlformats.org/officeDocument/2006/relationships/slide" Target="slides/slide18.xml"/><Relationship Id="rId2" Type="http://schemas.openxmlformats.org/officeDocument/2006/relationships/slide" Target="slides/slide3.xml"/><Relationship Id="rId16" Type="http://schemas.openxmlformats.org/officeDocument/2006/relationships/slide" Target="slides/slide17.xml"/><Relationship Id="rId20" Type="http://schemas.openxmlformats.org/officeDocument/2006/relationships/slide" Target="slides/slide21.xml"/><Relationship Id="rId1" Type="http://schemas.openxmlformats.org/officeDocument/2006/relationships/slide" Target="slides/slide1.xml"/><Relationship Id="rId6" Type="http://schemas.openxmlformats.org/officeDocument/2006/relationships/slide" Target="slides/slide7.xml"/><Relationship Id="rId11" Type="http://schemas.openxmlformats.org/officeDocument/2006/relationships/slide" Target="slides/slide12.xml"/><Relationship Id="rId5" Type="http://schemas.openxmlformats.org/officeDocument/2006/relationships/slide" Target="slides/slide6.xml"/><Relationship Id="rId15" Type="http://schemas.openxmlformats.org/officeDocument/2006/relationships/slide" Target="slides/slide16.xml"/><Relationship Id="rId23" Type="http://schemas.openxmlformats.org/officeDocument/2006/relationships/slide" Target="slides/slide24.xml"/><Relationship Id="rId10" Type="http://schemas.openxmlformats.org/officeDocument/2006/relationships/slide" Target="slides/slide11.xml"/><Relationship Id="rId19" Type="http://schemas.openxmlformats.org/officeDocument/2006/relationships/slide" Target="slides/slide20.xml"/><Relationship Id="rId4" Type="http://schemas.openxmlformats.org/officeDocument/2006/relationships/slide" Target="slides/slide5.xml"/><Relationship Id="rId9" Type="http://schemas.openxmlformats.org/officeDocument/2006/relationships/slide" Target="slides/slide10.xml"/><Relationship Id="rId14" Type="http://schemas.openxmlformats.org/officeDocument/2006/relationships/slide" Target="slides/slide15.xml"/><Relationship Id="rId22" Type="http://schemas.openxmlformats.org/officeDocument/2006/relationships/slide" Target="slides/slide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1BEE0-D84A-42A1-B6BD-DE2016CBB155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88CED-487F-4E30-A58B-D2192001BB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44233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295900" y="899160"/>
            <a:ext cx="1600200" cy="1600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519928" y="1202311"/>
            <a:ext cx="1152144" cy="993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20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subtitle</a:t>
            </a:r>
          </a:p>
        </p:txBody>
      </p:sp>
      <p:sp>
        <p:nvSpPr>
          <p:cNvPr id="10" name="Wordmark"/>
          <p:cNvSpPr txBox="1"/>
          <p:nvPr userDrawn="1"/>
        </p:nvSpPr>
        <p:spPr>
          <a:xfrm>
            <a:off x="0" y="6217920"/>
            <a:ext cx="12192000" cy="365760"/>
          </a:xfrm>
          <a:prstGeom prst="rect">
            <a:avLst/>
          </a:prstGeom>
        </p:spPr>
        <p:txBody>
          <a:bodyPr rtlCol="0"/>
          <a:lstStyle/>
          <a:p>
            <a:pPr algn="ctr"/>
            <a:r>
              <a:rPr lang="en-US" sz="1500" b="1" spc="100">
                <a:solidFill>
                  <a:schemeClr val="bg1"/>
                </a:solidFill>
              </a:rPr>
              <a:t>AirTest Pro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593080" y="1097280"/>
            <a:ext cx="1005840" cy="10058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733898" y="1287832"/>
            <a:ext cx="724204" cy="624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04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1148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18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text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27D6D-165F-4767-9EA0-1B280A60A5B4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39EA58-C01E-4A95-BA95-11D31D9227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14166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8F1C40-63F1-4F3C-86B3-9DC76C77E7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09620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69213C-F3B1-4D19-BE4F-09F1ACA7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66" y="365761"/>
            <a:ext cx="9692640" cy="978009"/>
          </a:xfrm>
        </p:spPr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8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6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47CC-084E-450E-936D-3CB4CD31B4D6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CD4F3DA2-F1D6-4A73-92C0-55630F2E661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5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ebas Neue" panose="020B0606020202050201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FD25-5455-439A-9E12-670AC55B8767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4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1C19-B503-4062-9010-AFB5A3A5EA97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4C42-06D1-4B32-A1F5-46A45226760A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7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37C0-5F8C-4F56-9E63-EB8D5327466B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4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AD53-4927-410E-9ABE-CEB04EB91603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FACE-2E59-4772-AF0D-DC20A3FAEA1C}" type="datetime1">
              <a:rPr lang="en-US" smtClean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34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200" kern="1200" spc="-2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52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3" Type="http://schemas.openxmlformats.org/officeDocument/2006/relationships/hyperlink" Target="https://www.ecfr.gov/current/title-14/chapter-I/subchapter-F/part-91/subpart-A/section-91.1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cfr.gov/current/title-14/chapter-I/subchapter-D/part-61/subpart-A/section-61.53" TargetMode="Externa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8811C-05BC-4C89-9A3B-A4FE1D9EEF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Aeromedical Factors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6B5FAE-2685-45EB-B60F-CFC64F3DD1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3FF9-80FF-4C59-A9FC-EE58123A4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19494-0D7F-4C22-97F0-BDAFABDBB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773141"/>
            <a:ext cx="4629680" cy="4719098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What</a:t>
            </a:r>
          </a:p>
          <a:p>
            <a:pPr lvl="1"/>
            <a:r>
              <a:rPr lang="en-US" dirty="0"/>
              <a:t>A number of health and physiological factors that can influence a pilot’s ability to fly safely</a:t>
            </a:r>
          </a:p>
          <a:p>
            <a:endParaRPr lang="en-US" dirty="0"/>
          </a:p>
          <a:p>
            <a:r>
              <a:rPr lang="en-US" dirty="0"/>
              <a:t>Why</a:t>
            </a:r>
          </a:p>
          <a:p>
            <a:pPr lvl="1"/>
            <a:r>
              <a:rPr lang="en-US" dirty="0"/>
              <a:t>Many of these factors not only affect the health and well-being of the pilot, but can quickly lead to inflight emergencies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20E2F6D-F903-4F5C-8732-AC642D857B32}"/>
              </a:ext>
            </a:extLst>
          </p:cNvPr>
          <p:cNvSpPr txBox="1">
            <a:spLocks/>
          </p:cNvSpPr>
          <p:nvPr/>
        </p:nvSpPr>
        <p:spPr>
          <a:xfrm>
            <a:off x="5843847" y="1775428"/>
            <a:ext cx="4629680" cy="471909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        </a:t>
            </a:r>
            <a:r>
              <a:rPr lang="en-US" sz="2300" dirty="0"/>
              <a:t>Content</a:t>
            </a:r>
          </a:p>
          <a:p>
            <a:pPr marL="739775" indent="-182563"/>
            <a:r>
              <a:rPr lang="en-US" dirty="0"/>
              <a:t>Hypoxia</a:t>
            </a:r>
          </a:p>
          <a:p>
            <a:pPr marL="739775" indent="-182563"/>
            <a:r>
              <a:rPr lang="en-US" dirty="0"/>
              <a:t>Hyperventilation</a:t>
            </a:r>
          </a:p>
          <a:p>
            <a:pPr marL="739775" indent="-182563"/>
            <a:r>
              <a:rPr lang="en-US" dirty="0"/>
              <a:t>Middle Ear and Sinus Problems</a:t>
            </a:r>
          </a:p>
          <a:p>
            <a:pPr marL="739775" indent="-182563"/>
            <a:r>
              <a:rPr lang="en-US" dirty="0"/>
              <a:t>Spatial Disorientation</a:t>
            </a:r>
          </a:p>
          <a:p>
            <a:pPr marL="739775" indent="-182563"/>
            <a:r>
              <a:rPr lang="en-US" dirty="0"/>
              <a:t>Illusions</a:t>
            </a:r>
          </a:p>
          <a:p>
            <a:pPr marL="739775" indent="-182563"/>
            <a:r>
              <a:rPr lang="en-US" dirty="0"/>
              <a:t>Motion Sickness</a:t>
            </a:r>
          </a:p>
          <a:p>
            <a:pPr marL="739775" indent="-182563"/>
            <a:r>
              <a:rPr lang="en-US" dirty="0"/>
              <a:t>Carbon Monoxide Poisoning</a:t>
            </a:r>
          </a:p>
          <a:p>
            <a:pPr marL="739775" indent="-182563"/>
            <a:r>
              <a:rPr lang="en-US" dirty="0"/>
              <a:t>Fatigue and Stress</a:t>
            </a:r>
          </a:p>
          <a:p>
            <a:pPr marL="739775" indent="-182563"/>
            <a:r>
              <a:rPr lang="en-US" dirty="0"/>
              <a:t>Dehydration</a:t>
            </a:r>
          </a:p>
          <a:p>
            <a:pPr marL="739775" indent="-182563"/>
            <a:r>
              <a:rPr lang="en-US" dirty="0"/>
              <a:t>Alcohol and Drugs</a:t>
            </a:r>
          </a:p>
          <a:p>
            <a:pPr marL="739775" indent="-182563"/>
            <a:r>
              <a:rPr lang="en-US" dirty="0"/>
              <a:t>Nitrogen and Scuba Diving</a:t>
            </a:r>
          </a:p>
          <a:p>
            <a:pPr marL="739775" indent="-182563"/>
            <a:r>
              <a:rPr lang="en-US" dirty="0"/>
              <a:t>IMSAFE Checklist</a:t>
            </a:r>
          </a:p>
          <a:p>
            <a:pPr marL="739775" indent="-182563"/>
            <a:endParaRPr lang="en-US" dirty="0"/>
          </a:p>
          <a:p>
            <a:pPr marL="274320" lvl="1" indent="0">
              <a:buFont typeface="Wingdings 2" pitchFamily="18" charset="2"/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C43682-7EC5-41E5-A0A6-C892ABF24AD7}"/>
              </a:ext>
            </a:extLst>
          </p:cNvPr>
          <p:cNvCxnSpPr>
            <a:cxnSpLocks/>
          </p:cNvCxnSpPr>
          <p:nvPr/>
        </p:nvCxnSpPr>
        <p:spPr>
          <a:xfrm>
            <a:off x="6425489" y="2134082"/>
            <a:ext cx="40480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69AF-8D6A-4694-A97C-BCC20C193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38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3A98A-31A7-4AC1-81FC-624F5346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Hypoxia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A3716-D2EF-4C50-8089-CF019C78B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4" y="1773140"/>
            <a:ext cx="5764079" cy="492659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4 Types</a:t>
            </a:r>
          </a:p>
          <a:p>
            <a:pPr lvl="1"/>
            <a:r>
              <a:rPr lang="en-US" dirty="0">
                <a:latin typeface="Calibri Light" panose="020F0302020204030204" pitchFamily="34" charset="0"/>
                <a:ea typeface="Cambria Math" panose="02040503050406030204" pitchFamily="18" charset="0"/>
                <a:cs typeface="Calibri Light" panose="020F0302020204030204" pitchFamily="34" charset="0"/>
              </a:rPr>
              <a:t>Hypoxic: Lack of oxygen to the lungs</a:t>
            </a:r>
            <a:endParaRPr lang="en-US" dirty="0">
              <a:ea typeface="Cambria Math" panose="02040503050406030204" pitchFamily="18" charset="0"/>
            </a:endParaRPr>
          </a:p>
          <a:p>
            <a:pPr lvl="1"/>
            <a:r>
              <a:rPr lang="en-US" dirty="0" err="1">
                <a:latin typeface="Calibri Light" panose="020F0302020204030204" pitchFamily="34" charset="0"/>
                <a:ea typeface="Cambria Math" panose="02040503050406030204" pitchFamily="18" charset="0"/>
                <a:cs typeface="Calibri Light" panose="020F0302020204030204" pitchFamily="34" charset="0"/>
              </a:rPr>
              <a:t>Hypemic</a:t>
            </a:r>
            <a:r>
              <a:rPr lang="en-US" dirty="0">
                <a:ea typeface="Cambria Math" panose="02040503050406030204" pitchFamily="18" charset="0"/>
              </a:rPr>
              <a:t>: Not enough blood</a:t>
            </a:r>
            <a:endParaRPr lang="en-US" dirty="0">
              <a:latin typeface="Calibri Light" panose="020F0302020204030204" pitchFamily="34" charset="0"/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pPr lvl="1"/>
            <a:r>
              <a:rPr lang="en-US" dirty="0">
                <a:latin typeface="Calibri Light" panose="020F0302020204030204" pitchFamily="34" charset="0"/>
                <a:ea typeface="Cambria Math" panose="02040503050406030204" pitchFamily="18" charset="0"/>
                <a:cs typeface="Calibri Light" panose="020F0302020204030204" pitchFamily="34" charset="0"/>
              </a:rPr>
              <a:t>Stagnant: Not flowing</a:t>
            </a:r>
          </a:p>
          <a:p>
            <a:pPr lvl="1"/>
            <a:r>
              <a:rPr lang="en-US" dirty="0">
                <a:latin typeface="Calibri Light" panose="020F0302020204030204" pitchFamily="34" charset="0"/>
                <a:ea typeface="Cambria Math" panose="02040503050406030204" pitchFamily="18" charset="0"/>
                <a:cs typeface="Calibri Light" panose="020F0302020204030204" pitchFamily="34" charset="0"/>
              </a:rPr>
              <a:t>Histotoxic: Inability of the cells to use oxygen</a:t>
            </a:r>
          </a:p>
          <a:p>
            <a:r>
              <a:rPr lang="en-US" dirty="0"/>
              <a:t>Symptoms</a:t>
            </a:r>
          </a:p>
          <a:p>
            <a:pPr lvl="1"/>
            <a:r>
              <a:rPr lang="en-US" dirty="0">
                <a:latin typeface="Calibri Light" panose="020F0302020204030204" pitchFamily="34" charset="0"/>
                <a:ea typeface="Cambria Math" panose="02040503050406030204" pitchFamily="18" charset="0"/>
                <a:cs typeface="Calibri Light" panose="020F0302020204030204" pitchFamily="34" charset="0"/>
              </a:rPr>
              <a:t>Cyanosis, headache, impaired judgement &amp; reactions, euphoria, visual impairment, drowsiness, lightheaded, tingling, numbness</a:t>
            </a:r>
          </a:p>
          <a:p>
            <a:r>
              <a:rPr lang="en-US" dirty="0"/>
              <a:t>Time of Useful Consciousness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0901A104-3142-469A-A3DD-4E1AEC5B4A3F}"/>
              </a:ext>
            </a:extLst>
          </p:cNvPr>
          <p:cNvGraphicFramePr>
            <a:graphicFrameLocks noGrp="1"/>
          </p:cNvGraphicFramePr>
          <p:nvPr/>
        </p:nvGraphicFramePr>
        <p:xfrm>
          <a:off x="610344" y="4778462"/>
          <a:ext cx="4216577" cy="11582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083763">
                  <a:extLst>
                    <a:ext uri="{9D8B030D-6E8A-4147-A177-3AD203B41FA5}">
                      <a16:colId xmlns:a16="http://schemas.microsoft.com/office/drawing/2014/main" val="706642436"/>
                    </a:ext>
                  </a:extLst>
                </a:gridCol>
                <a:gridCol w="3132814">
                  <a:extLst>
                    <a:ext uri="{9D8B030D-6E8A-4147-A177-3AD203B41FA5}">
                      <a16:colId xmlns:a16="http://schemas.microsoft.com/office/drawing/2014/main" val="3003033757"/>
                    </a:ext>
                  </a:extLst>
                </a:gridCol>
              </a:tblGrid>
              <a:tr h="262601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Altitude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Time of Useful Consciousness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761973"/>
                  </a:ext>
                </a:extLst>
              </a:tr>
              <a:tr h="137536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40,000’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 to 20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400502"/>
                  </a:ext>
                </a:extLst>
              </a:tr>
              <a:tr h="262601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30,000’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 to 2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705638"/>
                  </a:ext>
                </a:extLst>
              </a:tr>
              <a:tr h="262601"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22,000’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 to 10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475931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AC35EE-51DC-429C-AA66-7E7A1B548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Rectangle 5" descr="Lungs">
            <a:extLst>
              <a:ext uri="{FF2B5EF4-FFF2-40B4-BE49-F238E27FC236}">
                <a16:creationId xmlns:a16="http://schemas.microsoft.com/office/drawing/2014/main" id="{350DDED5-8C6A-782D-BDFC-9528A037BAC0}"/>
              </a:ext>
            </a:extLst>
          </p:cNvPr>
          <p:cNvSpPr/>
          <p:nvPr/>
        </p:nvSpPr>
        <p:spPr>
          <a:xfrm>
            <a:off x="6854473" y="1305790"/>
            <a:ext cx="2104593" cy="2104593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14" name="Graphic 13" descr="Heart organ with solid fill">
            <a:extLst>
              <a:ext uri="{FF2B5EF4-FFF2-40B4-BE49-F238E27FC236}">
                <a16:creationId xmlns:a16="http://schemas.microsoft.com/office/drawing/2014/main" id="{C7154316-0948-E8D3-A0E8-8CAE224FE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4473" y="3951815"/>
            <a:ext cx="2104593" cy="2104593"/>
          </a:xfrm>
          <a:prstGeom prst="rect">
            <a:avLst/>
          </a:prstGeom>
        </p:spPr>
      </p:pic>
      <p:pic>
        <p:nvPicPr>
          <p:cNvPr id="16" name="Graphic 15" descr="Bottle with solid fill">
            <a:extLst>
              <a:ext uri="{FF2B5EF4-FFF2-40B4-BE49-F238E27FC236}">
                <a16:creationId xmlns:a16="http://schemas.microsoft.com/office/drawing/2014/main" id="{64B13B49-A512-7657-3B76-210F7AB5F7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15101" y="3951815"/>
            <a:ext cx="2104593" cy="2104593"/>
          </a:xfrm>
          <a:prstGeom prst="rect">
            <a:avLst/>
          </a:prstGeom>
        </p:spPr>
      </p:pic>
      <p:pic>
        <p:nvPicPr>
          <p:cNvPr id="18" name="Graphic 17" descr="Water with solid fill">
            <a:extLst>
              <a:ext uri="{FF2B5EF4-FFF2-40B4-BE49-F238E27FC236}">
                <a16:creationId xmlns:a16="http://schemas.microsoft.com/office/drawing/2014/main" id="{710EE2D0-4569-6E27-7FB5-46CA681A63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15101" y="1305790"/>
            <a:ext cx="2104593" cy="210459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597891B-0320-234F-84A3-5901AA4F04E4}"/>
              </a:ext>
            </a:extLst>
          </p:cNvPr>
          <p:cNvSpPr txBox="1">
            <a:spLocks/>
          </p:cNvSpPr>
          <p:nvPr/>
        </p:nvSpPr>
        <p:spPr>
          <a:xfrm>
            <a:off x="610344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Lack of Oxygen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A3716-D2EF-4C50-8089-CF019C78BEBF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10344" y="6272998"/>
            <a:ext cx="5764079" cy="457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Treatment: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S</a:t>
            </a:r>
            <a:r>
              <a:rPr lang="en-US" dirty="0">
                <a:latin typeface="Calibri Light" panose="020F0302020204030204" pitchFamily="34" charset="0"/>
                <a:ea typeface="Cambria Math" panose="02040503050406030204" pitchFamily="18" charset="0"/>
                <a:cs typeface="Calibri Light" panose="020F0302020204030204" pitchFamily="34" charset="0"/>
              </a:rPr>
              <a:t>upplemental oxygen &amp; lower altitudes</a:t>
            </a:r>
            <a:endParaRPr lang="en-US" dirty="0"/>
          </a:p>
          <a:p>
            <a:endParaRPr lang="en-US" dirty="0">
              <a:latin typeface="Calibri Light" panose="020F0302020204030204" pitchFamily="34" charset="0"/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31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8E82-B869-4655-8A29-13BEACAE6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Hyperventilation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377AA-CFA5-461B-B051-CFA155F90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05739"/>
            <a:ext cx="8595360" cy="4174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ea typeface="Cambria Math" panose="02040503050406030204" pitchFamily="18" charset="0"/>
              </a:rPr>
              <a:t>Excessive loss of carbon dioxide from the blood</a:t>
            </a:r>
          </a:p>
          <a:p>
            <a:r>
              <a:rPr lang="en-US" dirty="0">
                <a:ea typeface="Cambria Math" panose="02040503050406030204" pitchFamily="18" charset="0"/>
              </a:rPr>
              <a:t>Causes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Emotional stress, fright or pain, leading to increased breathing rate and depth</a:t>
            </a:r>
          </a:p>
          <a:p>
            <a:r>
              <a:rPr lang="en-US" dirty="0">
                <a:ea typeface="Cambria Math" panose="02040503050406030204" pitchFamily="18" charset="0"/>
              </a:rPr>
              <a:t>Symptoms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Very similar to Hypoxia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Lightheaded/dizzy, tingling, visual impairment, hot and cold, muscle spasms</a:t>
            </a:r>
          </a:p>
          <a:p>
            <a:r>
              <a:rPr lang="en-US" dirty="0">
                <a:ea typeface="Cambria Math" panose="02040503050406030204" pitchFamily="18" charset="0"/>
              </a:rPr>
              <a:t>Treatment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Breathe normally (best prevention and cure)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Breathe into a paper bag, or talk out loud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If unsure, treat for Hypoxia (more dangerous condition)</a:t>
            </a:r>
          </a:p>
          <a:p>
            <a:pPr lvl="1"/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F45D8-9719-410E-A50D-3B16405A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26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1166-7FDE-455C-B19B-9B869DC1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Ear &amp; Sinus Problems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29182-0690-42AC-9A11-30FE887F7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828800"/>
            <a:ext cx="5966303" cy="4351337"/>
          </a:xfrm>
        </p:spPr>
        <p:txBody>
          <a:bodyPr>
            <a:norm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Middle Ear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Air pressure difference in the middle ear &amp; outside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Symptoms: Pain, reduced hearing sensitivity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Treatment: Chew gum, stretch jaw, </a:t>
            </a:r>
            <a:r>
              <a:rPr lang="en-US" dirty="0" err="1">
                <a:ea typeface="Cambria Math" panose="02040503050406030204" pitchFamily="18" charset="0"/>
              </a:rPr>
              <a:t>valsalva</a:t>
            </a:r>
            <a:r>
              <a:rPr lang="en-US" dirty="0">
                <a:ea typeface="Cambria Math" panose="02040503050406030204" pitchFamily="18" charset="0"/>
              </a:rPr>
              <a:t>, medicine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Valsalva only in a descent </a:t>
            </a:r>
          </a:p>
          <a:p>
            <a:r>
              <a:rPr lang="en-US" dirty="0">
                <a:ea typeface="Cambria Math" panose="02040503050406030204" pitchFamily="18" charset="0"/>
              </a:rPr>
              <a:t>Sinus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Normally, sinus pressure equalizes with cockpit pressure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Congestion can prevent pressure from equalizing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Symptoms: Sinus and/or upper tooth pain, bloody mucus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Treatment: Slow descent rates, Do Not Fly</a:t>
            </a:r>
          </a:p>
          <a:p>
            <a:pPr lvl="1"/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DDBF4-58C0-44E0-AAAC-1160A2CC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7A5563-ECBD-4727-8678-A1444B2A2545}"/>
              </a:ext>
            </a:extLst>
          </p:cNvPr>
          <p:cNvSpPr txBox="1"/>
          <p:nvPr/>
        </p:nvSpPr>
        <p:spPr>
          <a:xfrm>
            <a:off x="8134215" y="5417531"/>
            <a:ext cx="3021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PHAK, FAA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A33FC3-3237-874B-C76B-D6D085CCA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0606" y="1978269"/>
            <a:ext cx="4535502" cy="343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19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0BC91E-DB09-BBA2-63EC-897E2DFEDC1A}"/>
              </a:ext>
            </a:extLst>
          </p:cNvPr>
          <p:cNvSpPr/>
          <p:nvPr/>
        </p:nvSpPr>
        <p:spPr>
          <a:xfrm>
            <a:off x="4114799" y="0"/>
            <a:ext cx="7178019" cy="68579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 descr="Nerve outline">
            <a:extLst>
              <a:ext uri="{FF2B5EF4-FFF2-40B4-BE49-F238E27FC236}">
                <a16:creationId xmlns:a16="http://schemas.microsoft.com/office/drawing/2014/main" id="{5B96EE2F-C5E5-8A50-85FD-1D38054E5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740" y="1989307"/>
            <a:ext cx="2641440" cy="2641440"/>
          </a:xfrm>
          <a:prstGeom prst="rect">
            <a:avLst/>
          </a:prstGeom>
        </p:spPr>
      </p:pic>
      <p:pic>
        <p:nvPicPr>
          <p:cNvPr id="18" name="Graphic 17" descr="Ear outline">
            <a:extLst>
              <a:ext uri="{FF2B5EF4-FFF2-40B4-BE49-F238E27FC236}">
                <a16:creationId xmlns:a16="http://schemas.microsoft.com/office/drawing/2014/main" id="{BBF94366-DC01-24DC-F431-2D69A34BF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620"/>
          <a:stretch/>
        </p:blipFill>
        <p:spPr>
          <a:xfrm>
            <a:off x="706663" y="4312166"/>
            <a:ext cx="2641440" cy="2545834"/>
          </a:xfrm>
          <a:prstGeom prst="rect">
            <a:avLst/>
          </a:prstGeom>
        </p:spPr>
      </p:pic>
      <p:pic>
        <p:nvPicPr>
          <p:cNvPr id="16" name="Graphic 15" descr="Eye outline">
            <a:extLst>
              <a:ext uri="{FF2B5EF4-FFF2-40B4-BE49-F238E27FC236}">
                <a16:creationId xmlns:a16="http://schemas.microsoft.com/office/drawing/2014/main" id="{974A8F46-246E-8502-CF6E-F161BA07F0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0127"/>
          <a:stretch/>
        </p:blipFill>
        <p:spPr>
          <a:xfrm>
            <a:off x="686016" y="70338"/>
            <a:ext cx="2637126" cy="237008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31724-CAF1-4211-99AB-82888748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A3A647F-7A3D-7D4D-C8EC-E4F32F04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Spatial Disorientation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DF6F26A-1744-3A81-53D9-3F589BD14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1841" y="2181622"/>
            <a:ext cx="6545784" cy="43106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ea typeface="Cambria Math" panose="02040503050406030204" pitchFamily="18" charset="0"/>
                <a:cs typeface="Calibri Light" panose="020F0302020204030204" pitchFamily="34" charset="0"/>
              </a:rPr>
              <a:t>Lack of orientation with the position, attitude, or movement of the plane in space</a:t>
            </a:r>
          </a:p>
          <a:p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Orientation Systems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Visual</a:t>
            </a:r>
          </a:p>
          <a:p>
            <a:pPr lvl="2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Eyes (largest source of information)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Somatosensory</a:t>
            </a:r>
          </a:p>
          <a:p>
            <a:pPr lvl="2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Nerves, that along with hearing, sense position based on gravity, feeling, and sound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Vestibular</a:t>
            </a:r>
          </a:p>
          <a:p>
            <a:pPr lvl="2"/>
            <a:r>
              <a:rPr lang="en-US" dirty="0">
                <a:ea typeface="Cambria Math" panose="02040503050406030204" pitchFamily="18" charset="0"/>
              </a:rPr>
              <a:t>Motion sensing system located in the inner ears</a:t>
            </a:r>
          </a:p>
          <a:p>
            <a:r>
              <a:rPr lang="en-US" dirty="0">
                <a:ea typeface="Cambria Math" panose="02040503050406030204" pitchFamily="18" charset="0"/>
              </a:rPr>
              <a:t>Brain combines 3 systems for orientation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Conflicting information can lead to disorientation</a:t>
            </a:r>
          </a:p>
        </p:txBody>
      </p:sp>
    </p:spTree>
    <p:extLst>
      <p:ext uri="{BB962C8B-B14F-4D97-AF65-F5344CB8AC3E}">
        <p14:creationId xmlns:p14="http://schemas.microsoft.com/office/powerpoint/2010/main" val="240628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59E33A7-7F2D-E81B-4438-9BCB4C135081}"/>
              </a:ext>
            </a:extLst>
          </p:cNvPr>
          <p:cNvSpPr/>
          <p:nvPr/>
        </p:nvSpPr>
        <p:spPr>
          <a:xfrm>
            <a:off x="4114799" y="0"/>
            <a:ext cx="7178019" cy="68579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236FD8-5AA0-4CB2-BBEF-5B9E2CB21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Spatial Disorientation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E0D58-3F80-4E8D-AD27-82B2576C4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1840" y="2190413"/>
            <a:ext cx="6830999" cy="43950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ea typeface="Cambria Math" panose="02040503050406030204" pitchFamily="18" charset="0"/>
                <a:cs typeface="Calibri Light" panose="020F0302020204030204" pitchFamily="34" charset="0"/>
              </a:rPr>
              <a:t>Flying can result in conflicting information in the brain</a:t>
            </a:r>
          </a:p>
          <a:p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Visual System (eyes)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Primary orientation system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Prevails over false sensations from other systems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In IMC, the eyes cannot correct for false sensations</a:t>
            </a:r>
          </a:p>
          <a:p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Somatosensory System (nerves)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Forces in flight can lead to false sensations of the direction of gravity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brain cannot differentiate between forces in turns and gravity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Turbulence can confuse the brain</a:t>
            </a:r>
          </a:p>
          <a:p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Vestibular System (ears)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Semicircular Canals: Detect angular acceleration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Otolith Organs: Detect linear acceleration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31724-CAF1-4211-99AB-82888748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8" name="Graphic 7" descr="Nerve outline">
            <a:extLst>
              <a:ext uri="{FF2B5EF4-FFF2-40B4-BE49-F238E27FC236}">
                <a16:creationId xmlns:a16="http://schemas.microsoft.com/office/drawing/2014/main" id="{0207657D-1D15-EACD-769F-ED195BC0B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740" y="1989307"/>
            <a:ext cx="2641440" cy="2641440"/>
          </a:xfrm>
          <a:prstGeom prst="rect">
            <a:avLst/>
          </a:prstGeom>
        </p:spPr>
      </p:pic>
      <p:pic>
        <p:nvPicPr>
          <p:cNvPr id="9" name="Graphic 8" descr="Ear outline">
            <a:extLst>
              <a:ext uri="{FF2B5EF4-FFF2-40B4-BE49-F238E27FC236}">
                <a16:creationId xmlns:a16="http://schemas.microsoft.com/office/drawing/2014/main" id="{1072CA80-AC39-18CF-D5C1-0FF2AC2CE3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620"/>
          <a:stretch/>
        </p:blipFill>
        <p:spPr>
          <a:xfrm>
            <a:off x="706663" y="4312166"/>
            <a:ext cx="2641440" cy="2545834"/>
          </a:xfrm>
          <a:prstGeom prst="rect">
            <a:avLst/>
          </a:prstGeom>
        </p:spPr>
      </p:pic>
      <p:pic>
        <p:nvPicPr>
          <p:cNvPr id="10" name="Graphic 9" descr="Eye outline">
            <a:extLst>
              <a:ext uri="{FF2B5EF4-FFF2-40B4-BE49-F238E27FC236}">
                <a16:creationId xmlns:a16="http://schemas.microsoft.com/office/drawing/2014/main" id="{16F2EF42-980F-D48B-42E4-519A844C2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0127"/>
          <a:stretch/>
        </p:blipFill>
        <p:spPr>
          <a:xfrm>
            <a:off x="686016" y="70338"/>
            <a:ext cx="2637126" cy="237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1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6FD8-5AA0-4CB2-BBEF-5B9E2CB21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Disorientation in Flight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E0D58-3F80-4E8D-AD27-82B2576C4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9648353" cy="4719098"/>
          </a:xfrm>
        </p:spPr>
        <p:txBody>
          <a:bodyPr>
            <a:norm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3 tubes, 1 on each axis, at right angles to each other</a:t>
            </a:r>
          </a:p>
          <a:p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Canals are filled with endolymph fluid</a:t>
            </a:r>
          </a:p>
          <a:p>
            <a:r>
              <a:rPr lang="en-US" dirty="0">
                <a:ea typeface="Cambria Math" panose="02040503050406030204" pitchFamily="18" charset="0"/>
              </a:rPr>
              <a:t>Cupola (gelatinous structure on sensory hairs) at the center of the canal</a:t>
            </a:r>
          </a:p>
          <a:p>
            <a:pPr lvl="1"/>
            <a:endParaRPr lang="en-US" dirty="0">
              <a:ea typeface="Cambria Math" panose="02040503050406030204" pitchFamily="18" charset="0"/>
            </a:endParaRPr>
          </a:p>
          <a:p>
            <a:pPr lvl="2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pPr lvl="2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pPr lvl="1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31724-CAF1-4211-99AB-82888748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4CD39BA-9739-F7A0-C1C5-CB44075C52DD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Semicircular Canals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510D26-EBB9-E2EF-39BD-E0893094E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091" y="3429000"/>
            <a:ext cx="9688966" cy="328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09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6FD8-5AA0-4CB2-BBEF-5B9E2CB21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Disorientation in Flight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E0D58-3F80-4E8D-AD27-82B2576C4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10476625" cy="4719098"/>
          </a:xfrm>
        </p:spPr>
        <p:txBody>
          <a:bodyPr>
            <a:norm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Straight &amp; Level: Sensory hairs are upright</a:t>
            </a:r>
          </a:p>
          <a:p>
            <a:r>
              <a:rPr lang="en-US" dirty="0">
                <a:ea typeface="Cambria Math" panose="02040503050406030204" pitchFamily="18" charset="0"/>
              </a:rPr>
              <a:t>A turn puts semicircular canal and its fluid in motion, deflecting the cupola hairs</a:t>
            </a:r>
          </a:p>
          <a:p>
            <a:r>
              <a:rPr lang="en-US" dirty="0">
                <a:ea typeface="Cambria Math" panose="02040503050406030204" pitchFamily="18" charset="0"/>
              </a:rPr>
              <a:t>Brain interprets movement as a turn, but only recognizes movement for about 20 seconds</a:t>
            </a:r>
          </a:p>
          <a:p>
            <a:r>
              <a:rPr lang="en-US" dirty="0">
                <a:ea typeface="Cambria Math" panose="02040503050406030204" pitchFamily="18" charset="0"/>
              </a:rPr>
              <a:t>In long turns, the brain can incorrectly interpret a rollout as a turn in the opposite direction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31724-CAF1-4211-99AB-82888748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4CD39BA-9739-F7A0-C1C5-CB44075C52DD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Semicircular Canals &amp; Turning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1923F6-3B3E-00E1-5139-2C215C022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83" y="3849784"/>
            <a:ext cx="10164085" cy="28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19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74C7711-D168-78E2-F56E-8F4A229EB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987" y="1835960"/>
            <a:ext cx="4243070" cy="45934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236FD8-5AA0-4CB2-BBEF-5B9E2CB21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Disorientation in Flight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E0D58-3F80-4E8D-AD27-82B2576C4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1948981"/>
            <a:ext cx="5403595" cy="4719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ea typeface="Cambria Math" panose="02040503050406030204" pitchFamily="18" charset="0"/>
              </a:rPr>
              <a:t>Gelatinous membrane with chalk like crystals covering sensory hairs</a:t>
            </a:r>
          </a:p>
          <a:p>
            <a:r>
              <a:rPr lang="en-US" dirty="0">
                <a:ea typeface="Cambria Math" panose="02040503050406030204" pitchFamily="18" charset="0"/>
              </a:rPr>
              <a:t>When you tilt your head forward or backward: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Weight of the crystals causes the membrane to shift due to gravity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Sensory hairs detect the shift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Brain recognizes the movement</a:t>
            </a:r>
          </a:p>
          <a:p>
            <a:r>
              <a:rPr lang="en-US" dirty="0">
                <a:ea typeface="Cambria Math" panose="02040503050406030204" pitchFamily="18" charset="0"/>
              </a:rPr>
              <a:t>Otolith Organs &amp; Acceleration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Forward acceleration: Illusion of tilting backward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Deceleration: Illusion of tilting forward</a:t>
            </a:r>
          </a:p>
          <a:p>
            <a:pPr lvl="2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pPr lvl="2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pPr lvl="1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31724-CAF1-4211-99AB-82888748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51879A4-9181-49A6-BC58-62ED5DD49E0C}"/>
              </a:ext>
            </a:extLst>
          </p:cNvPr>
          <p:cNvSpPr txBox="1">
            <a:spLocks/>
          </p:cNvSpPr>
          <p:nvPr/>
        </p:nvSpPr>
        <p:spPr>
          <a:xfrm>
            <a:off x="61034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Otolith Organs</a:t>
            </a:r>
          </a:p>
        </p:txBody>
      </p:sp>
    </p:spTree>
    <p:extLst>
      <p:ext uri="{BB962C8B-B14F-4D97-AF65-F5344CB8AC3E}">
        <p14:creationId xmlns:p14="http://schemas.microsoft.com/office/powerpoint/2010/main" val="3863133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8E82-B869-4655-8A29-13BEACAE6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Illusions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377AA-CFA5-461B-B051-CFA155F90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560316"/>
            <a:ext cx="6784259" cy="3638871"/>
          </a:xfrm>
        </p:spPr>
        <p:txBody>
          <a:bodyPr>
            <a:norm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The Leans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Reason: Abrupt correction after entering a turn too slowly to stimulate the inner ear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Illusion: Banking in the opposite direction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Result: Pilot rolls back to the original banked attitude, thinking it’s straight-and-level</a:t>
            </a:r>
          </a:p>
          <a:p>
            <a:r>
              <a:rPr lang="en-US" dirty="0">
                <a:ea typeface="Cambria Math" panose="02040503050406030204" pitchFamily="18" charset="0"/>
              </a:rPr>
              <a:t>Coriolis Illusion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Reason: Abrupt head movement in a prolonged constant rate turn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Illusion: Rotation or movement in an entirely different axis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Result: Pilot may maneuver into a dangerous attitude to stop the perceived rotation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F45D8-9719-410E-A50D-3B16405A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526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8E82-B869-4655-8A29-13BEACAE6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Illusions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377AA-CFA5-461B-B051-CFA155F90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560316"/>
            <a:ext cx="6784259" cy="4069084"/>
          </a:xfrm>
        </p:spPr>
        <p:txBody>
          <a:bodyPr>
            <a:normAutofit/>
          </a:bodyPr>
          <a:lstStyle/>
          <a:p>
            <a:r>
              <a:rPr lang="en-US" dirty="0" err="1">
                <a:ea typeface="Cambria Math" panose="02040503050406030204" pitchFamily="18" charset="0"/>
              </a:rPr>
              <a:t>Somatogravic</a:t>
            </a:r>
            <a:r>
              <a:rPr lang="en-US" dirty="0">
                <a:ea typeface="Cambria Math" panose="02040503050406030204" pitchFamily="18" charset="0"/>
              </a:rPr>
              <a:t> Illusion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Reason: Rapid acceleration or deceleration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Illusion: Acceleration – Nose up attitude</a:t>
            </a:r>
          </a:p>
          <a:p>
            <a:pPr marL="274320" lvl="1" indent="0">
              <a:buNone/>
            </a:pPr>
            <a:r>
              <a:rPr lang="en-US" dirty="0">
                <a:ea typeface="Cambria Math" panose="02040503050406030204" pitchFamily="18" charset="0"/>
              </a:rPr>
              <a:t>	     Deceleration – Nose down attitude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Result: Pilot enters a nose low, dive attitude, or a nose high, stall attitude</a:t>
            </a:r>
          </a:p>
          <a:p>
            <a:r>
              <a:rPr lang="en-US" dirty="0">
                <a:ea typeface="Cambria Math" panose="02040503050406030204" pitchFamily="18" charset="0"/>
              </a:rPr>
              <a:t>Graveyard Spin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Reason: Recovery from a spin that has stopped stimulating the inner ear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Illusion: Spinning in the opposite direction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Result: Pilot will return the aircraft into the original spin</a:t>
            </a:r>
          </a:p>
          <a:p>
            <a:endParaRPr lang="en-US" sz="1400" dirty="0">
              <a:ea typeface="Cambria Math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F45D8-9719-410E-A50D-3B16405A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336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8E82-B869-4655-8A29-13BEACAE6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Illusions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377AA-CFA5-461B-B051-CFA155F90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560316"/>
            <a:ext cx="6784259" cy="3638871"/>
          </a:xfrm>
        </p:spPr>
        <p:txBody>
          <a:bodyPr>
            <a:norm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Graveyard Spiral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Reason: Observed loss of altitude during a prolonged turn no longer stimulating the inner ear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Illusion: Wings level descent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Result: Pilot pulls back on the controls, tightening the spiral, and increasing altitude loss</a:t>
            </a:r>
          </a:p>
          <a:p>
            <a:r>
              <a:rPr lang="en-US" dirty="0">
                <a:ea typeface="Cambria Math" panose="02040503050406030204" pitchFamily="18" charset="0"/>
              </a:rPr>
              <a:t>Inversion Illusion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Reason: Abrupt change from a climb to straight-and-level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Illusion: Tumbling backward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Result: Pilot will push the aircraft abruptly into a nose low attitude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F45D8-9719-410E-A50D-3B16405A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272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8E82-B869-4655-8A29-13BEACAE6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Illusions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377AA-CFA5-461B-B051-CFA155F90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560316"/>
            <a:ext cx="6784259" cy="3638871"/>
          </a:xfrm>
        </p:spPr>
        <p:txBody>
          <a:bodyPr>
            <a:norm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Elevator Illusion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Reason: Abrupt vertical acceleration, usually due to an up/downdraft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Illusion: Upward = Climb, Downward = Descent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Result: Pilot will push the aircraft into a nose low or nose high attitude</a:t>
            </a:r>
          </a:p>
          <a:p>
            <a:r>
              <a:rPr lang="en-US" dirty="0">
                <a:ea typeface="Cambria Math" panose="02040503050406030204" pitchFamily="18" charset="0"/>
              </a:rPr>
              <a:t>False Horizon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Reason: Sloping cloud formations, obscured horizon, dark scene with ground lights &amp; stars, certain ground lighting patterns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Illusion: Not being aligned correctly with the horizon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Result: Pilot will put the aircraft into a dangerous attitude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F45D8-9719-410E-A50D-3B16405A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>
                <a:ea typeface="Calibri Light" panose="020F0302020204030204" pitchFamily="34" charset="0"/>
              </a:rPr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en-US" dirty="0">
              <a:ea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338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4D6C2-C8BC-4F53-BCD3-C3BAE15C8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Motion Sickness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2B563-8004-406E-ADEF-942747728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438398"/>
            <a:ext cx="6194513" cy="4243755"/>
          </a:xfrm>
        </p:spPr>
        <p:txBody>
          <a:bodyPr>
            <a:norm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Causes</a:t>
            </a:r>
            <a:endParaRPr lang="en-US" sz="1500" dirty="0">
              <a:ea typeface="Cambria Math" panose="02040503050406030204" pitchFamily="18" charset="0"/>
            </a:endParaRPr>
          </a:p>
          <a:p>
            <a:pPr lvl="1"/>
            <a:r>
              <a:rPr lang="en-US" dirty="0">
                <a:ea typeface="Cambria Math" panose="02040503050406030204" pitchFamily="18" charset="0"/>
              </a:rPr>
              <a:t>Brain receiving conflicting messages about the body’s state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Anxiety and stress </a:t>
            </a:r>
          </a:p>
          <a:p>
            <a:r>
              <a:rPr lang="en-US" dirty="0">
                <a:ea typeface="Cambria Math" panose="02040503050406030204" pitchFamily="18" charset="0"/>
              </a:rPr>
              <a:t>Symptoms</a:t>
            </a:r>
            <a:endParaRPr lang="en-US" sz="1500" dirty="0">
              <a:ea typeface="Cambria Math" panose="02040503050406030204" pitchFamily="18" charset="0"/>
            </a:endParaRPr>
          </a:p>
          <a:p>
            <a:pPr lvl="1"/>
            <a:r>
              <a:rPr lang="en-US" dirty="0">
                <a:ea typeface="Cambria Math" panose="02040503050406030204" pitchFamily="18" charset="0"/>
              </a:rPr>
              <a:t>Discomfort, Nausea, Dizziness, Paleness, Sweating, Vomiting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Generally, goes away after the first few lessons</a:t>
            </a:r>
          </a:p>
          <a:p>
            <a:r>
              <a:rPr lang="en-US" dirty="0">
                <a:ea typeface="Cambria Math" panose="02040503050406030204" pitchFamily="18" charset="0"/>
              </a:rPr>
              <a:t>Treatment</a:t>
            </a:r>
            <a:endParaRPr lang="en-US" sz="1500" dirty="0">
              <a:ea typeface="Cambria Math" panose="02040503050406030204" pitchFamily="18" charset="0"/>
            </a:endParaRPr>
          </a:p>
          <a:p>
            <a:pPr lvl="1"/>
            <a:r>
              <a:rPr lang="en-US" dirty="0">
                <a:ea typeface="Cambria Math" panose="02040503050406030204" pitchFamily="18" charset="0"/>
              </a:rPr>
              <a:t>Open fresh air vents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Focus on objects outside the airplane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Avoid unnecessary head movement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Take control of the plane and fly smoothly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FB1632-3CED-4082-8534-876EA3FC1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65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1A3E1-12BB-46BF-BE42-43DE7C212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Carbon Monoxide (CO) Poisoning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9BD47-9AC1-4846-84AC-93EAF694E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8"/>
            <a:ext cx="6831622" cy="4570907"/>
          </a:xfrm>
        </p:spPr>
        <p:txBody>
          <a:bodyPr>
            <a:normAutofit/>
          </a:bodyPr>
          <a:lstStyle/>
          <a:p>
            <a:r>
              <a:rPr lang="en-US" dirty="0"/>
              <a:t>How it Happens</a:t>
            </a:r>
          </a:p>
          <a:p>
            <a:pPr lvl="1"/>
            <a:r>
              <a:rPr lang="en-US" sz="1700" dirty="0"/>
              <a:t>Colorless, odorless gas produced by the engine</a:t>
            </a:r>
          </a:p>
          <a:p>
            <a:pPr lvl="1"/>
            <a:r>
              <a:rPr lang="en-US" sz="1700" dirty="0"/>
              <a:t>Damaged, leaking exhaust system</a:t>
            </a:r>
          </a:p>
          <a:p>
            <a:pPr lvl="1"/>
            <a:r>
              <a:rPr lang="en-US" sz="1700" dirty="0"/>
              <a:t>Heater / defrost vents transport CO to the cockpit</a:t>
            </a:r>
          </a:p>
          <a:p>
            <a:r>
              <a:rPr lang="en-US" dirty="0"/>
              <a:t>CO and the Body</a:t>
            </a:r>
          </a:p>
          <a:p>
            <a:pPr lvl="1"/>
            <a:r>
              <a:rPr lang="en-US" sz="1700" dirty="0"/>
              <a:t>CO attaches to the hemoglobin in the blood (200x easier than oxygen)</a:t>
            </a:r>
          </a:p>
          <a:p>
            <a:pPr lvl="1"/>
            <a:r>
              <a:rPr lang="en-US" sz="1700" dirty="0"/>
              <a:t>Prevents hemoglobin from carrying oxygen to cells (</a:t>
            </a:r>
            <a:r>
              <a:rPr lang="en-US" sz="1700" dirty="0" err="1"/>
              <a:t>hypemic</a:t>
            </a:r>
            <a:r>
              <a:rPr lang="en-US" sz="1700" dirty="0"/>
              <a:t> hypoxia)</a:t>
            </a:r>
          </a:p>
          <a:p>
            <a:r>
              <a:rPr lang="en-US" dirty="0"/>
              <a:t>Effects</a:t>
            </a:r>
            <a:endParaRPr lang="en-US" sz="1700" dirty="0"/>
          </a:p>
          <a:p>
            <a:pPr lvl="1"/>
            <a:r>
              <a:rPr lang="en-US" sz="1700" dirty="0"/>
              <a:t>Headache, blurred vision, dizziness, drowsiness, loss of muscle power</a:t>
            </a:r>
          </a:p>
          <a:p>
            <a:r>
              <a:rPr lang="en-US" dirty="0"/>
              <a:t>Detecting &amp; Correcting</a:t>
            </a:r>
          </a:p>
          <a:p>
            <a:pPr lvl="1"/>
            <a:r>
              <a:rPr lang="en-US" sz="1700" dirty="0"/>
              <a:t>Carbon monoxide detectors</a:t>
            </a:r>
          </a:p>
          <a:p>
            <a:pPr lvl="1"/>
            <a:r>
              <a:rPr lang="en-US" sz="1700" dirty="0"/>
              <a:t>Turn off heater, open fresh air vents, use supplemental oxygen, land</a:t>
            </a:r>
          </a:p>
          <a:p>
            <a:pPr lvl="1"/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B7B9D-F4E6-49D7-B052-6EBB5A81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99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187A5-A0B7-4BEB-B4AC-1921271E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Fatigue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95D33-EBD2-43F2-AC72-AC991ECAB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2005739"/>
            <a:ext cx="9246889" cy="4597284"/>
          </a:xfrm>
        </p:spPr>
        <p:txBody>
          <a:bodyPr>
            <a:normAutofit/>
          </a:bodyPr>
          <a:lstStyle/>
          <a:p>
            <a:r>
              <a:rPr lang="en-US" dirty="0"/>
              <a:t>Effects</a:t>
            </a:r>
          </a:p>
          <a:p>
            <a:pPr lvl="1"/>
            <a:r>
              <a:rPr lang="en-US" dirty="0"/>
              <a:t>Degraded attention and concentration</a:t>
            </a:r>
          </a:p>
          <a:p>
            <a:pPr lvl="1"/>
            <a:r>
              <a:rPr lang="en-US" dirty="0"/>
              <a:t>Impaired coordination</a:t>
            </a:r>
          </a:p>
          <a:p>
            <a:pPr lvl="1"/>
            <a:r>
              <a:rPr lang="en-US" dirty="0"/>
              <a:t>Decreased ability to communicate</a:t>
            </a:r>
          </a:p>
          <a:p>
            <a:r>
              <a:rPr lang="en-US" dirty="0"/>
              <a:t>Causes</a:t>
            </a:r>
          </a:p>
          <a:p>
            <a:pPr lvl="1"/>
            <a:r>
              <a:rPr lang="en-US" dirty="0"/>
              <a:t>Sleep loss, exercise/physical work, stress, prolonged cognitive work</a:t>
            </a:r>
          </a:p>
          <a:p>
            <a:r>
              <a:rPr lang="en-US" dirty="0"/>
              <a:t>Acute Fatigue </a:t>
            </a:r>
          </a:p>
          <a:p>
            <a:pPr lvl="1"/>
            <a:r>
              <a:rPr lang="en-US" dirty="0"/>
              <a:t>Short term, normal occurrence in everyday life</a:t>
            </a:r>
          </a:p>
          <a:p>
            <a:pPr lvl="1"/>
            <a:r>
              <a:rPr lang="en-US" dirty="0"/>
              <a:t>Skill Fatigue: Special type of acute fatigue affecting piloting skills</a:t>
            </a:r>
          </a:p>
          <a:p>
            <a:pPr lvl="2"/>
            <a:r>
              <a:rPr lang="en-US" dirty="0"/>
              <a:t>Timing disruption</a:t>
            </a:r>
          </a:p>
          <a:p>
            <a:pPr lvl="2"/>
            <a:r>
              <a:rPr lang="en-US" dirty="0"/>
              <a:t>Perceptual field disruption</a:t>
            </a:r>
          </a:p>
          <a:p>
            <a:pPr lvl="1"/>
            <a:r>
              <a:rPr lang="en-US" dirty="0"/>
              <a:t>Causes: Physical &amp; psychological stress, mild hypoxia</a:t>
            </a:r>
          </a:p>
          <a:p>
            <a:pPr lvl="1"/>
            <a:r>
              <a:rPr lang="en-US" dirty="0"/>
              <a:t>Prevention: Proper diet, adequate rest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9D0FD-DC3E-40FD-923A-D6C5647B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20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187A5-A0B7-4BEB-B4AC-1921271E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Fatigue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95D33-EBD2-43F2-AC72-AC991ECAB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2005739"/>
            <a:ext cx="9246889" cy="4650038"/>
          </a:xfrm>
        </p:spPr>
        <p:txBody>
          <a:bodyPr>
            <a:normAutofit/>
          </a:bodyPr>
          <a:lstStyle/>
          <a:p>
            <a:r>
              <a:rPr lang="en-US" dirty="0"/>
              <a:t>Chronic Fatigue</a:t>
            </a:r>
          </a:p>
          <a:p>
            <a:pPr lvl="1"/>
            <a:r>
              <a:rPr lang="en-US" dirty="0"/>
              <a:t>Long term, usually with psychological roots or an underlying disease</a:t>
            </a:r>
          </a:p>
          <a:p>
            <a:pPr lvl="1"/>
            <a:r>
              <a:rPr lang="en-US" dirty="0"/>
              <a:t>Causes: Continuous high-stress levels </a:t>
            </a:r>
          </a:p>
          <a:p>
            <a:pPr lvl="1"/>
            <a:r>
              <a:rPr lang="en-US" dirty="0"/>
              <a:t>Symptoms: Weakness, tiredness, heart palpitations, breathlessness, headaches, irritability, aches and pains, emotional illness</a:t>
            </a:r>
          </a:p>
          <a:p>
            <a:pPr lvl="1"/>
            <a:r>
              <a:rPr lang="en-US" dirty="0"/>
              <a:t>Prevention: Treatment by a physician</a:t>
            </a:r>
          </a:p>
          <a:p>
            <a:r>
              <a:rPr lang="en-US" dirty="0"/>
              <a:t>Preventing Fatigue</a:t>
            </a:r>
          </a:p>
          <a:p>
            <a:pPr lvl="1"/>
            <a:r>
              <a:rPr lang="en-US" dirty="0"/>
              <a:t>Acute Fatigue: Stay on the ground </a:t>
            </a:r>
          </a:p>
          <a:p>
            <a:pPr lvl="1"/>
            <a:r>
              <a:rPr lang="en-US" dirty="0"/>
              <a:t>Avoid flying : </a:t>
            </a:r>
          </a:p>
          <a:p>
            <a:pPr lvl="2"/>
            <a:r>
              <a:rPr lang="en-US" dirty="0"/>
              <a:t>Without a full night’s rest</a:t>
            </a:r>
          </a:p>
          <a:p>
            <a:pPr lvl="2"/>
            <a:r>
              <a:rPr lang="en-US" dirty="0"/>
              <a:t>After working excessive hours</a:t>
            </a:r>
          </a:p>
          <a:p>
            <a:pPr lvl="2"/>
            <a:r>
              <a:rPr lang="en-US" dirty="0"/>
              <a:t>After an especially exhausting or stressful day</a:t>
            </a:r>
          </a:p>
          <a:p>
            <a:pPr lvl="1"/>
            <a:r>
              <a:rPr lang="en-US" dirty="0"/>
              <a:t>Chronic Fatigue: Should be treated by a physician. Do not fly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9D0FD-DC3E-40FD-923A-D6C5647B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32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187A5-A0B7-4BEB-B4AC-1921271E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95D33-EBD2-43F2-AC72-AC991ECAB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2005738"/>
            <a:ext cx="9246889" cy="46676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The body’s response to physical and psychological demands placed upon it</a:t>
            </a:r>
          </a:p>
          <a:p>
            <a:r>
              <a:rPr lang="en-US" sz="1800" dirty="0"/>
              <a:t>Stress &amp; the Body</a:t>
            </a:r>
          </a:p>
          <a:p>
            <a:pPr lvl="1"/>
            <a:r>
              <a:rPr lang="en-US" sz="1600" dirty="0"/>
              <a:t>Releases chemical hormones (adrenaline) into the blood </a:t>
            </a:r>
          </a:p>
          <a:p>
            <a:pPr lvl="1"/>
            <a:r>
              <a:rPr lang="en-US" sz="1600" dirty="0"/>
              <a:t>Increased metabolism to provide more energy to the muscles</a:t>
            </a:r>
          </a:p>
          <a:p>
            <a:pPr lvl="1"/>
            <a:r>
              <a:rPr lang="en-US" sz="1600" dirty="0"/>
              <a:t>Blood sugar, heart rate, respiration, blood pressure, and perspiration increase</a:t>
            </a:r>
          </a:p>
          <a:p>
            <a:r>
              <a:rPr lang="en-US" sz="1800" dirty="0"/>
              <a:t>Stressors</a:t>
            </a:r>
            <a:endParaRPr lang="en-US" sz="1500" dirty="0"/>
          </a:p>
          <a:p>
            <a:pPr lvl="1"/>
            <a:r>
              <a:rPr lang="en-US" sz="1600" dirty="0"/>
              <a:t>Physical stress (noise or vibration)</a:t>
            </a:r>
          </a:p>
          <a:p>
            <a:pPr lvl="1"/>
            <a:r>
              <a:rPr lang="en-US" sz="1600" dirty="0"/>
              <a:t>Physiological stress (fatigue)</a:t>
            </a:r>
          </a:p>
          <a:p>
            <a:pPr lvl="1"/>
            <a:r>
              <a:rPr lang="en-US" sz="1600" dirty="0"/>
              <a:t>Psychological stress (difficult work or personal situations)</a:t>
            </a:r>
          </a:p>
          <a:p>
            <a:r>
              <a:rPr lang="en-US" sz="1800" dirty="0"/>
              <a:t>Categories of Stress</a:t>
            </a:r>
          </a:p>
          <a:p>
            <a:pPr lvl="1"/>
            <a:r>
              <a:rPr lang="en-US" sz="1600" dirty="0"/>
              <a:t>Acute Stress (short term)</a:t>
            </a:r>
          </a:p>
          <a:p>
            <a:pPr lvl="1"/>
            <a:r>
              <a:rPr lang="en-US" sz="1600" dirty="0"/>
              <a:t>Chronic Stress (long term)</a:t>
            </a:r>
          </a:p>
          <a:p>
            <a:pPr lvl="2"/>
            <a:r>
              <a:rPr lang="en-US" dirty="0"/>
              <a:t>DO NOT FLY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9D0FD-DC3E-40FD-923A-D6C5647B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955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9D0FD-DC3E-40FD-923A-D6C5647B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45720" tIns="45720" rIns="4572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 smtClean="0">
                <a:ea typeface="Calibri Light" panose="020F0302020204030204" pitchFamily="34" charset="0"/>
              </a:rPr>
              <a:pPr defTabSz="914400">
                <a:lnSpc>
                  <a:spcPct val="90000"/>
                </a:lnSpc>
                <a:spcAft>
                  <a:spcPts val="600"/>
                </a:spcAft>
              </a:pPr>
              <a:t>20</a:t>
            </a:fld>
            <a:endParaRPr lang="en-US" dirty="0">
              <a:ea typeface="Calibri Light" panose="020F0302020204030204" pitchFamily="34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5B1ABF0-B57F-36D3-7410-563CCCAFF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2005738"/>
            <a:ext cx="10503133" cy="4333515"/>
          </a:xfrm>
        </p:spPr>
        <p:txBody>
          <a:bodyPr>
            <a:normAutofit/>
          </a:bodyPr>
          <a:lstStyle/>
          <a:p>
            <a:r>
              <a:rPr lang="en-US" dirty="0">
                <a:ea typeface="Calibri" panose="020F0502020204030204" pitchFamily="34" charset="0"/>
              </a:rPr>
              <a:t>Acute Stress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Short term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Involves an immediate threat that is perceived as a danger (fight or flight response)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Healthy person can cope with acute stress &amp; prevent stress overload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On-going acute stress can develop into chronic stress</a:t>
            </a:r>
          </a:p>
          <a:p>
            <a:r>
              <a:rPr lang="en-US" dirty="0">
                <a:ea typeface="Calibri" panose="020F0502020204030204" pitchFamily="34" charset="0"/>
              </a:rPr>
              <a:t>Chronic Stress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Long term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Level of stress presenting an intolerable burden, exceeding the ability to cope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Performance falls sharply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Often caused by unrelenting psychological pressure – loneliness, financial/relationship worries, etc.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DO NOT FLY – Consult a physician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F0CB73B-AEE8-E17E-F8D1-155C6749A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Stress</a:t>
            </a:r>
          </a:p>
        </p:txBody>
      </p:sp>
    </p:spTree>
    <p:extLst>
      <p:ext uri="{BB962C8B-B14F-4D97-AF65-F5344CB8AC3E}">
        <p14:creationId xmlns:p14="http://schemas.microsoft.com/office/powerpoint/2010/main" val="3143645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0D0E-E670-4ED3-8BA5-39247C725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Dehydration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388F5-069B-4D8D-8FE8-926472F6E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2005738"/>
            <a:ext cx="9781431" cy="46427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Critical loss of water from the body</a:t>
            </a:r>
          </a:p>
          <a:p>
            <a:r>
              <a:rPr lang="en-US" dirty="0"/>
              <a:t>Causes</a:t>
            </a:r>
          </a:p>
          <a:p>
            <a:pPr lvl="1"/>
            <a:r>
              <a:rPr lang="en-US" dirty="0"/>
              <a:t>High temperatures, wind, humidity, diuretic drinks (coffee, tea, alcohol, caffeinated soda)</a:t>
            </a:r>
          </a:p>
          <a:p>
            <a:r>
              <a:rPr lang="en-US" dirty="0"/>
              <a:t>Effects</a:t>
            </a:r>
          </a:p>
          <a:p>
            <a:pPr lvl="1"/>
            <a:r>
              <a:rPr lang="en-US" dirty="0"/>
              <a:t>Fatigue, headaches, cramps, tingling, sleepiness, dizziness</a:t>
            </a:r>
          </a:p>
          <a:p>
            <a:pPr lvl="1"/>
            <a:r>
              <a:rPr lang="en-US" dirty="0"/>
              <a:t>Degraded physical and mental performance </a:t>
            </a:r>
          </a:p>
          <a:p>
            <a:r>
              <a:rPr lang="en-US" dirty="0"/>
              <a:t>Dehydration &amp; Flying</a:t>
            </a:r>
          </a:p>
          <a:p>
            <a:pPr lvl="1"/>
            <a:r>
              <a:rPr lang="en-US" dirty="0"/>
              <a:t>Without proper hydration, fatigue progresses to dizziness, weakness, nausea, tingling, cramps &amp; thirst</a:t>
            </a:r>
          </a:p>
          <a:p>
            <a:pPr lvl="1"/>
            <a:r>
              <a:rPr lang="en-US" dirty="0"/>
              <a:t>Flying skills diminish while attention is taken from flying</a:t>
            </a:r>
          </a:p>
          <a:p>
            <a:r>
              <a:rPr lang="en-US" dirty="0"/>
              <a:t>Prevention</a:t>
            </a:r>
          </a:p>
          <a:p>
            <a:pPr lvl="1"/>
            <a:r>
              <a:rPr lang="en-US" dirty="0"/>
              <a:t>Stay hydrated – limit soda, caffeine, and avoid alcohol the day prior</a:t>
            </a:r>
          </a:p>
          <a:p>
            <a:pPr lvl="1"/>
            <a:r>
              <a:rPr lang="en-US" dirty="0"/>
              <a:t>Wear light, porous clothing, and a hat</a:t>
            </a:r>
          </a:p>
          <a:p>
            <a:pPr lvl="1"/>
            <a:r>
              <a:rPr lang="en-US" dirty="0"/>
              <a:t>Keep the cockpit ventilated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51055-E34E-4F01-9431-B348FA07D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5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9701A-C047-41E8-A3B4-E93E5D856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Alcohol &amp; Drugs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83B0E-E78B-4CF9-AF1D-300CC14B5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628776"/>
            <a:ext cx="7564902" cy="4933950"/>
          </a:xfrm>
        </p:spPr>
        <p:txBody>
          <a:bodyPr>
            <a:normAutofit/>
          </a:bodyPr>
          <a:lstStyle/>
          <a:p>
            <a:r>
              <a:rPr lang="en-US" dirty="0"/>
              <a:t>Alcohol</a:t>
            </a:r>
            <a:endParaRPr lang="en-US" sz="1400" dirty="0"/>
          </a:p>
          <a:p>
            <a:pPr lvl="1"/>
            <a:r>
              <a:rPr lang="en-US" dirty="0"/>
              <a:t>DON’T drink &amp; fly</a:t>
            </a:r>
          </a:p>
          <a:p>
            <a:pPr lvl="1"/>
            <a:r>
              <a:rPr lang="en-US" dirty="0"/>
              <a:t>Even small amounts of alcohol impairs judgement &amp; decreases performance and mental cognition</a:t>
            </a:r>
          </a:p>
          <a:p>
            <a:pPr lvl="1"/>
            <a:r>
              <a:rPr lang="en-US" dirty="0"/>
              <a:t>Altitude multiplies the effects of alcohol on the brain</a:t>
            </a:r>
          </a:p>
          <a:p>
            <a:pPr lvl="1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FAR 91.17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/>
              <a:t>– 8 hours “from bottle to throttle”</a:t>
            </a:r>
          </a:p>
          <a:p>
            <a:r>
              <a:rPr lang="en-US" dirty="0"/>
              <a:t>Medications / Drugs</a:t>
            </a:r>
          </a:p>
          <a:p>
            <a:pPr lvl="1"/>
            <a:r>
              <a:rPr lang="en-US" dirty="0"/>
              <a:t>Basic Guideline: Do not fly while taking medication, unless FAA approved</a:t>
            </a:r>
          </a:p>
          <a:p>
            <a:pPr lvl="1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FAR 61.53</a:t>
            </a:r>
            <a:r>
              <a:rPr lang="en-US" dirty="0"/>
              <a:t>: Prohibits flying if taking medication that would prevent obtaining a medical certificate</a:t>
            </a:r>
          </a:p>
          <a:p>
            <a:pPr lvl="1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FAR 91.17</a:t>
            </a:r>
            <a:r>
              <a:rPr lang="en-US" dirty="0"/>
              <a:t>: Prohibits drug use that affects safety </a:t>
            </a:r>
          </a:p>
          <a:p>
            <a:pPr lvl="1"/>
            <a:r>
              <a:rPr lang="en-US" dirty="0"/>
              <a:t>Drugs with no side effects on the ground may have serious effects airborne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503A0-3B7F-4635-A1FE-9DC70E703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950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52D82-828D-4F77-8720-16F87E73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Nitrogen &amp; Scuba Diving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541C7-EC08-49E3-B980-268A3B7EE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8"/>
            <a:ext cx="7676825" cy="4299811"/>
          </a:xfrm>
        </p:spPr>
        <p:txBody>
          <a:bodyPr>
            <a:normAutofit/>
          </a:bodyPr>
          <a:lstStyle/>
          <a:p>
            <a:r>
              <a:rPr lang="en-US" dirty="0"/>
              <a:t>Scuba Diving &amp; Flying</a:t>
            </a:r>
          </a:p>
          <a:p>
            <a:pPr lvl="1"/>
            <a:r>
              <a:rPr lang="en-US" dirty="0"/>
              <a:t>Diving results in a significant increase in nitrogen dissolved in the body</a:t>
            </a:r>
          </a:p>
          <a:p>
            <a:pPr lvl="1"/>
            <a:r>
              <a:rPr lang="en-US" dirty="0"/>
              <a:t>At sea level, nitrogen in the body and outside the body is in equilibrium</a:t>
            </a:r>
          </a:p>
          <a:p>
            <a:pPr lvl="1"/>
            <a:r>
              <a:rPr lang="en-US" dirty="0"/>
              <a:t>Airborne, reduced pressure can release the excess nitrogen</a:t>
            </a:r>
          </a:p>
          <a:p>
            <a:pPr lvl="1"/>
            <a:r>
              <a:rPr lang="en-US" dirty="0"/>
              <a:t>If released too quickly, bubbles can form in the bloods, spinal cord, or brain</a:t>
            </a:r>
          </a:p>
          <a:p>
            <a:pPr lvl="1"/>
            <a:r>
              <a:rPr lang="en-US" dirty="0"/>
              <a:t>Symptoms: Severe pain and/or impairment – death in extreme cases</a:t>
            </a:r>
          </a:p>
          <a:p>
            <a:r>
              <a:rPr lang="en-US" dirty="0"/>
              <a:t>Provide time to allow nitrogen to return to normal levels before flying</a:t>
            </a:r>
          </a:p>
          <a:p>
            <a:pPr lvl="1"/>
            <a:r>
              <a:rPr lang="en-US" dirty="0"/>
              <a:t>No Controlled Ascent: At least 12 hrs. before flight ≥ 8,000’ MSL</a:t>
            </a:r>
          </a:p>
          <a:p>
            <a:pPr lvl="2"/>
            <a:r>
              <a:rPr lang="en-US" sz="1500" dirty="0"/>
              <a:t>24 hours for flight above 8,000’ MSL</a:t>
            </a:r>
          </a:p>
          <a:p>
            <a:pPr lvl="1"/>
            <a:r>
              <a:rPr lang="en-US" dirty="0"/>
              <a:t>Controlled Ascent: At least 24 hrs. before flight ≥ 8,000’ MSL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942DB-0DEF-4740-8206-640AB3A8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88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D864E-8BDF-4096-AAAE-BDC61F213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IMSAFE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C9B03-B09F-482F-920C-4796ECA46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43" y="2005739"/>
            <a:ext cx="9246889" cy="4174398"/>
          </a:xfrm>
        </p:spPr>
        <p:txBody>
          <a:bodyPr>
            <a:normAutofit/>
          </a:bodyPr>
          <a:lstStyle/>
          <a:p>
            <a:r>
              <a:rPr lang="en-US" dirty="0"/>
              <a:t>Always perform your own preflight</a:t>
            </a:r>
          </a:p>
          <a:p>
            <a:r>
              <a:rPr lang="en-US" dirty="0"/>
              <a:t>Self Preflight</a:t>
            </a:r>
          </a:p>
          <a:p>
            <a:pPr lvl="1"/>
            <a:r>
              <a:rPr lang="en-US" dirty="0"/>
              <a:t>Illness: Am I sick? </a:t>
            </a:r>
          </a:p>
          <a:p>
            <a:pPr lvl="1"/>
            <a:r>
              <a:rPr lang="en-US" dirty="0"/>
              <a:t>Medication: Am I taking any medications that might affect judgement or make me drowsy?</a:t>
            </a:r>
          </a:p>
          <a:p>
            <a:pPr lvl="1"/>
            <a:r>
              <a:rPr lang="en-US" dirty="0"/>
              <a:t>Stress: Am I under any psychological pressure from work? Money, health, or family problems?</a:t>
            </a:r>
          </a:p>
          <a:p>
            <a:pPr lvl="1"/>
            <a:r>
              <a:rPr lang="en-US" dirty="0"/>
              <a:t>Alcohol: Have I been drinking within 8 hours? 24 hours? Am I hungover?</a:t>
            </a:r>
          </a:p>
          <a:p>
            <a:pPr lvl="1"/>
            <a:r>
              <a:rPr lang="en-US" dirty="0"/>
              <a:t>Fatigue: Am I tired and not adequately rested?</a:t>
            </a:r>
          </a:p>
          <a:p>
            <a:pPr lvl="1"/>
            <a:r>
              <a:rPr lang="en-US" dirty="0"/>
              <a:t>Emotion: Am I emotionally upset?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276E5D-D5E7-46C0-81BF-34B43794D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04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960E6-6647-4B58-B3A4-7373E330F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264628584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282948</TotalTime>
  <Words>1846</Words>
  <Application>Microsoft Office PowerPoint</Application>
  <PresentationFormat>Widescreen</PresentationFormat>
  <Paragraphs>302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Bebas Neue</vt:lpstr>
      <vt:lpstr>Calibri</vt:lpstr>
      <vt:lpstr>Calibri Light</vt:lpstr>
      <vt:lpstr>Cambria Math</vt:lpstr>
      <vt:lpstr>Century Schoolbook</vt:lpstr>
      <vt:lpstr>Poppins</vt:lpstr>
      <vt:lpstr>Wingdings 2</vt:lpstr>
      <vt:lpstr>View</vt:lpstr>
      <vt:lpstr>Aeromedical Factors</vt:lpstr>
      <vt:lpstr>Overview</vt:lpstr>
      <vt:lpstr>Hypoxia</vt:lpstr>
      <vt:lpstr>Hyperventilation</vt:lpstr>
      <vt:lpstr>Middle Ear &amp; Sinus Problems </vt:lpstr>
      <vt:lpstr>Spatial Disorientation</vt:lpstr>
      <vt:lpstr>Spatial Disorientation</vt:lpstr>
      <vt:lpstr>Spatial Disorientation in Flight </vt:lpstr>
      <vt:lpstr>Spatial Disorientation in Flight </vt:lpstr>
      <vt:lpstr>Spatial Disorientation in Flight </vt:lpstr>
      <vt:lpstr>Illusions</vt:lpstr>
      <vt:lpstr>Illusions</vt:lpstr>
      <vt:lpstr>Illusions</vt:lpstr>
      <vt:lpstr>Illusions</vt:lpstr>
      <vt:lpstr>Motion Sickness</vt:lpstr>
      <vt:lpstr>Carbon Monoxide (CO) Poisoning</vt:lpstr>
      <vt:lpstr>Fatigue</vt:lpstr>
      <vt:lpstr>Fatigue</vt:lpstr>
      <vt:lpstr>Stress</vt:lpstr>
      <vt:lpstr>Stress</vt:lpstr>
      <vt:lpstr>Dehydration</vt:lpstr>
      <vt:lpstr>Alcohol &amp; Drugs</vt:lpstr>
      <vt:lpstr>Nitrogen &amp; Scuba Diving</vt:lpstr>
      <vt:lpstr>IMSAFE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CFI Lesson Plans</dc:title>
  <dc:creator>Nate Ehlers</dc:creator>
  <cp:lastModifiedBy>Backseat Pilot</cp:lastModifiedBy>
  <cp:revision>1054</cp:revision>
  <dcterms:created xsi:type="dcterms:W3CDTF">2021-10-28T22:45:50Z</dcterms:created>
  <dcterms:modified xsi:type="dcterms:W3CDTF">2024-10-07T20:35:40Z</dcterms:modified>
</cp:coreProperties>
</file>