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notesMasterIdLst>
    <p:notesMasterId r:id="rId100"/>
  </p:notesMasterIdLst>
  <p:sldIdLst>
    <p:sldId id="280" r:id="rId2"/>
    <p:sldId id="1849" r:id="rId3"/>
    <p:sldId id="1850" r:id="rId4"/>
    <p:sldId id="1851" r:id="rId5"/>
    <p:sldId id="1852" r:id="rId6"/>
    <p:sldId id="1853" r:id="rId7"/>
    <p:sldId id="1854" r:id="rId8"/>
    <p:sldId id="1855" r:id="rId9"/>
    <p:sldId id="1856" r:id="rId10"/>
    <p:sldId id="3853" r:id="rId11"/>
    <p:sldId id="3854" r:id="rId12"/>
    <p:sldId id="3855" r:id="rId13"/>
    <p:sldId id="1857" r:id="rId14"/>
    <p:sldId id="1858" r:id="rId15"/>
    <p:sldId id="1859" r:id="rId16"/>
    <p:sldId id="1860" r:id="rId17"/>
    <p:sldId id="1861" r:id="rId18"/>
    <p:sldId id="1890" r:id="rId19"/>
    <p:sldId id="1862" r:id="rId20"/>
    <p:sldId id="1863" r:id="rId21"/>
    <p:sldId id="1864" r:id="rId22"/>
    <p:sldId id="1865" r:id="rId23"/>
    <p:sldId id="1866" r:id="rId24"/>
    <p:sldId id="1867" r:id="rId25"/>
    <p:sldId id="1868" r:id="rId26"/>
    <p:sldId id="1869" r:id="rId27"/>
    <p:sldId id="1873" r:id="rId28"/>
    <p:sldId id="1870" r:id="rId29"/>
    <p:sldId id="1871" r:id="rId30"/>
    <p:sldId id="1872" r:id="rId31"/>
    <p:sldId id="1874" r:id="rId32"/>
    <p:sldId id="4068" r:id="rId33"/>
    <p:sldId id="4069" r:id="rId34"/>
    <p:sldId id="1875" r:id="rId35"/>
    <p:sldId id="1876" r:id="rId36"/>
    <p:sldId id="1877" r:id="rId37"/>
    <p:sldId id="1568" r:id="rId38"/>
    <p:sldId id="1570" r:id="rId39"/>
    <p:sldId id="1569" r:id="rId40"/>
    <p:sldId id="1879" r:id="rId41"/>
    <p:sldId id="1880" r:id="rId42"/>
    <p:sldId id="1881" r:id="rId43"/>
    <p:sldId id="1882" r:id="rId44"/>
    <p:sldId id="1878" r:id="rId45"/>
    <p:sldId id="1883" r:id="rId46"/>
    <p:sldId id="1888" r:id="rId47"/>
    <p:sldId id="1884" r:id="rId48"/>
    <p:sldId id="1885" r:id="rId49"/>
    <p:sldId id="1886" r:id="rId50"/>
    <p:sldId id="1887" r:id="rId51"/>
    <p:sldId id="2048" r:id="rId52"/>
    <p:sldId id="2049" r:id="rId53"/>
    <p:sldId id="2050" r:id="rId54"/>
    <p:sldId id="2051" r:id="rId55"/>
    <p:sldId id="2052" r:id="rId56"/>
    <p:sldId id="2053" r:id="rId57"/>
    <p:sldId id="2054" r:id="rId58"/>
    <p:sldId id="2056" r:id="rId59"/>
    <p:sldId id="1909" r:id="rId60"/>
    <p:sldId id="1910" r:id="rId61"/>
    <p:sldId id="1911" r:id="rId62"/>
    <p:sldId id="1530" r:id="rId63"/>
    <p:sldId id="1531" r:id="rId64"/>
    <p:sldId id="1532" r:id="rId65"/>
    <p:sldId id="1528" r:id="rId66"/>
    <p:sldId id="1533" r:id="rId67"/>
    <p:sldId id="1529" r:id="rId68"/>
    <p:sldId id="1534" r:id="rId69"/>
    <p:sldId id="1535" r:id="rId70"/>
    <p:sldId id="1431" r:id="rId71"/>
    <p:sldId id="1912" r:id="rId72"/>
    <p:sldId id="1537" r:id="rId73"/>
    <p:sldId id="1536" r:id="rId74"/>
    <p:sldId id="1538" r:id="rId75"/>
    <p:sldId id="1540" r:id="rId76"/>
    <p:sldId id="1539" r:id="rId77"/>
    <p:sldId id="1541" r:id="rId78"/>
    <p:sldId id="3182" r:id="rId79"/>
    <p:sldId id="3183" r:id="rId80"/>
    <p:sldId id="3184" r:id="rId81"/>
    <p:sldId id="2058" r:id="rId82"/>
    <p:sldId id="463" r:id="rId83"/>
    <p:sldId id="1549" r:id="rId84"/>
    <p:sldId id="1552" r:id="rId85"/>
    <p:sldId id="4071" r:id="rId86"/>
    <p:sldId id="1551" r:id="rId87"/>
    <p:sldId id="467" r:id="rId88"/>
    <p:sldId id="1555" r:id="rId89"/>
    <p:sldId id="1553" r:id="rId90"/>
    <p:sldId id="2855" r:id="rId91"/>
    <p:sldId id="1554" r:id="rId92"/>
    <p:sldId id="466" r:id="rId93"/>
    <p:sldId id="3185" r:id="rId94"/>
    <p:sldId id="3186" r:id="rId95"/>
    <p:sldId id="2854" r:id="rId96"/>
    <p:sldId id="1916" r:id="rId97"/>
    <p:sldId id="3190" r:id="rId98"/>
    <p:sldId id="1044" r:id="rId9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DAFF"/>
    <a:srgbClr val="9933FF"/>
    <a:srgbClr val="FF6600"/>
    <a:srgbClr val="6AFC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3C6F4FA-6C2E-4425-83B2-8D04C54DF9E5}" v="1" dt="2024-08-31T18:54:19.75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30" autoAdjust="0"/>
    <p:restoredTop sz="86571" autoAdjust="0"/>
  </p:normalViewPr>
  <p:slideViewPr>
    <p:cSldViewPr snapToGrid="0">
      <p:cViewPr varScale="1">
        <p:scale>
          <a:sx n="57" d="100"/>
          <a:sy n="57" d="100"/>
        </p:scale>
        <p:origin x="528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viewProps" Target="view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microsoft.com/office/2015/10/relationships/revisionInfo" Target="revisionInfo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notesMaster" Target="notesMasters/notesMaster1.xml"/><Relationship Id="rId105" Type="http://schemas.microsoft.com/office/2016/11/relationships/changesInfo" Target="changesInfos/changesInfo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ckseat Pilot" userId="d180a19d18cc575d" providerId="LiveId" clId="{625073CB-C321-4C05-B7C7-D2CA8CBD224B}"/>
    <pc:docChg chg="undo custSel addSld delSld modSld">
      <pc:chgData name="Backseat Pilot" userId="d180a19d18cc575d" providerId="LiveId" clId="{625073CB-C321-4C05-B7C7-D2CA8CBD224B}" dt="2024-08-30T16:06:40.253" v="135" actId="207"/>
      <pc:docMkLst>
        <pc:docMk/>
      </pc:docMkLst>
      <pc:sldChg chg="add del">
        <pc:chgData name="Backseat Pilot" userId="d180a19d18cc575d" providerId="LiveId" clId="{625073CB-C321-4C05-B7C7-D2CA8CBD224B}" dt="2024-08-29T19:30:30.900" v="15"/>
        <pc:sldMkLst>
          <pc:docMk/>
          <pc:sldMk cId="2708328883" sldId="280"/>
        </pc:sldMkLst>
      </pc:sldChg>
      <pc:sldChg chg="add del">
        <pc:chgData name="Backseat Pilot" userId="d180a19d18cc575d" providerId="LiveId" clId="{625073CB-C321-4C05-B7C7-D2CA8CBD224B}" dt="2024-08-29T19:30:30.900" v="15"/>
        <pc:sldMkLst>
          <pc:docMk/>
          <pc:sldMk cId="2805741389" sldId="463"/>
        </pc:sldMkLst>
      </pc:sldChg>
      <pc:sldChg chg="del">
        <pc:chgData name="Backseat Pilot" userId="d180a19d18cc575d" providerId="LiveId" clId="{625073CB-C321-4C05-B7C7-D2CA8CBD224B}" dt="2024-08-29T19:30:30.144" v="0" actId="47"/>
        <pc:sldMkLst>
          <pc:docMk/>
          <pc:sldMk cId="3495742404" sldId="465"/>
        </pc:sldMkLst>
      </pc:sldChg>
      <pc:sldChg chg="addSp delSp modSp add del mod setBg delDesignElem">
        <pc:chgData name="Backseat Pilot" userId="d180a19d18cc575d" providerId="LiveId" clId="{625073CB-C321-4C05-B7C7-D2CA8CBD224B}" dt="2024-08-29T19:36:39.864" v="114" actId="29295"/>
        <pc:sldMkLst>
          <pc:docMk/>
          <pc:sldMk cId="1721067179" sldId="466"/>
        </pc:sldMkLst>
        <pc:spChg chg="add mod ord">
          <ac:chgData name="Backseat Pilot" userId="d180a19d18cc575d" providerId="LiveId" clId="{625073CB-C321-4C05-B7C7-D2CA8CBD224B}" dt="2024-08-29T19:36:32.555" v="111" actId="1076"/>
          <ac:spMkLst>
            <pc:docMk/>
            <pc:sldMk cId="1721067179" sldId="466"/>
            <ac:spMk id="7" creationId="{F6237D1F-794C-0F27-5074-63FCB31AAAC3}"/>
          </ac:spMkLst>
        </pc:spChg>
        <pc:spChg chg="del">
          <ac:chgData name="Backseat Pilot" userId="d180a19d18cc575d" providerId="LiveId" clId="{625073CB-C321-4C05-B7C7-D2CA8CBD224B}" dt="2024-08-29T19:30:30.900" v="15"/>
          <ac:spMkLst>
            <pc:docMk/>
            <pc:sldMk cId="1721067179" sldId="466"/>
            <ac:spMk id="11" creationId="{989683EB-D202-4B4D-B1BD-8BA6965FBEF5}"/>
          </ac:spMkLst>
        </pc:spChg>
        <pc:picChg chg="mod">
          <ac:chgData name="Backseat Pilot" userId="d180a19d18cc575d" providerId="LiveId" clId="{625073CB-C321-4C05-B7C7-D2CA8CBD224B}" dt="2024-08-29T19:36:39.864" v="114" actId="29295"/>
          <ac:picMkLst>
            <pc:docMk/>
            <pc:sldMk cId="1721067179" sldId="466"/>
            <ac:picMk id="6" creationId="{EBA372DE-67B5-44EC-CD56-764236268E1D}"/>
          </ac:picMkLst>
        </pc:picChg>
      </pc:sldChg>
      <pc:sldChg chg="addSp delSp modSp add del mod setBg delDesignElem">
        <pc:chgData name="Backseat Pilot" userId="d180a19d18cc575d" providerId="LiveId" clId="{625073CB-C321-4C05-B7C7-D2CA8CBD224B}" dt="2024-08-30T16:06:40.253" v="135" actId="207"/>
        <pc:sldMkLst>
          <pc:docMk/>
          <pc:sldMk cId="2585781333" sldId="467"/>
        </pc:sldMkLst>
        <pc:spChg chg="add mod ord">
          <ac:chgData name="Backseat Pilot" userId="d180a19d18cc575d" providerId="LiveId" clId="{625073CB-C321-4C05-B7C7-D2CA8CBD224B}" dt="2024-08-30T16:06:40.253" v="135" actId="207"/>
          <ac:spMkLst>
            <pc:docMk/>
            <pc:sldMk cId="2585781333" sldId="467"/>
            <ac:spMk id="5" creationId="{117A97AC-94A6-30F0-88D3-5F00FEA72AFA}"/>
          </ac:spMkLst>
        </pc:spChg>
        <pc:spChg chg="del">
          <ac:chgData name="Backseat Pilot" userId="d180a19d18cc575d" providerId="LiveId" clId="{625073CB-C321-4C05-B7C7-D2CA8CBD224B}" dt="2024-08-29T19:30:30.900" v="15"/>
          <ac:spMkLst>
            <pc:docMk/>
            <pc:sldMk cId="2585781333" sldId="467"/>
            <ac:spMk id="11" creationId="{989683EB-D202-4B4D-B1BD-8BA6965FBEF5}"/>
          </ac:spMkLst>
        </pc:spChg>
        <pc:picChg chg="mod ord">
          <ac:chgData name="Backseat Pilot" userId="d180a19d18cc575d" providerId="LiveId" clId="{625073CB-C321-4C05-B7C7-D2CA8CBD224B}" dt="2024-08-30T16:06:29.878" v="130" actId="167"/>
          <ac:picMkLst>
            <pc:docMk/>
            <pc:sldMk cId="2585781333" sldId="467"/>
            <ac:picMk id="6" creationId="{156B20AE-213B-C25B-D4AA-4B3977CDB313}"/>
          </ac:picMkLst>
        </pc:picChg>
      </pc:sldChg>
      <pc:sldChg chg="del">
        <pc:chgData name="Backseat Pilot" userId="d180a19d18cc575d" providerId="LiveId" clId="{625073CB-C321-4C05-B7C7-D2CA8CBD224B}" dt="2024-08-29T19:30:30.144" v="0" actId="47"/>
        <pc:sldMkLst>
          <pc:docMk/>
          <pc:sldMk cId="2410817802" sldId="947"/>
        </pc:sldMkLst>
      </pc:sldChg>
      <pc:sldChg chg="add del">
        <pc:chgData name="Backseat Pilot" userId="d180a19d18cc575d" providerId="LiveId" clId="{625073CB-C321-4C05-B7C7-D2CA8CBD224B}" dt="2024-08-29T19:30:30.900" v="15"/>
        <pc:sldMkLst>
          <pc:docMk/>
          <pc:sldMk cId="2099789370" sldId="1044"/>
        </pc:sldMkLst>
      </pc:sldChg>
      <pc:sldChg chg="add del">
        <pc:chgData name="Backseat Pilot" userId="d180a19d18cc575d" providerId="LiveId" clId="{625073CB-C321-4C05-B7C7-D2CA8CBD224B}" dt="2024-08-29T19:30:30.900" v="15"/>
        <pc:sldMkLst>
          <pc:docMk/>
          <pc:sldMk cId="789725387" sldId="1431"/>
        </pc:sldMkLst>
      </pc:sldChg>
      <pc:sldChg chg="add del">
        <pc:chgData name="Backseat Pilot" userId="d180a19d18cc575d" providerId="LiveId" clId="{625073CB-C321-4C05-B7C7-D2CA8CBD224B}" dt="2024-08-29T19:30:30.900" v="15"/>
        <pc:sldMkLst>
          <pc:docMk/>
          <pc:sldMk cId="1114819124" sldId="1528"/>
        </pc:sldMkLst>
      </pc:sldChg>
      <pc:sldChg chg="add del">
        <pc:chgData name="Backseat Pilot" userId="d180a19d18cc575d" providerId="LiveId" clId="{625073CB-C321-4C05-B7C7-D2CA8CBD224B}" dt="2024-08-29T19:30:30.900" v="15"/>
        <pc:sldMkLst>
          <pc:docMk/>
          <pc:sldMk cId="4078798494" sldId="1529"/>
        </pc:sldMkLst>
      </pc:sldChg>
      <pc:sldChg chg="add del">
        <pc:chgData name="Backseat Pilot" userId="d180a19d18cc575d" providerId="LiveId" clId="{625073CB-C321-4C05-B7C7-D2CA8CBD224B}" dt="2024-08-29T19:30:30.900" v="15"/>
        <pc:sldMkLst>
          <pc:docMk/>
          <pc:sldMk cId="1133643331" sldId="1530"/>
        </pc:sldMkLst>
      </pc:sldChg>
      <pc:sldChg chg="add del">
        <pc:chgData name="Backseat Pilot" userId="d180a19d18cc575d" providerId="LiveId" clId="{625073CB-C321-4C05-B7C7-D2CA8CBD224B}" dt="2024-08-29T19:30:30.900" v="15"/>
        <pc:sldMkLst>
          <pc:docMk/>
          <pc:sldMk cId="3129781352" sldId="1531"/>
        </pc:sldMkLst>
      </pc:sldChg>
      <pc:sldChg chg="add del">
        <pc:chgData name="Backseat Pilot" userId="d180a19d18cc575d" providerId="LiveId" clId="{625073CB-C321-4C05-B7C7-D2CA8CBD224B}" dt="2024-08-29T19:30:30.900" v="15"/>
        <pc:sldMkLst>
          <pc:docMk/>
          <pc:sldMk cId="2199460100" sldId="1532"/>
        </pc:sldMkLst>
      </pc:sldChg>
      <pc:sldChg chg="add del">
        <pc:chgData name="Backseat Pilot" userId="d180a19d18cc575d" providerId="LiveId" clId="{625073CB-C321-4C05-B7C7-D2CA8CBD224B}" dt="2024-08-29T19:30:30.900" v="15"/>
        <pc:sldMkLst>
          <pc:docMk/>
          <pc:sldMk cId="1560282546" sldId="1533"/>
        </pc:sldMkLst>
      </pc:sldChg>
      <pc:sldChg chg="add del">
        <pc:chgData name="Backseat Pilot" userId="d180a19d18cc575d" providerId="LiveId" clId="{625073CB-C321-4C05-B7C7-D2CA8CBD224B}" dt="2024-08-29T19:30:30.900" v="15"/>
        <pc:sldMkLst>
          <pc:docMk/>
          <pc:sldMk cId="169205046" sldId="1534"/>
        </pc:sldMkLst>
      </pc:sldChg>
      <pc:sldChg chg="add del">
        <pc:chgData name="Backseat Pilot" userId="d180a19d18cc575d" providerId="LiveId" clId="{625073CB-C321-4C05-B7C7-D2CA8CBD224B}" dt="2024-08-29T19:30:30.900" v="15"/>
        <pc:sldMkLst>
          <pc:docMk/>
          <pc:sldMk cId="797759967" sldId="1535"/>
        </pc:sldMkLst>
      </pc:sldChg>
      <pc:sldChg chg="add del">
        <pc:chgData name="Backseat Pilot" userId="d180a19d18cc575d" providerId="LiveId" clId="{625073CB-C321-4C05-B7C7-D2CA8CBD224B}" dt="2024-08-29T19:30:30.900" v="15"/>
        <pc:sldMkLst>
          <pc:docMk/>
          <pc:sldMk cId="2618650844" sldId="1536"/>
        </pc:sldMkLst>
      </pc:sldChg>
      <pc:sldChg chg="add del">
        <pc:chgData name="Backseat Pilot" userId="d180a19d18cc575d" providerId="LiveId" clId="{625073CB-C321-4C05-B7C7-D2CA8CBD224B}" dt="2024-08-29T19:30:30.900" v="15"/>
        <pc:sldMkLst>
          <pc:docMk/>
          <pc:sldMk cId="1008553763" sldId="1537"/>
        </pc:sldMkLst>
      </pc:sldChg>
      <pc:sldChg chg="add del">
        <pc:chgData name="Backseat Pilot" userId="d180a19d18cc575d" providerId="LiveId" clId="{625073CB-C321-4C05-B7C7-D2CA8CBD224B}" dt="2024-08-29T19:30:30.900" v="15"/>
        <pc:sldMkLst>
          <pc:docMk/>
          <pc:sldMk cId="705889896" sldId="1538"/>
        </pc:sldMkLst>
      </pc:sldChg>
      <pc:sldChg chg="add del">
        <pc:chgData name="Backseat Pilot" userId="d180a19d18cc575d" providerId="LiveId" clId="{625073CB-C321-4C05-B7C7-D2CA8CBD224B}" dt="2024-08-29T19:30:30.900" v="15"/>
        <pc:sldMkLst>
          <pc:docMk/>
          <pc:sldMk cId="1000991921" sldId="1539"/>
        </pc:sldMkLst>
      </pc:sldChg>
      <pc:sldChg chg="add del">
        <pc:chgData name="Backseat Pilot" userId="d180a19d18cc575d" providerId="LiveId" clId="{625073CB-C321-4C05-B7C7-D2CA8CBD224B}" dt="2024-08-29T19:30:30.900" v="15"/>
        <pc:sldMkLst>
          <pc:docMk/>
          <pc:sldMk cId="2854655706" sldId="1540"/>
        </pc:sldMkLst>
      </pc:sldChg>
      <pc:sldChg chg="add del">
        <pc:chgData name="Backseat Pilot" userId="d180a19d18cc575d" providerId="LiveId" clId="{625073CB-C321-4C05-B7C7-D2CA8CBD224B}" dt="2024-08-29T19:30:30.900" v="15"/>
        <pc:sldMkLst>
          <pc:docMk/>
          <pc:sldMk cId="3622943604" sldId="1541"/>
        </pc:sldMkLst>
      </pc:sldChg>
      <pc:sldChg chg="add del">
        <pc:chgData name="Backseat Pilot" userId="d180a19d18cc575d" providerId="LiveId" clId="{625073CB-C321-4C05-B7C7-D2CA8CBD224B}" dt="2024-08-29T19:30:30.900" v="15"/>
        <pc:sldMkLst>
          <pc:docMk/>
          <pc:sldMk cId="1262502176" sldId="1549"/>
        </pc:sldMkLst>
      </pc:sldChg>
      <pc:sldChg chg="modSp add del mod">
        <pc:chgData name="Backseat Pilot" userId="d180a19d18cc575d" providerId="LiveId" clId="{625073CB-C321-4C05-B7C7-D2CA8CBD224B}" dt="2024-08-29T19:35:02.063" v="92" actId="20577"/>
        <pc:sldMkLst>
          <pc:docMk/>
          <pc:sldMk cId="3953373406" sldId="1551"/>
        </pc:sldMkLst>
        <pc:spChg chg="mod">
          <ac:chgData name="Backseat Pilot" userId="d180a19d18cc575d" providerId="LiveId" clId="{625073CB-C321-4C05-B7C7-D2CA8CBD224B}" dt="2024-08-29T19:35:02.063" v="92" actId="20577"/>
          <ac:spMkLst>
            <pc:docMk/>
            <pc:sldMk cId="3953373406" sldId="1551"/>
            <ac:spMk id="13" creationId="{4276F72A-0C2A-88DB-7193-DADB05612B36}"/>
          </ac:spMkLst>
        </pc:spChg>
      </pc:sldChg>
      <pc:sldChg chg="modSp add del mod">
        <pc:chgData name="Backseat Pilot" userId="d180a19d18cc575d" providerId="LiveId" clId="{625073CB-C321-4C05-B7C7-D2CA8CBD224B}" dt="2024-08-29T19:34:48.888" v="68" actId="20577"/>
        <pc:sldMkLst>
          <pc:docMk/>
          <pc:sldMk cId="1086368017" sldId="1552"/>
        </pc:sldMkLst>
        <pc:spChg chg="mod">
          <ac:chgData name="Backseat Pilot" userId="d180a19d18cc575d" providerId="LiveId" clId="{625073CB-C321-4C05-B7C7-D2CA8CBD224B}" dt="2024-08-29T19:34:48.888" v="68" actId="20577"/>
          <ac:spMkLst>
            <pc:docMk/>
            <pc:sldMk cId="1086368017" sldId="1552"/>
            <ac:spMk id="3" creationId="{BAC5A2E0-5E16-4EBF-AAB3-9F95AECBD5EC}"/>
          </ac:spMkLst>
        </pc:spChg>
      </pc:sldChg>
      <pc:sldChg chg="addSp delSp modSp add del mod setBg delDesignElem">
        <pc:chgData name="Backseat Pilot" userId="d180a19d18cc575d" providerId="LiveId" clId="{625073CB-C321-4C05-B7C7-D2CA8CBD224B}" dt="2024-08-29T19:35:35.850" v="100" actId="167"/>
        <pc:sldMkLst>
          <pc:docMk/>
          <pc:sldMk cId="2754644844" sldId="1553"/>
        </pc:sldMkLst>
        <pc:spChg chg="add mod ord">
          <ac:chgData name="Backseat Pilot" userId="d180a19d18cc575d" providerId="LiveId" clId="{625073CB-C321-4C05-B7C7-D2CA8CBD224B}" dt="2024-08-29T19:35:35.850" v="100" actId="167"/>
          <ac:spMkLst>
            <pc:docMk/>
            <pc:sldMk cId="2754644844" sldId="1553"/>
            <ac:spMk id="7" creationId="{A1FF0644-06AA-98A7-F0F1-EC6A3D7CD1E9}"/>
          </ac:spMkLst>
        </pc:spChg>
        <pc:spChg chg="del">
          <ac:chgData name="Backseat Pilot" userId="d180a19d18cc575d" providerId="LiveId" clId="{625073CB-C321-4C05-B7C7-D2CA8CBD224B}" dt="2024-08-29T19:30:30.900" v="15"/>
          <ac:spMkLst>
            <pc:docMk/>
            <pc:sldMk cId="2754644844" sldId="1553"/>
            <ac:spMk id="11" creationId="{989683EB-D202-4B4D-B1BD-8BA6965FBEF5}"/>
          </ac:spMkLst>
        </pc:spChg>
      </pc:sldChg>
      <pc:sldChg chg="addSp delSp modSp add del mod setBg delDesignElem">
        <pc:chgData name="Backseat Pilot" userId="d180a19d18cc575d" providerId="LiveId" clId="{625073CB-C321-4C05-B7C7-D2CA8CBD224B}" dt="2024-08-29T19:36:02.284" v="104" actId="167"/>
        <pc:sldMkLst>
          <pc:docMk/>
          <pc:sldMk cId="3813591008" sldId="1554"/>
        </pc:sldMkLst>
        <pc:spChg chg="add mod ord">
          <ac:chgData name="Backseat Pilot" userId="d180a19d18cc575d" providerId="LiveId" clId="{625073CB-C321-4C05-B7C7-D2CA8CBD224B}" dt="2024-08-29T19:36:02.284" v="104" actId="167"/>
          <ac:spMkLst>
            <pc:docMk/>
            <pc:sldMk cId="3813591008" sldId="1554"/>
            <ac:spMk id="6" creationId="{4F9D91FE-30CE-9878-2D19-9791FCD234F4}"/>
          </ac:spMkLst>
        </pc:spChg>
        <pc:spChg chg="del">
          <ac:chgData name="Backseat Pilot" userId="d180a19d18cc575d" providerId="LiveId" clId="{625073CB-C321-4C05-B7C7-D2CA8CBD224B}" dt="2024-08-29T19:30:30.900" v="15"/>
          <ac:spMkLst>
            <pc:docMk/>
            <pc:sldMk cId="3813591008" sldId="1554"/>
            <ac:spMk id="11" creationId="{989683EB-D202-4B4D-B1BD-8BA6965FBEF5}"/>
          </ac:spMkLst>
        </pc:spChg>
      </pc:sldChg>
      <pc:sldChg chg="addSp delSp modSp add del mod setBg delDesignElem">
        <pc:chgData name="Backseat Pilot" userId="d180a19d18cc575d" providerId="LiveId" clId="{625073CB-C321-4C05-B7C7-D2CA8CBD224B}" dt="2024-08-29T19:35:30.574" v="98" actId="167"/>
        <pc:sldMkLst>
          <pc:docMk/>
          <pc:sldMk cId="2036531151" sldId="1555"/>
        </pc:sldMkLst>
        <pc:spChg chg="add mod ord">
          <ac:chgData name="Backseat Pilot" userId="d180a19d18cc575d" providerId="LiveId" clId="{625073CB-C321-4C05-B7C7-D2CA8CBD224B}" dt="2024-08-29T19:35:30.574" v="98" actId="167"/>
          <ac:spMkLst>
            <pc:docMk/>
            <pc:sldMk cId="2036531151" sldId="1555"/>
            <ac:spMk id="6" creationId="{4440EF35-B426-50FC-2F1F-758004DE636E}"/>
          </ac:spMkLst>
        </pc:spChg>
        <pc:spChg chg="del">
          <ac:chgData name="Backseat Pilot" userId="d180a19d18cc575d" providerId="LiveId" clId="{625073CB-C321-4C05-B7C7-D2CA8CBD224B}" dt="2024-08-29T19:30:30.900" v="15"/>
          <ac:spMkLst>
            <pc:docMk/>
            <pc:sldMk cId="2036531151" sldId="1555"/>
            <ac:spMk id="15" creationId="{989683EB-D202-4B4D-B1BD-8BA6965FBEF5}"/>
          </ac:spMkLst>
        </pc:spChg>
      </pc:sldChg>
      <pc:sldChg chg="add del">
        <pc:chgData name="Backseat Pilot" userId="d180a19d18cc575d" providerId="LiveId" clId="{625073CB-C321-4C05-B7C7-D2CA8CBD224B}" dt="2024-08-29T19:30:30.900" v="15"/>
        <pc:sldMkLst>
          <pc:docMk/>
          <pc:sldMk cId="1424976398" sldId="1568"/>
        </pc:sldMkLst>
      </pc:sldChg>
      <pc:sldChg chg="modSp add del mod">
        <pc:chgData name="Backseat Pilot" userId="d180a19d18cc575d" providerId="LiveId" clId="{625073CB-C321-4C05-B7C7-D2CA8CBD224B}" dt="2024-08-29T19:32:32.752" v="36" actId="1076"/>
        <pc:sldMkLst>
          <pc:docMk/>
          <pc:sldMk cId="864945234" sldId="1569"/>
        </pc:sldMkLst>
        <pc:picChg chg="mod">
          <ac:chgData name="Backseat Pilot" userId="d180a19d18cc575d" providerId="LiveId" clId="{625073CB-C321-4C05-B7C7-D2CA8CBD224B}" dt="2024-08-29T19:32:32.752" v="36" actId="1076"/>
          <ac:picMkLst>
            <pc:docMk/>
            <pc:sldMk cId="864945234" sldId="1569"/>
            <ac:picMk id="21" creationId="{0B796F6A-128C-DBA6-6F06-B029C0CF1F28}"/>
          </ac:picMkLst>
        </pc:picChg>
      </pc:sldChg>
      <pc:sldChg chg="add del">
        <pc:chgData name="Backseat Pilot" userId="d180a19d18cc575d" providerId="LiveId" clId="{625073CB-C321-4C05-B7C7-D2CA8CBD224B}" dt="2024-08-29T19:30:30.900" v="15"/>
        <pc:sldMkLst>
          <pc:docMk/>
          <pc:sldMk cId="1742911981" sldId="1570"/>
        </pc:sldMkLst>
      </pc:sldChg>
      <pc:sldChg chg="add del">
        <pc:chgData name="Backseat Pilot" userId="d180a19d18cc575d" providerId="LiveId" clId="{625073CB-C321-4C05-B7C7-D2CA8CBD224B}" dt="2024-08-29T19:30:30.900" v="15"/>
        <pc:sldMkLst>
          <pc:docMk/>
          <pc:sldMk cId="1834097927" sldId="1849"/>
        </pc:sldMkLst>
      </pc:sldChg>
      <pc:sldChg chg="add del">
        <pc:chgData name="Backseat Pilot" userId="d180a19d18cc575d" providerId="LiveId" clId="{625073CB-C321-4C05-B7C7-D2CA8CBD224B}" dt="2024-08-29T19:30:30.900" v="15"/>
        <pc:sldMkLst>
          <pc:docMk/>
          <pc:sldMk cId="62270572" sldId="1850"/>
        </pc:sldMkLst>
      </pc:sldChg>
      <pc:sldChg chg="modSp add del mod">
        <pc:chgData name="Backseat Pilot" userId="d180a19d18cc575d" providerId="LiveId" clId="{625073CB-C321-4C05-B7C7-D2CA8CBD224B}" dt="2024-08-30T16:05:07.687" v="115" actId="14100"/>
        <pc:sldMkLst>
          <pc:docMk/>
          <pc:sldMk cId="794056170" sldId="1851"/>
        </pc:sldMkLst>
        <pc:spChg chg="mod">
          <ac:chgData name="Backseat Pilot" userId="d180a19d18cc575d" providerId="LiveId" clId="{625073CB-C321-4C05-B7C7-D2CA8CBD224B}" dt="2024-08-30T16:05:07.687" v="115" actId="14100"/>
          <ac:spMkLst>
            <pc:docMk/>
            <pc:sldMk cId="794056170" sldId="1851"/>
            <ac:spMk id="5" creationId="{5ADE2802-1E2C-E889-FA83-46F1C35D355D}"/>
          </ac:spMkLst>
        </pc:spChg>
      </pc:sldChg>
      <pc:sldChg chg="addSp delSp modSp add del mod setBg delDesignElem">
        <pc:chgData name="Backseat Pilot" userId="d180a19d18cc575d" providerId="LiveId" clId="{625073CB-C321-4C05-B7C7-D2CA8CBD224B}" dt="2024-08-29T19:31:35.885" v="28" actId="167"/>
        <pc:sldMkLst>
          <pc:docMk/>
          <pc:sldMk cId="899455740" sldId="1852"/>
        </pc:sldMkLst>
        <pc:spChg chg="add mod ord">
          <ac:chgData name="Backseat Pilot" userId="d180a19d18cc575d" providerId="LiveId" clId="{625073CB-C321-4C05-B7C7-D2CA8CBD224B}" dt="2024-08-29T19:31:35.885" v="28" actId="167"/>
          <ac:spMkLst>
            <pc:docMk/>
            <pc:sldMk cId="899455740" sldId="1852"/>
            <ac:spMk id="7" creationId="{8549C641-7CD0-7CEE-5D44-F15176221F85}"/>
          </ac:spMkLst>
        </pc:spChg>
        <pc:spChg chg="del">
          <ac:chgData name="Backseat Pilot" userId="d180a19d18cc575d" providerId="LiveId" clId="{625073CB-C321-4C05-B7C7-D2CA8CBD224B}" dt="2024-08-29T19:30:30.900" v="15"/>
          <ac:spMkLst>
            <pc:docMk/>
            <pc:sldMk cId="899455740" sldId="1852"/>
            <ac:spMk id="20" creationId="{989683EB-D202-4B4D-B1BD-8BA6965FBEF5}"/>
          </ac:spMkLst>
        </pc:spChg>
        <pc:picChg chg="add del mod ord">
          <ac:chgData name="Backseat Pilot" userId="d180a19d18cc575d" providerId="LiveId" clId="{625073CB-C321-4C05-B7C7-D2CA8CBD224B}" dt="2024-08-29T19:31:12.003" v="24" actId="478"/>
          <ac:picMkLst>
            <pc:docMk/>
            <pc:sldMk cId="899455740" sldId="1852"/>
            <ac:picMk id="5" creationId="{EBE30A79-B34B-EE68-53F1-E7607DE3BA2A}"/>
          </ac:picMkLst>
        </pc:picChg>
        <pc:picChg chg="ord">
          <ac:chgData name="Backseat Pilot" userId="d180a19d18cc575d" providerId="LiveId" clId="{625073CB-C321-4C05-B7C7-D2CA8CBD224B}" dt="2024-08-29T19:31:09.852" v="21" actId="167"/>
          <ac:picMkLst>
            <pc:docMk/>
            <pc:sldMk cId="899455740" sldId="1852"/>
            <ac:picMk id="6" creationId="{6257A5F0-2F69-2207-1F46-FE6E6E032397}"/>
          </ac:picMkLst>
        </pc:picChg>
      </pc:sldChg>
      <pc:sldChg chg="addSp delSp modSp add del mod setBg delDesignElem">
        <pc:chgData name="Backseat Pilot" userId="d180a19d18cc575d" providerId="LiveId" clId="{625073CB-C321-4C05-B7C7-D2CA8CBD224B}" dt="2024-08-29T19:31:44.241" v="30" actId="167"/>
        <pc:sldMkLst>
          <pc:docMk/>
          <pc:sldMk cId="1516188402" sldId="1853"/>
        </pc:sldMkLst>
        <pc:spChg chg="add mod ord">
          <ac:chgData name="Backseat Pilot" userId="d180a19d18cc575d" providerId="LiveId" clId="{625073CB-C321-4C05-B7C7-D2CA8CBD224B}" dt="2024-08-29T19:31:44.241" v="30" actId="167"/>
          <ac:spMkLst>
            <pc:docMk/>
            <pc:sldMk cId="1516188402" sldId="1853"/>
            <ac:spMk id="5" creationId="{A8CCC7E7-B0C3-7922-910B-AEB01C7C4CA6}"/>
          </ac:spMkLst>
        </pc:spChg>
        <pc:spChg chg="del">
          <ac:chgData name="Backseat Pilot" userId="d180a19d18cc575d" providerId="LiveId" clId="{625073CB-C321-4C05-B7C7-D2CA8CBD224B}" dt="2024-08-29T19:30:30.900" v="15"/>
          <ac:spMkLst>
            <pc:docMk/>
            <pc:sldMk cId="1516188402" sldId="1853"/>
            <ac:spMk id="8" creationId="{989683EB-D202-4B4D-B1BD-8BA6965FBEF5}"/>
          </ac:spMkLst>
        </pc:spChg>
      </pc:sldChg>
      <pc:sldChg chg="add del">
        <pc:chgData name="Backseat Pilot" userId="d180a19d18cc575d" providerId="LiveId" clId="{625073CB-C321-4C05-B7C7-D2CA8CBD224B}" dt="2024-08-29T19:30:30.900" v="15"/>
        <pc:sldMkLst>
          <pc:docMk/>
          <pc:sldMk cId="4264508081" sldId="1854"/>
        </pc:sldMkLst>
      </pc:sldChg>
      <pc:sldChg chg="add del">
        <pc:chgData name="Backseat Pilot" userId="d180a19d18cc575d" providerId="LiveId" clId="{625073CB-C321-4C05-B7C7-D2CA8CBD224B}" dt="2024-08-29T19:30:30.900" v="15"/>
        <pc:sldMkLst>
          <pc:docMk/>
          <pc:sldMk cId="990286906" sldId="1855"/>
        </pc:sldMkLst>
      </pc:sldChg>
      <pc:sldChg chg="add del">
        <pc:chgData name="Backseat Pilot" userId="d180a19d18cc575d" providerId="LiveId" clId="{625073CB-C321-4C05-B7C7-D2CA8CBD224B}" dt="2024-08-29T19:30:30.900" v="15"/>
        <pc:sldMkLst>
          <pc:docMk/>
          <pc:sldMk cId="2992335353" sldId="1856"/>
        </pc:sldMkLst>
      </pc:sldChg>
      <pc:sldChg chg="add del">
        <pc:chgData name="Backseat Pilot" userId="d180a19d18cc575d" providerId="LiveId" clId="{625073CB-C321-4C05-B7C7-D2CA8CBD224B}" dt="2024-08-29T19:30:30.900" v="15"/>
        <pc:sldMkLst>
          <pc:docMk/>
          <pc:sldMk cId="1031794144" sldId="1857"/>
        </pc:sldMkLst>
      </pc:sldChg>
      <pc:sldChg chg="add del">
        <pc:chgData name="Backseat Pilot" userId="d180a19d18cc575d" providerId="LiveId" clId="{625073CB-C321-4C05-B7C7-D2CA8CBD224B}" dt="2024-08-29T19:30:30.900" v="15"/>
        <pc:sldMkLst>
          <pc:docMk/>
          <pc:sldMk cId="2576980157" sldId="1858"/>
        </pc:sldMkLst>
      </pc:sldChg>
      <pc:sldChg chg="add del">
        <pc:chgData name="Backseat Pilot" userId="d180a19d18cc575d" providerId="LiveId" clId="{625073CB-C321-4C05-B7C7-D2CA8CBD224B}" dt="2024-08-29T19:30:30.900" v="15"/>
        <pc:sldMkLst>
          <pc:docMk/>
          <pc:sldMk cId="3631712879" sldId="1859"/>
        </pc:sldMkLst>
      </pc:sldChg>
      <pc:sldChg chg="add del">
        <pc:chgData name="Backseat Pilot" userId="d180a19d18cc575d" providerId="LiveId" clId="{625073CB-C321-4C05-B7C7-D2CA8CBD224B}" dt="2024-08-29T19:30:30.900" v="15"/>
        <pc:sldMkLst>
          <pc:docMk/>
          <pc:sldMk cId="4099673051" sldId="1860"/>
        </pc:sldMkLst>
      </pc:sldChg>
      <pc:sldChg chg="addSp delSp modSp add del mod setBg delDesignElem">
        <pc:chgData name="Backseat Pilot" userId="d180a19d18cc575d" providerId="LiveId" clId="{625073CB-C321-4C05-B7C7-D2CA8CBD224B}" dt="2024-08-29T19:32:01.447" v="32" actId="167"/>
        <pc:sldMkLst>
          <pc:docMk/>
          <pc:sldMk cId="850659117" sldId="1861"/>
        </pc:sldMkLst>
        <pc:spChg chg="add mod ord">
          <ac:chgData name="Backseat Pilot" userId="d180a19d18cc575d" providerId="LiveId" clId="{625073CB-C321-4C05-B7C7-D2CA8CBD224B}" dt="2024-08-29T19:32:01.447" v="32" actId="167"/>
          <ac:spMkLst>
            <pc:docMk/>
            <pc:sldMk cId="850659117" sldId="1861"/>
            <ac:spMk id="5" creationId="{477AB22F-5737-75F2-D691-1BBE681888D2}"/>
          </ac:spMkLst>
        </pc:spChg>
        <pc:spChg chg="del">
          <ac:chgData name="Backseat Pilot" userId="d180a19d18cc575d" providerId="LiveId" clId="{625073CB-C321-4C05-B7C7-D2CA8CBD224B}" dt="2024-08-29T19:30:30.900" v="15"/>
          <ac:spMkLst>
            <pc:docMk/>
            <pc:sldMk cId="850659117" sldId="1861"/>
            <ac:spMk id="17" creationId="{989683EB-D202-4B4D-B1BD-8BA6965FBEF5}"/>
          </ac:spMkLst>
        </pc:spChg>
      </pc:sldChg>
      <pc:sldChg chg="add del">
        <pc:chgData name="Backseat Pilot" userId="d180a19d18cc575d" providerId="LiveId" clId="{625073CB-C321-4C05-B7C7-D2CA8CBD224B}" dt="2024-08-29T19:30:30.900" v="15"/>
        <pc:sldMkLst>
          <pc:docMk/>
          <pc:sldMk cId="250728977" sldId="1862"/>
        </pc:sldMkLst>
      </pc:sldChg>
      <pc:sldChg chg="add del">
        <pc:chgData name="Backseat Pilot" userId="d180a19d18cc575d" providerId="LiveId" clId="{625073CB-C321-4C05-B7C7-D2CA8CBD224B}" dt="2024-08-29T19:30:30.900" v="15"/>
        <pc:sldMkLst>
          <pc:docMk/>
          <pc:sldMk cId="4316697" sldId="1863"/>
        </pc:sldMkLst>
      </pc:sldChg>
      <pc:sldChg chg="add del">
        <pc:chgData name="Backseat Pilot" userId="d180a19d18cc575d" providerId="LiveId" clId="{625073CB-C321-4C05-B7C7-D2CA8CBD224B}" dt="2024-08-29T19:30:30.900" v="15"/>
        <pc:sldMkLst>
          <pc:docMk/>
          <pc:sldMk cId="2522814566" sldId="1864"/>
        </pc:sldMkLst>
      </pc:sldChg>
      <pc:sldChg chg="add del">
        <pc:chgData name="Backseat Pilot" userId="d180a19d18cc575d" providerId="LiveId" clId="{625073CB-C321-4C05-B7C7-D2CA8CBD224B}" dt="2024-08-29T19:30:30.900" v="15"/>
        <pc:sldMkLst>
          <pc:docMk/>
          <pc:sldMk cId="19244182" sldId="1865"/>
        </pc:sldMkLst>
      </pc:sldChg>
      <pc:sldChg chg="add del">
        <pc:chgData name="Backseat Pilot" userId="d180a19d18cc575d" providerId="LiveId" clId="{625073CB-C321-4C05-B7C7-D2CA8CBD224B}" dt="2024-08-29T19:30:30.900" v="15"/>
        <pc:sldMkLst>
          <pc:docMk/>
          <pc:sldMk cId="457459839" sldId="1866"/>
        </pc:sldMkLst>
      </pc:sldChg>
      <pc:sldChg chg="add del">
        <pc:chgData name="Backseat Pilot" userId="d180a19d18cc575d" providerId="LiveId" clId="{625073CB-C321-4C05-B7C7-D2CA8CBD224B}" dt="2024-08-29T19:30:30.900" v="15"/>
        <pc:sldMkLst>
          <pc:docMk/>
          <pc:sldMk cId="1816842660" sldId="1867"/>
        </pc:sldMkLst>
      </pc:sldChg>
      <pc:sldChg chg="add del">
        <pc:chgData name="Backseat Pilot" userId="d180a19d18cc575d" providerId="LiveId" clId="{625073CB-C321-4C05-B7C7-D2CA8CBD224B}" dt="2024-08-29T19:30:30.900" v="15"/>
        <pc:sldMkLst>
          <pc:docMk/>
          <pc:sldMk cId="2813086366" sldId="1868"/>
        </pc:sldMkLst>
      </pc:sldChg>
      <pc:sldChg chg="add del">
        <pc:chgData name="Backseat Pilot" userId="d180a19d18cc575d" providerId="LiveId" clId="{625073CB-C321-4C05-B7C7-D2CA8CBD224B}" dt="2024-08-29T19:30:30.900" v="15"/>
        <pc:sldMkLst>
          <pc:docMk/>
          <pc:sldMk cId="2131019589" sldId="1869"/>
        </pc:sldMkLst>
      </pc:sldChg>
      <pc:sldChg chg="add del">
        <pc:chgData name="Backseat Pilot" userId="d180a19d18cc575d" providerId="LiveId" clId="{625073CB-C321-4C05-B7C7-D2CA8CBD224B}" dt="2024-08-29T19:30:30.900" v="15"/>
        <pc:sldMkLst>
          <pc:docMk/>
          <pc:sldMk cId="3061632192" sldId="1870"/>
        </pc:sldMkLst>
      </pc:sldChg>
      <pc:sldChg chg="add del">
        <pc:chgData name="Backseat Pilot" userId="d180a19d18cc575d" providerId="LiveId" clId="{625073CB-C321-4C05-B7C7-D2CA8CBD224B}" dt="2024-08-29T19:30:30.900" v="15"/>
        <pc:sldMkLst>
          <pc:docMk/>
          <pc:sldMk cId="905941613" sldId="1871"/>
        </pc:sldMkLst>
      </pc:sldChg>
      <pc:sldChg chg="add del">
        <pc:chgData name="Backseat Pilot" userId="d180a19d18cc575d" providerId="LiveId" clId="{625073CB-C321-4C05-B7C7-D2CA8CBD224B}" dt="2024-08-29T19:30:30.900" v="15"/>
        <pc:sldMkLst>
          <pc:docMk/>
          <pc:sldMk cId="1929174406" sldId="1872"/>
        </pc:sldMkLst>
      </pc:sldChg>
      <pc:sldChg chg="add del">
        <pc:chgData name="Backseat Pilot" userId="d180a19d18cc575d" providerId="LiveId" clId="{625073CB-C321-4C05-B7C7-D2CA8CBD224B}" dt="2024-08-29T19:30:30.900" v="15"/>
        <pc:sldMkLst>
          <pc:docMk/>
          <pc:sldMk cId="1902056157" sldId="1873"/>
        </pc:sldMkLst>
      </pc:sldChg>
      <pc:sldChg chg="add del">
        <pc:chgData name="Backseat Pilot" userId="d180a19d18cc575d" providerId="LiveId" clId="{625073CB-C321-4C05-B7C7-D2CA8CBD224B}" dt="2024-08-29T19:30:30.900" v="15"/>
        <pc:sldMkLst>
          <pc:docMk/>
          <pc:sldMk cId="4168118312" sldId="1874"/>
        </pc:sldMkLst>
      </pc:sldChg>
      <pc:sldChg chg="add del">
        <pc:chgData name="Backseat Pilot" userId="d180a19d18cc575d" providerId="LiveId" clId="{625073CB-C321-4C05-B7C7-D2CA8CBD224B}" dt="2024-08-29T19:30:30.900" v="15"/>
        <pc:sldMkLst>
          <pc:docMk/>
          <pc:sldMk cId="2674189040" sldId="1875"/>
        </pc:sldMkLst>
      </pc:sldChg>
      <pc:sldChg chg="add del">
        <pc:chgData name="Backseat Pilot" userId="d180a19d18cc575d" providerId="LiveId" clId="{625073CB-C321-4C05-B7C7-D2CA8CBD224B}" dt="2024-08-29T19:30:30.900" v="15"/>
        <pc:sldMkLst>
          <pc:docMk/>
          <pc:sldMk cId="3386101872" sldId="1876"/>
        </pc:sldMkLst>
      </pc:sldChg>
      <pc:sldChg chg="add del">
        <pc:chgData name="Backseat Pilot" userId="d180a19d18cc575d" providerId="LiveId" clId="{625073CB-C321-4C05-B7C7-D2CA8CBD224B}" dt="2024-08-29T19:30:30.900" v="15"/>
        <pc:sldMkLst>
          <pc:docMk/>
          <pc:sldMk cId="3415938642" sldId="1877"/>
        </pc:sldMkLst>
      </pc:sldChg>
      <pc:sldChg chg="add del">
        <pc:chgData name="Backseat Pilot" userId="d180a19d18cc575d" providerId="LiveId" clId="{625073CB-C321-4C05-B7C7-D2CA8CBD224B}" dt="2024-08-29T19:30:30.900" v="15"/>
        <pc:sldMkLst>
          <pc:docMk/>
          <pc:sldMk cId="856612639" sldId="1878"/>
        </pc:sldMkLst>
      </pc:sldChg>
      <pc:sldChg chg="add del">
        <pc:chgData name="Backseat Pilot" userId="d180a19d18cc575d" providerId="LiveId" clId="{625073CB-C321-4C05-B7C7-D2CA8CBD224B}" dt="2024-08-29T19:30:30.900" v="15"/>
        <pc:sldMkLst>
          <pc:docMk/>
          <pc:sldMk cId="3494859688" sldId="1879"/>
        </pc:sldMkLst>
      </pc:sldChg>
      <pc:sldChg chg="delSp add del setBg delDesignElem">
        <pc:chgData name="Backseat Pilot" userId="d180a19d18cc575d" providerId="LiveId" clId="{625073CB-C321-4C05-B7C7-D2CA8CBD224B}" dt="2024-08-29T19:30:30.900" v="15"/>
        <pc:sldMkLst>
          <pc:docMk/>
          <pc:sldMk cId="1938023719" sldId="1880"/>
        </pc:sldMkLst>
        <pc:spChg chg="del">
          <ac:chgData name="Backseat Pilot" userId="d180a19d18cc575d" providerId="LiveId" clId="{625073CB-C321-4C05-B7C7-D2CA8CBD224B}" dt="2024-08-29T19:30:30.900" v="15"/>
          <ac:spMkLst>
            <pc:docMk/>
            <pc:sldMk cId="1938023719" sldId="1880"/>
            <ac:spMk id="7" creationId="{9163A971-857A-4D4D-B458-BADAF926FFCC}"/>
          </ac:spMkLst>
        </pc:spChg>
      </pc:sldChg>
      <pc:sldChg chg="addSp delSp modSp add del mod setBg delDesignElem">
        <pc:chgData name="Backseat Pilot" userId="d180a19d18cc575d" providerId="LiveId" clId="{625073CB-C321-4C05-B7C7-D2CA8CBD224B}" dt="2024-08-29T19:33:13.844" v="41" actId="167"/>
        <pc:sldMkLst>
          <pc:docMk/>
          <pc:sldMk cId="3806083915" sldId="1881"/>
        </pc:sldMkLst>
        <pc:spChg chg="add mod ord">
          <ac:chgData name="Backseat Pilot" userId="d180a19d18cc575d" providerId="LiveId" clId="{625073CB-C321-4C05-B7C7-D2CA8CBD224B}" dt="2024-08-29T19:33:10.871" v="40" actId="167"/>
          <ac:spMkLst>
            <pc:docMk/>
            <pc:sldMk cId="3806083915" sldId="1881"/>
            <ac:spMk id="7" creationId="{F1578BA1-6C07-559A-C90B-BE47C1CA7B9B}"/>
          </ac:spMkLst>
        </pc:spChg>
        <pc:spChg chg="del">
          <ac:chgData name="Backseat Pilot" userId="d180a19d18cc575d" providerId="LiveId" clId="{625073CB-C321-4C05-B7C7-D2CA8CBD224B}" dt="2024-08-29T19:30:30.900" v="15"/>
          <ac:spMkLst>
            <pc:docMk/>
            <pc:sldMk cId="3806083915" sldId="1881"/>
            <ac:spMk id="9" creationId="{9163A971-857A-4D4D-B458-BADAF926FFCC}"/>
          </ac:spMkLst>
        </pc:spChg>
        <pc:picChg chg="ord">
          <ac:chgData name="Backseat Pilot" userId="d180a19d18cc575d" providerId="LiveId" clId="{625073CB-C321-4C05-B7C7-D2CA8CBD224B}" dt="2024-08-29T19:33:13.844" v="41" actId="167"/>
          <ac:picMkLst>
            <pc:docMk/>
            <pc:sldMk cId="3806083915" sldId="1881"/>
            <ac:picMk id="6" creationId="{7309D27B-B257-784A-9CF2-8E73E40886F2}"/>
          </ac:picMkLst>
        </pc:picChg>
      </pc:sldChg>
      <pc:sldChg chg="add del">
        <pc:chgData name="Backseat Pilot" userId="d180a19d18cc575d" providerId="LiveId" clId="{625073CB-C321-4C05-B7C7-D2CA8CBD224B}" dt="2024-08-29T19:30:30.900" v="15"/>
        <pc:sldMkLst>
          <pc:docMk/>
          <pc:sldMk cId="4250599150" sldId="1882"/>
        </pc:sldMkLst>
      </pc:sldChg>
      <pc:sldChg chg="add del">
        <pc:chgData name="Backseat Pilot" userId="d180a19d18cc575d" providerId="LiveId" clId="{625073CB-C321-4C05-B7C7-D2CA8CBD224B}" dt="2024-08-29T19:30:30.900" v="15"/>
        <pc:sldMkLst>
          <pc:docMk/>
          <pc:sldMk cId="3050398181" sldId="1883"/>
        </pc:sldMkLst>
      </pc:sldChg>
      <pc:sldChg chg="add del">
        <pc:chgData name="Backseat Pilot" userId="d180a19d18cc575d" providerId="LiveId" clId="{625073CB-C321-4C05-B7C7-D2CA8CBD224B}" dt="2024-08-29T19:30:30.900" v="15"/>
        <pc:sldMkLst>
          <pc:docMk/>
          <pc:sldMk cId="703162661" sldId="1884"/>
        </pc:sldMkLst>
      </pc:sldChg>
      <pc:sldChg chg="add del">
        <pc:chgData name="Backseat Pilot" userId="d180a19d18cc575d" providerId="LiveId" clId="{625073CB-C321-4C05-B7C7-D2CA8CBD224B}" dt="2024-08-29T19:30:30.900" v="15"/>
        <pc:sldMkLst>
          <pc:docMk/>
          <pc:sldMk cId="4216007255" sldId="1885"/>
        </pc:sldMkLst>
      </pc:sldChg>
      <pc:sldChg chg="add del">
        <pc:chgData name="Backseat Pilot" userId="d180a19d18cc575d" providerId="LiveId" clId="{625073CB-C321-4C05-B7C7-D2CA8CBD224B}" dt="2024-08-29T19:30:30.900" v="15"/>
        <pc:sldMkLst>
          <pc:docMk/>
          <pc:sldMk cId="4017911259" sldId="1886"/>
        </pc:sldMkLst>
      </pc:sldChg>
      <pc:sldChg chg="add del">
        <pc:chgData name="Backseat Pilot" userId="d180a19d18cc575d" providerId="LiveId" clId="{625073CB-C321-4C05-B7C7-D2CA8CBD224B}" dt="2024-08-29T19:30:30.900" v="15"/>
        <pc:sldMkLst>
          <pc:docMk/>
          <pc:sldMk cId="3670192967" sldId="1887"/>
        </pc:sldMkLst>
      </pc:sldChg>
      <pc:sldChg chg="add del">
        <pc:chgData name="Backseat Pilot" userId="d180a19d18cc575d" providerId="LiveId" clId="{625073CB-C321-4C05-B7C7-D2CA8CBD224B}" dt="2024-08-29T19:30:30.900" v="15"/>
        <pc:sldMkLst>
          <pc:docMk/>
          <pc:sldMk cId="2560674531" sldId="1888"/>
        </pc:sldMkLst>
      </pc:sldChg>
      <pc:sldChg chg="addSp delSp modSp add del mod setBg delDesignElem">
        <pc:chgData name="Backseat Pilot" userId="d180a19d18cc575d" providerId="LiveId" clId="{625073CB-C321-4C05-B7C7-D2CA8CBD224B}" dt="2024-08-29T19:32:08.315" v="34" actId="167"/>
        <pc:sldMkLst>
          <pc:docMk/>
          <pc:sldMk cId="3071760136" sldId="1890"/>
        </pc:sldMkLst>
        <pc:spChg chg="add mod ord">
          <ac:chgData name="Backseat Pilot" userId="d180a19d18cc575d" providerId="LiveId" clId="{625073CB-C321-4C05-B7C7-D2CA8CBD224B}" dt="2024-08-29T19:32:08.315" v="34" actId="167"/>
          <ac:spMkLst>
            <pc:docMk/>
            <pc:sldMk cId="3071760136" sldId="1890"/>
            <ac:spMk id="6" creationId="{47C997BB-7BD7-7439-60A2-0FC94779C93C}"/>
          </ac:spMkLst>
        </pc:spChg>
        <pc:spChg chg="del">
          <ac:chgData name="Backseat Pilot" userId="d180a19d18cc575d" providerId="LiveId" clId="{625073CB-C321-4C05-B7C7-D2CA8CBD224B}" dt="2024-08-29T19:30:30.900" v="15"/>
          <ac:spMkLst>
            <pc:docMk/>
            <pc:sldMk cId="3071760136" sldId="1890"/>
            <ac:spMk id="9" creationId="{989683EB-D202-4B4D-B1BD-8BA6965FBEF5}"/>
          </ac:spMkLst>
        </pc:spChg>
      </pc:sldChg>
      <pc:sldChg chg="add del">
        <pc:chgData name="Backseat Pilot" userId="d180a19d18cc575d" providerId="LiveId" clId="{625073CB-C321-4C05-B7C7-D2CA8CBD224B}" dt="2024-08-29T19:30:30.900" v="15"/>
        <pc:sldMkLst>
          <pc:docMk/>
          <pc:sldMk cId="1610225452" sldId="1909"/>
        </pc:sldMkLst>
      </pc:sldChg>
      <pc:sldChg chg="add del">
        <pc:chgData name="Backseat Pilot" userId="d180a19d18cc575d" providerId="LiveId" clId="{625073CB-C321-4C05-B7C7-D2CA8CBD224B}" dt="2024-08-29T19:30:30.900" v="15"/>
        <pc:sldMkLst>
          <pc:docMk/>
          <pc:sldMk cId="4174046478" sldId="1910"/>
        </pc:sldMkLst>
      </pc:sldChg>
      <pc:sldChg chg="add del">
        <pc:chgData name="Backseat Pilot" userId="d180a19d18cc575d" providerId="LiveId" clId="{625073CB-C321-4C05-B7C7-D2CA8CBD224B}" dt="2024-08-29T19:30:30.900" v="15"/>
        <pc:sldMkLst>
          <pc:docMk/>
          <pc:sldMk cId="248253389" sldId="1911"/>
        </pc:sldMkLst>
      </pc:sldChg>
      <pc:sldChg chg="add del">
        <pc:chgData name="Backseat Pilot" userId="d180a19d18cc575d" providerId="LiveId" clId="{625073CB-C321-4C05-B7C7-D2CA8CBD224B}" dt="2024-08-29T19:30:30.900" v="15"/>
        <pc:sldMkLst>
          <pc:docMk/>
          <pc:sldMk cId="830594262" sldId="1912"/>
        </pc:sldMkLst>
      </pc:sldChg>
      <pc:sldChg chg="add del">
        <pc:chgData name="Backseat Pilot" userId="d180a19d18cc575d" providerId="LiveId" clId="{625073CB-C321-4C05-B7C7-D2CA8CBD224B}" dt="2024-08-29T19:30:30.900" v="15"/>
        <pc:sldMkLst>
          <pc:docMk/>
          <pc:sldMk cId="4135979790" sldId="1916"/>
        </pc:sldMkLst>
      </pc:sldChg>
      <pc:sldChg chg="add del">
        <pc:chgData name="Backseat Pilot" userId="d180a19d18cc575d" providerId="LiveId" clId="{625073CB-C321-4C05-B7C7-D2CA8CBD224B}" dt="2024-08-29T19:30:30.900" v="15"/>
        <pc:sldMkLst>
          <pc:docMk/>
          <pc:sldMk cId="4054498526" sldId="2048"/>
        </pc:sldMkLst>
      </pc:sldChg>
      <pc:sldChg chg="add del setBg">
        <pc:chgData name="Backseat Pilot" userId="d180a19d18cc575d" providerId="LiveId" clId="{625073CB-C321-4C05-B7C7-D2CA8CBD224B}" dt="2024-08-29T19:30:30.900" v="15"/>
        <pc:sldMkLst>
          <pc:docMk/>
          <pc:sldMk cId="1877260871" sldId="2049"/>
        </pc:sldMkLst>
      </pc:sldChg>
      <pc:sldChg chg="addSp delSp modSp add del mod setBg delDesignElem">
        <pc:chgData name="Backseat Pilot" userId="d180a19d18cc575d" providerId="LiveId" clId="{625073CB-C321-4C05-B7C7-D2CA8CBD224B}" dt="2024-08-29T19:33:47.668" v="45" actId="167"/>
        <pc:sldMkLst>
          <pc:docMk/>
          <pc:sldMk cId="2261261343" sldId="2050"/>
        </pc:sldMkLst>
        <pc:spChg chg="add mod ord">
          <ac:chgData name="Backseat Pilot" userId="d180a19d18cc575d" providerId="LiveId" clId="{625073CB-C321-4C05-B7C7-D2CA8CBD224B}" dt="2024-08-29T19:33:46.060" v="44" actId="167"/>
          <ac:spMkLst>
            <pc:docMk/>
            <pc:sldMk cId="2261261343" sldId="2050"/>
            <ac:spMk id="7" creationId="{B4D354E3-5819-D337-9EBD-3DCBFF048804}"/>
          </ac:spMkLst>
        </pc:spChg>
        <pc:spChg chg="del">
          <ac:chgData name="Backseat Pilot" userId="d180a19d18cc575d" providerId="LiveId" clId="{625073CB-C321-4C05-B7C7-D2CA8CBD224B}" dt="2024-08-29T19:30:30.900" v="15"/>
          <ac:spMkLst>
            <pc:docMk/>
            <pc:sldMk cId="2261261343" sldId="2050"/>
            <ac:spMk id="8" creationId="{9163A971-857A-4D4D-B458-BADAF926FFCC}"/>
          </ac:spMkLst>
        </pc:spChg>
        <pc:picChg chg="ord">
          <ac:chgData name="Backseat Pilot" userId="d180a19d18cc575d" providerId="LiveId" clId="{625073CB-C321-4C05-B7C7-D2CA8CBD224B}" dt="2024-08-29T19:33:47.668" v="45" actId="167"/>
          <ac:picMkLst>
            <pc:docMk/>
            <pc:sldMk cId="2261261343" sldId="2050"/>
            <ac:picMk id="6" creationId="{AD7D9C34-4BFF-022C-F901-EA6836D1F913}"/>
          </ac:picMkLst>
        </pc:picChg>
      </pc:sldChg>
      <pc:sldChg chg="add del setBg">
        <pc:chgData name="Backseat Pilot" userId="d180a19d18cc575d" providerId="LiveId" clId="{625073CB-C321-4C05-B7C7-D2CA8CBD224B}" dt="2024-08-29T19:30:30.900" v="15"/>
        <pc:sldMkLst>
          <pc:docMk/>
          <pc:sldMk cId="2016236361" sldId="2051"/>
        </pc:sldMkLst>
      </pc:sldChg>
      <pc:sldChg chg="add del setBg">
        <pc:chgData name="Backseat Pilot" userId="d180a19d18cc575d" providerId="LiveId" clId="{625073CB-C321-4C05-B7C7-D2CA8CBD224B}" dt="2024-08-29T19:30:30.900" v="15"/>
        <pc:sldMkLst>
          <pc:docMk/>
          <pc:sldMk cId="1970990786" sldId="2052"/>
        </pc:sldMkLst>
      </pc:sldChg>
      <pc:sldChg chg="addSp delSp modSp add del mod setBg delDesignElem">
        <pc:chgData name="Backseat Pilot" userId="d180a19d18cc575d" providerId="LiveId" clId="{625073CB-C321-4C05-B7C7-D2CA8CBD224B}" dt="2024-08-29T19:34:17.124" v="50" actId="207"/>
        <pc:sldMkLst>
          <pc:docMk/>
          <pc:sldMk cId="2381265942" sldId="2053"/>
        </pc:sldMkLst>
        <pc:spChg chg="add mod ord">
          <ac:chgData name="Backseat Pilot" userId="d180a19d18cc575d" providerId="LiveId" clId="{625073CB-C321-4C05-B7C7-D2CA8CBD224B}" dt="2024-08-29T19:34:17.124" v="50" actId="207"/>
          <ac:spMkLst>
            <pc:docMk/>
            <pc:sldMk cId="2381265942" sldId="2053"/>
            <ac:spMk id="7" creationId="{3793F7B1-44E9-C495-4D35-ECA4484ECE3C}"/>
          </ac:spMkLst>
        </pc:spChg>
        <pc:spChg chg="del">
          <ac:chgData name="Backseat Pilot" userId="d180a19d18cc575d" providerId="LiveId" clId="{625073CB-C321-4C05-B7C7-D2CA8CBD224B}" dt="2024-08-29T19:30:30.900" v="15"/>
          <ac:spMkLst>
            <pc:docMk/>
            <pc:sldMk cId="2381265942" sldId="2053"/>
            <ac:spMk id="11" creationId="{9163A971-857A-4D4D-B458-BADAF926FFCC}"/>
          </ac:spMkLst>
        </pc:spChg>
        <pc:picChg chg="ord">
          <ac:chgData name="Backseat Pilot" userId="d180a19d18cc575d" providerId="LiveId" clId="{625073CB-C321-4C05-B7C7-D2CA8CBD224B}" dt="2024-08-29T19:34:10.344" v="49" actId="167"/>
          <ac:picMkLst>
            <pc:docMk/>
            <pc:sldMk cId="2381265942" sldId="2053"/>
            <ac:picMk id="6" creationId="{B51BBB42-C7A9-680B-77F4-D0249AB11ECF}"/>
          </ac:picMkLst>
        </pc:picChg>
      </pc:sldChg>
      <pc:sldChg chg="addSp delSp modSp add del mod setBg delDesignElem">
        <pc:chgData name="Backseat Pilot" userId="d180a19d18cc575d" providerId="LiveId" clId="{625073CB-C321-4C05-B7C7-D2CA8CBD224B}" dt="2024-08-29T19:34:30.694" v="53" actId="167"/>
        <pc:sldMkLst>
          <pc:docMk/>
          <pc:sldMk cId="1209777116" sldId="2054"/>
        </pc:sldMkLst>
        <pc:spChg chg="add mod ord">
          <ac:chgData name="Backseat Pilot" userId="d180a19d18cc575d" providerId="LiveId" clId="{625073CB-C321-4C05-B7C7-D2CA8CBD224B}" dt="2024-08-29T19:34:30.694" v="53" actId="167"/>
          <ac:spMkLst>
            <pc:docMk/>
            <pc:sldMk cId="1209777116" sldId="2054"/>
            <ac:spMk id="7" creationId="{279D959C-CEB1-8D30-1A42-5D710C011C25}"/>
          </ac:spMkLst>
        </pc:spChg>
        <pc:spChg chg="del">
          <ac:chgData name="Backseat Pilot" userId="d180a19d18cc575d" providerId="LiveId" clId="{625073CB-C321-4C05-B7C7-D2CA8CBD224B}" dt="2024-08-29T19:30:30.900" v="15"/>
          <ac:spMkLst>
            <pc:docMk/>
            <pc:sldMk cId="1209777116" sldId="2054"/>
            <ac:spMk id="11" creationId="{989683EB-D202-4B4D-B1BD-8BA6965FBEF5}"/>
          </ac:spMkLst>
        </pc:spChg>
      </pc:sldChg>
      <pc:sldChg chg="del">
        <pc:chgData name="Backseat Pilot" userId="d180a19d18cc575d" providerId="LiveId" clId="{625073CB-C321-4C05-B7C7-D2CA8CBD224B}" dt="2024-08-29T19:30:30.144" v="0" actId="47"/>
        <pc:sldMkLst>
          <pc:docMk/>
          <pc:sldMk cId="238968002" sldId="2055"/>
        </pc:sldMkLst>
      </pc:sldChg>
      <pc:sldChg chg="add del setBg">
        <pc:chgData name="Backseat Pilot" userId="d180a19d18cc575d" providerId="LiveId" clId="{625073CB-C321-4C05-B7C7-D2CA8CBD224B}" dt="2024-08-29T19:30:30.900" v="15"/>
        <pc:sldMkLst>
          <pc:docMk/>
          <pc:sldMk cId="2301083027" sldId="2056"/>
        </pc:sldMkLst>
      </pc:sldChg>
      <pc:sldChg chg="add del">
        <pc:chgData name="Backseat Pilot" userId="d180a19d18cc575d" providerId="LiveId" clId="{625073CB-C321-4C05-B7C7-D2CA8CBD224B}" dt="2024-08-29T19:30:30.900" v="15"/>
        <pc:sldMkLst>
          <pc:docMk/>
          <pc:sldMk cId="1069818574" sldId="2058"/>
        </pc:sldMkLst>
      </pc:sldChg>
      <pc:sldChg chg="add del">
        <pc:chgData name="Backseat Pilot" userId="d180a19d18cc575d" providerId="LiveId" clId="{625073CB-C321-4C05-B7C7-D2CA8CBD224B}" dt="2024-08-29T19:30:30.900" v="15"/>
        <pc:sldMkLst>
          <pc:docMk/>
          <pc:sldMk cId="2140022272" sldId="2854"/>
        </pc:sldMkLst>
      </pc:sldChg>
      <pc:sldChg chg="modSp add del mod">
        <pc:chgData name="Backseat Pilot" userId="d180a19d18cc575d" providerId="LiveId" clId="{625073CB-C321-4C05-B7C7-D2CA8CBD224B}" dt="2024-08-29T19:35:54.159" v="102" actId="1076"/>
        <pc:sldMkLst>
          <pc:docMk/>
          <pc:sldMk cId="1952907177" sldId="2855"/>
        </pc:sldMkLst>
        <pc:picChg chg="mod">
          <ac:chgData name="Backseat Pilot" userId="d180a19d18cc575d" providerId="LiveId" clId="{625073CB-C321-4C05-B7C7-D2CA8CBD224B}" dt="2024-08-29T19:35:54.159" v="102" actId="1076"/>
          <ac:picMkLst>
            <pc:docMk/>
            <pc:sldMk cId="1952907177" sldId="2855"/>
            <ac:picMk id="6" creationId="{F8E0B576-6289-6CF7-3FAA-52AA730ADD4E}"/>
          </ac:picMkLst>
        </pc:picChg>
      </pc:sldChg>
      <pc:sldChg chg="add del">
        <pc:chgData name="Backseat Pilot" userId="d180a19d18cc575d" providerId="LiveId" clId="{625073CB-C321-4C05-B7C7-D2CA8CBD224B}" dt="2024-08-29T19:30:30.900" v="15"/>
        <pc:sldMkLst>
          <pc:docMk/>
          <pc:sldMk cId="3768370449" sldId="3182"/>
        </pc:sldMkLst>
      </pc:sldChg>
      <pc:sldChg chg="add del">
        <pc:chgData name="Backseat Pilot" userId="d180a19d18cc575d" providerId="LiveId" clId="{625073CB-C321-4C05-B7C7-D2CA8CBD224B}" dt="2024-08-29T19:30:30.900" v="15"/>
        <pc:sldMkLst>
          <pc:docMk/>
          <pc:sldMk cId="4028252307" sldId="3183"/>
        </pc:sldMkLst>
      </pc:sldChg>
      <pc:sldChg chg="add del">
        <pc:chgData name="Backseat Pilot" userId="d180a19d18cc575d" providerId="LiveId" clId="{625073CB-C321-4C05-B7C7-D2CA8CBD224B}" dt="2024-08-29T19:30:30.900" v="15"/>
        <pc:sldMkLst>
          <pc:docMk/>
          <pc:sldMk cId="237770344" sldId="3184"/>
        </pc:sldMkLst>
      </pc:sldChg>
      <pc:sldChg chg="modSp add del mod">
        <pc:chgData name="Backseat Pilot" userId="d180a19d18cc575d" providerId="LiveId" clId="{625073CB-C321-4C05-B7C7-D2CA8CBD224B}" dt="2024-08-29T19:36:25.802" v="108" actId="1076"/>
        <pc:sldMkLst>
          <pc:docMk/>
          <pc:sldMk cId="2747405432" sldId="3185"/>
        </pc:sldMkLst>
        <pc:picChg chg="mod">
          <ac:chgData name="Backseat Pilot" userId="d180a19d18cc575d" providerId="LiveId" clId="{625073CB-C321-4C05-B7C7-D2CA8CBD224B}" dt="2024-08-29T19:36:25.802" v="108" actId="1076"/>
          <ac:picMkLst>
            <pc:docMk/>
            <pc:sldMk cId="2747405432" sldId="3185"/>
            <ac:picMk id="6" creationId="{EBA372DE-67B5-44EC-CD56-764236268E1D}"/>
          </ac:picMkLst>
        </pc:picChg>
      </pc:sldChg>
      <pc:sldChg chg="add del">
        <pc:chgData name="Backseat Pilot" userId="d180a19d18cc575d" providerId="LiveId" clId="{625073CB-C321-4C05-B7C7-D2CA8CBD224B}" dt="2024-08-29T19:30:30.900" v="15"/>
        <pc:sldMkLst>
          <pc:docMk/>
          <pc:sldMk cId="1203640654" sldId="3186"/>
        </pc:sldMkLst>
      </pc:sldChg>
      <pc:sldChg chg="add del">
        <pc:chgData name="Backseat Pilot" userId="d180a19d18cc575d" providerId="LiveId" clId="{625073CB-C321-4C05-B7C7-D2CA8CBD224B}" dt="2024-08-29T19:30:30.900" v="15"/>
        <pc:sldMkLst>
          <pc:docMk/>
          <pc:sldMk cId="2309675675" sldId="3190"/>
        </pc:sldMkLst>
      </pc:sldChg>
      <pc:sldChg chg="add del">
        <pc:chgData name="Backseat Pilot" userId="d180a19d18cc575d" providerId="LiveId" clId="{625073CB-C321-4C05-B7C7-D2CA8CBD224B}" dt="2024-08-29T19:30:30.900" v="15"/>
        <pc:sldMkLst>
          <pc:docMk/>
          <pc:sldMk cId="1452015173" sldId="3853"/>
        </pc:sldMkLst>
      </pc:sldChg>
      <pc:sldChg chg="add del">
        <pc:chgData name="Backseat Pilot" userId="d180a19d18cc575d" providerId="LiveId" clId="{625073CB-C321-4C05-B7C7-D2CA8CBD224B}" dt="2024-08-29T19:30:30.900" v="15"/>
        <pc:sldMkLst>
          <pc:docMk/>
          <pc:sldMk cId="831192296" sldId="3854"/>
        </pc:sldMkLst>
      </pc:sldChg>
      <pc:sldChg chg="add del">
        <pc:chgData name="Backseat Pilot" userId="d180a19d18cc575d" providerId="LiveId" clId="{625073CB-C321-4C05-B7C7-D2CA8CBD224B}" dt="2024-08-29T19:30:30.900" v="15"/>
        <pc:sldMkLst>
          <pc:docMk/>
          <pc:sldMk cId="4037151708" sldId="3855"/>
        </pc:sldMkLst>
      </pc:sldChg>
      <pc:sldChg chg="add">
        <pc:chgData name="Backseat Pilot" userId="d180a19d18cc575d" providerId="LiveId" clId="{625073CB-C321-4C05-B7C7-D2CA8CBD224B}" dt="2024-08-29T19:30:30.900" v="15"/>
        <pc:sldMkLst>
          <pc:docMk/>
          <pc:sldMk cId="3631485225" sldId="4068"/>
        </pc:sldMkLst>
      </pc:sldChg>
      <pc:sldChg chg="add">
        <pc:chgData name="Backseat Pilot" userId="d180a19d18cc575d" providerId="LiveId" clId="{625073CB-C321-4C05-B7C7-D2CA8CBD224B}" dt="2024-08-29T19:30:30.900" v="15"/>
        <pc:sldMkLst>
          <pc:docMk/>
          <pc:sldMk cId="2490080551" sldId="4069"/>
        </pc:sldMkLst>
      </pc:sldChg>
      <pc:sldChg chg="modSp add mod">
        <pc:chgData name="Backseat Pilot" userId="d180a19d18cc575d" providerId="LiveId" clId="{625073CB-C321-4C05-B7C7-D2CA8CBD224B}" dt="2024-08-29T19:34:54.231" v="82" actId="20577"/>
        <pc:sldMkLst>
          <pc:docMk/>
          <pc:sldMk cId="1183375584" sldId="4071"/>
        </pc:sldMkLst>
        <pc:spChg chg="mod">
          <ac:chgData name="Backseat Pilot" userId="d180a19d18cc575d" providerId="LiveId" clId="{625073CB-C321-4C05-B7C7-D2CA8CBD224B}" dt="2024-08-29T19:34:54.231" v="82" actId="20577"/>
          <ac:spMkLst>
            <pc:docMk/>
            <pc:sldMk cId="1183375584" sldId="4071"/>
            <ac:spMk id="3" creationId="{BAC5A2E0-5E16-4EBF-AAB3-9F95AECBD5EC}"/>
          </ac:spMkLst>
        </pc:sp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svg"/><Relationship Id="rId1" Type="http://schemas.openxmlformats.org/officeDocument/2006/relationships/image" Target="../media/image18.png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10" Type="http://schemas.openxmlformats.org/officeDocument/2006/relationships/image" Target="../media/image27.svg"/><Relationship Id="rId4" Type="http://schemas.openxmlformats.org/officeDocument/2006/relationships/image" Target="../media/image21.svg"/><Relationship Id="rId9" Type="http://schemas.openxmlformats.org/officeDocument/2006/relationships/image" Target="../media/image26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svg"/><Relationship Id="rId1" Type="http://schemas.openxmlformats.org/officeDocument/2006/relationships/image" Target="../media/image18.png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10" Type="http://schemas.openxmlformats.org/officeDocument/2006/relationships/image" Target="../media/image27.svg"/><Relationship Id="rId4" Type="http://schemas.openxmlformats.org/officeDocument/2006/relationships/image" Target="../media/image21.svg"/><Relationship Id="rId9" Type="http://schemas.openxmlformats.org/officeDocument/2006/relationships/image" Target="../media/image2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027CF50-9211-4B3B-95B4-425504C4C94E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88C50C95-CF0F-4B1A-9904-8EAF759243F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baseline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Represents</a:t>
          </a:r>
          <a:r>
            <a:rPr lang="en-US" b="0" baseline="0"/>
            <a:t> the average kinetic energy of the molecules in matter</a:t>
          </a:r>
          <a:endParaRPr lang="en-US"/>
        </a:p>
      </dgm:t>
    </dgm:pt>
    <dgm:pt modelId="{311D7FC5-374E-47A0-8E7D-6136F880CA40}" type="parTrans" cxnId="{E264EBCB-6B22-4B95-B96B-F6B93E12962E}">
      <dgm:prSet/>
      <dgm:spPr/>
      <dgm:t>
        <a:bodyPr/>
        <a:lstStyle/>
        <a:p>
          <a:endParaRPr lang="en-US"/>
        </a:p>
      </dgm:t>
    </dgm:pt>
    <dgm:pt modelId="{2C63C72D-EE8E-4D46-A850-BA788C6B68A6}" type="sibTrans" cxnId="{E264EBCB-6B22-4B95-B96B-F6B93E12962E}">
      <dgm:prSet/>
      <dgm:spPr/>
      <dgm:t>
        <a:bodyPr/>
        <a:lstStyle/>
        <a:p>
          <a:endParaRPr lang="en-US"/>
        </a:p>
      </dgm:t>
    </dgm:pt>
    <dgm:pt modelId="{FD492C05-4AEE-4A7D-A31C-E395C66373D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baseline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Heat Transfer</a:t>
          </a:r>
          <a:endParaRPr lang="en-US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D6BBDBAC-4666-4BBA-987F-4D3787A607AB}" type="parTrans" cxnId="{0080333E-592E-4755-ADFE-2C38C93EDCF3}">
      <dgm:prSet/>
      <dgm:spPr/>
      <dgm:t>
        <a:bodyPr/>
        <a:lstStyle/>
        <a:p>
          <a:endParaRPr lang="en-US"/>
        </a:p>
      </dgm:t>
    </dgm:pt>
    <dgm:pt modelId="{280255DA-603C-40AF-B4A5-7C107FE701B2}" type="sibTrans" cxnId="{0080333E-592E-4755-ADFE-2C38C93EDCF3}">
      <dgm:prSet/>
      <dgm:spPr/>
      <dgm:t>
        <a:bodyPr/>
        <a:lstStyle/>
        <a:p>
          <a:endParaRPr lang="en-US"/>
        </a:p>
      </dgm:t>
    </dgm:pt>
    <dgm:pt modelId="{3FA92C5F-9F38-4C0C-BE2E-711DD9A6DED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rPr>
            <a:t>Energy transfer because of temperature difference</a:t>
          </a:r>
        </a:p>
      </dgm:t>
    </dgm:pt>
    <dgm:pt modelId="{C31ABF00-657D-4172-A2BD-93FC38AA9B13}" type="parTrans" cxnId="{2D7CA929-2A89-4162-9430-EA435E7434C6}">
      <dgm:prSet/>
      <dgm:spPr/>
      <dgm:t>
        <a:bodyPr/>
        <a:lstStyle/>
        <a:p>
          <a:endParaRPr lang="en-US"/>
        </a:p>
      </dgm:t>
    </dgm:pt>
    <dgm:pt modelId="{D11DEA91-3A39-4DE8-BBED-9584EA283A75}" type="sibTrans" cxnId="{2D7CA929-2A89-4162-9430-EA435E7434C6}">
      <dgm:prSet/>
      <dgm:spPr/>
      <dgm:t>
        <a:bodyPr/>
        <a:lstStyle/>
        <a:p>
          <a:endParaRPr lang="en-US"/>
        </a:p>
      </dgm:t>
    </dgm:pt>
    <dgm:pt modelId="{57AE1F30-DA3F-4D43-80DF-074D6C036A2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rPr>
            <a:t>Energy from the sun is transferred to the earth’s surface</a:t>
          </a:r>
        </a:p>
      </dgm:t>
    </dgm:pt>
    <dgm:pt modelId="{8CEAB125-0E20-4E96-B475-DF855C2085A5}" type="parTrans" cxnId="{20412AE8-CA11-460E-BF73-B47A8B806F6D}">
      <dgm:prSet/>
      <dgm:spPr/>
      <dgm:t>
        <a:bodyPr/>
        <a:lstStyle/>
        <a:p>
          <a:endParaRPr lang="en-US"/>
        </a:p>
      </dgm:t>
    </dgm:pt>
    <dgm:pt modelId="{BAC02270-CECA-40DA-A0C0-67D71B2AEBB8}" type="sibTrans" cxnId="{20412AE8-CA11-460E-BF73-B47A8B806F6D}">
      <dgm:prSet/>
      <dgm:spPr/>
      <dgm:t>
        <a:bodyPr/>
        <a:lstStyle/>
        <a:p>
          <a:endParaRPr lang="en-US"/>
        </a:p>
      </dgm:t>
    </dgm:pt>
    <dgm:pt modelId="{E889B999-5843-4D60-B6FA-6F65164B5B9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baseline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Radiation</a:t>
          </a:r>
          <a:endParaRPr lang="en-US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D198201A-7BEA-4134-AE2A-AB25D3B7BF8E}" type="sibTrans" cxnId="{FCDF61D0-741B-41DD-AD65-E8A50DE39875}">
      <dgm:prSet/>
      <dgm:spPr/>
      <dgm:t>
        <a:bodyPr/>
        <a:lstStyle/>
        <a:p>
          <a:endParaRPr lang="en-US"/>
        </a:p>
      </dgm:t>
    </dgm:pt>
    <dgm:pt modelId="{F04A9CCB-6E58-423F-AA8B-13AA2EAF5B9D}" type="parTrans" cxnId="{FCDF61D0-741B-41DD-AD65-E8A50DE39875}">
      <dgm:prSet/>
      <dgm:spPr/>
      <dgm:t>
        <a:bodyPr/>
        <a:lstStyle/>
        <a:p>
          <a:endParaRPr lang="en-US"/>
        </a:p>
      </dgm:t>
    </dgm:pt>
    <dgm:pt modelId="{7D771F12-4958-47DD-BA86-9356CB245D6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rPr>
            <a:t>Sun radiates heat to the earth</a:t>
          </a:r>
        </a:p>
      </dgm:t>
    </dgm:pt>
    <dgm:pt modelId="{421431E1-5A97-420D-96A3-FC95246D9538}" type="sibTrans" cxnId="{419988B9-7107-4D50-8DFE-FAF30343E3FE}">
      <dgm:prSet/>
      <dgm:spPr/>
      <dgm:t>
        <a:bodyPr/>
        <a:lstStyle/>
        <a:p>
          <a:endParaRPr lang="en-US"/>
        </a:p>
      </dgm:t>
    </dgm:pt>
    <dgm:pt modelId="{0F70CCFD-6045-4F73-9931-AA81D88A8EA1}" type="parTrans" cxnId="{419988B9-7107-4D50-8DFE-FAF30343E3FE}">
      <dgm:prSet/>
      <dgm:spPr/>
      <dgm:t>
        <a:bodyPr/>
        <a:lstStyle/>
        <a:p>
          <a:endParaRPr lang="en-US"/>
        </a:p>
      </dgm:t>
    </dgm:pt>
    <dgm:pt modelId="{D7AF86AC-B0E1-49F0-8017-D9226E9BA8F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baseline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Conduction</a:t>
          </a:r>
          <a:endParaRPr lang="en-US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EAE193D4-14F9-4418-A7DF-F60A33A6E7A2}" type="sibTrans" cxnId="{D69DB2F4-23F2-4637-8107-28BD9F8A19ED}">
      <dgm:prSet/>
      <dgm:spPr/>
      <dgm:t>
        <a:bodyPr/>
        <a:lstStyle/>
        <a:p>
          <a:endParaRPr lang="en-US"/>
        </a:p>
      </dgm:t>
    </dgm:pt>
    <dgm:pt modelId="{D31EACE9-8E77-4793-A07E-29D6954EDCE4}" type="parTrans" cxnId="{D69DB2F4-23F2-4637-8107-28BD9F8A19ED}">
      <dgm:prSet/>
      <dgm:spPr/>
      <dgm:t>
        <a:bodyPr/>
        <a:lstStyle/>
        <a:p>
          <a:endParaRPr lang="en-US"/>
        </a:p>
      </dgm:t>
    </dgm:pt>
    <dgm:pt modelId="{35AC3154-5906-4AE8-AA92-8A6411361391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rPr>
            <a:t>Transfer of energy by molecular activity in contact</a:t>
          </a:r>
        </a:p>
        <a:p>
          <a:pPr>
            <a:lnSpc>
              <a:spcPct val="100000"/>
            </a:lnSpc>
          </a:pPr>
          <a:r>
            <a:rPr lang="en-US" sz="140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rPr>
            <a:t>Heat always flows from the warmer substance to the colder</a:t>
          </a:r>
        </a:p>
      </dgm:t>
    </dgm:pt>
    <dgm:pt modelId="{DAEB59E8-592D-4356-A58D-DEFB0BC81D0A}" type="sibTrans" cxnId="{FBC9EEC7-1CBA-4219-91D0-CC073B8E4418}">
      <dgm:prSet/>
      <dgm:spPr/>
      <dgm:t>
        <a:bodyPr/>
        <a:lstStyle/>
        <a:p>
          <a:endParaRPr lang="en-US"/>
        </a:p>
      </dgm:t>
    </dgm:pt>
    <dgm:pt modelId="{BC6E97CD-FF12-422D-8D31-D32611A70B07}" type="parTrans" cxnId="{FBC9EEC7-1CBA-4219-91D0-CC073B8E4418}">
      <dgm:prSet/>
      <dgm:spPr/>
      <dgm:t>
        <a:bodyPr/>
        <a:lstStyle/>
        <a:p>
          <a:endParaRPr lang="en-US"/>
        </a:p>
      </dgm:t>
    </dgm:pt>
    <dgm:pt modelId="{91819ECF-E28D-44DC-9691-ACA12B5679F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baseline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Convection</a:t>
          </a:r>
          <a:endParaRPr lang="en-US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296512F7-B76A-4362-B32E-5201EA508662}" type="sibTrans" cxnId="{80E8DEEE-1FEF-47CB-A642-AD5933ABCB41}">
      <dgm:prSet/>
      <dgm:spPr/>
      <dgm:t>
        <a:bodyPr/>
        <a:lstStyle/>
        <a:p>
          <a:endParaRPr lang="en-US"/>
        </a:p>
      </dgm:t>
    </dgm:pt>
    <dgm:pt modelId="{9B313553-601E-4241-ACF0-A806D785D7F4}" type="parTrans" cxnId="{80E8DEEE-1FEF-47CB-A642-AD5933ABCB41}">
      <dgm:prSet/>
      <dgm:spPr/>
      <dgm:t>
        <a:bodyPr/>
        <a:lstStyle/>
        <a:p>
          <a:endParaRPr lang="en-US"/>
        </a:p>
      </dgm:t>
    </dgm:pt>
    <dgm:pt modelId="{2E358126-0F50-4ADF-8160-BE51BA7CD93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rPr>
            <a:t>Transport of heat within a fluid</a:t>
          </a:r>
        </a:p>
      </dgm:t>
    </dgm:pt>
    <dgm:pt modelId="{8621988F-DEF8-486B-A293-64C2B3A0C4F3}" type="sibTrans" cxnId="{0F02DABD-9B62-416B-A7F7-CC17D2CD62FB}">
      <dgm:prSet/>
      <dgm:spPr/>
      <dgm:t>
        <a:bodyPr/>
        <a:lstStyle/>
        <a:p>
          <a:endParaRPr lang="en-US"/>
        </a:p>
      </dgm:t>
    </dgm:pt>
    <dgm:pt modelId="{A5AED242-38A6-4BB7-BD97-CAF59497F728}" type="parTrans" cxnId="{0F02DABD-9B62-416B-A7F7-CC17D2CD62FB}">
      <dgm:prSet/>
      <dgm:spPr/>
      <dgm:t>
        <a:bodyPr/>
        <a:lstStyle/>
        <a:p>
          <a:endParaRPr lang="en-US"/>
        </a:p>
      </dgm:t>
    </dgm:pt>
    <dgm:pt modelId="{3B3E4372-9105-4439-B94F-0EDACF36E46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rPr>
            <a:t>Plays a vital role in earth’s atmospheric heat transfer process</a:t>
          </a:r>
        </a:p>
      </dgm:t>
    </dgm:pt>
    <dgm:pt modelId="{BF3705C4-17E5-4160-AEF9-882D153183EA}" type="sibTrans" cxnId="{F867B4C5-32D3-4011-B026-8FF98AD03A49}">
      <dgm:prSet/>
      <dgm:spPr/>
      <dgm:t>
        <a:bodyPr/>
        <a:lstStyle/>
        <a:p>
          <a:endParaRPr lang="en-US"/>
        </a:p>
      </dgm:t>
    </dgm:pt>
    <dgm:pt modelId="{1C8CF18D-D504-4B24-A069-2DEAD94962F2}" type="parTrans" cxnId="{F867B4C5-32D3-4011-B026-8FF98AD03A49}">
      <dgm:prSet/>
      <dgm:spPr/>
      <dgm:t>
        <a:bodyPr/>
        <a:lstStyle/>
        <a:p>
          <a:endParaRPr lang="en-US"/>
        </a:p>
      </dgm:t>
    </dgm:pt>
    <dgm:pt modelId="{F323E2ED-DC06-4981-96A0-8DF9BF8EB2E6}" type="pres">
      <dgm:prSet presAssocID="{E027CF50-9211-4B3B-95B4-425504C4C94E}" presName="root" presStyleCnt="0">
        <dgm:presLayoutVars>
          <dgm:dir/>
          <dgm:resizeHandles val="exact"/>
        </dgm:presLayoutVars>
      </dgm:prSet>
      <dgm:spPr/>
    </dgm:pt>
    <dgm:pt modelId="{D57D939C-2FEB-4F97-AD9C-3218F76434B3}" type="pres">
      <dgm:prSet presAssocID="{88C50C95-CF0F-4B1A-9904-8EAF759243F1}" presName="compNode" presStyleCnt="0"/>
      <dgm:spPr/>
    </dgm:pt>
    <dgm:pt modelId="{57451379-A0C4-4859-BA03-BE57D44431AB}" type="pres">
      <dgm:prSet presAssocID="{88C50C95-CF0F-4B1A-9904-8EAF759243F1}" presName="bgRect" presStyleLbl="bgShp" presStyleIdx="0" presStyleCnt="5"/>
      <dgm:spPr/>
    </dgm:pt>
    <dgm:pt modelId="{EE389E00-07AC-47E4-A0D0-A68AAA9C079E}" type="pres">
      <dgm:prSet presAssocID="{88C50C95-CF0F-4B1A-9904-8EAF759243F1}" presName="iconRect" presStyleLbl="node1" presStyleIdx="0" presStyleCnt="5"/>
      <dgm:spPr>
        <a:blipFill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tom"/>
        </a:ext>
      </dgm:extLst>
    </dgm:pt>
    <dgm:pt modelId="{BC392E9B-77FC-4D76-8794-DE106A8C21FA}" type="pres">
      <dgm:prSet presAssocID="{88C50C95-CF0F-4B1A-9904-8EAF759243F1}" presName="spaceRect" presStyleCnt="0"/>
      <dgm:spPr/>
    </dgm:pt>
    <dgm:pt modelId="{98DA39D3-C4EB-404D-9E7F-86F20FCB000A}" type="pres">
      <dgm:prSet presAssocID="{88C50C95-CF0F-4B1A-9904-8EAF759243F1}" presName="parTx" presStyleLbl="revTx" presStyleIdx="0" presStyleCnt="9">
        <dgm:presLayoutVars>
          <dgm:chMax val="0"/>
          <dgm:chPref val="0"/>
        </dgm:presLayoutVars>
      </dgm:prSet>
      <dgm:spPr/>
    </dgm:pt>
    <dgm:pt modelId="{C91F4153-F431-4063-9C97-012E5400111E}" type="pres">
      <dgm:prSet presAssocID="{2C63C72D-EE8E-4D46-A850-BA788C6B68A6}" presName="sibTrans" presStyleCnt="0"/>
      <dgm:spPr/>
    </dgm:pt>
    <dgm:pt modelId="{95D7AF64-C5C8-4C1B-81EB-5C4819A36218}" type="pres">
      <dgm:prSet presAssocID="{FD492C05-4AEE-4A7D-A31C-E395C66373D5}" presName="compNode" presStyleCnt="0"/>
      <dgm:spPr/>
    </dgm:pt>
    <dgm:pt modelId="{13DCE134-57E0-4CF7-BF7B-EAF0CD2CCF11}" type="pres">
      <dgm:prSet presAssocID="{FD492C05-4AEE-4A7D-A31C-E395C66373D5}" presName="bgRect" presStyleLbl="bgShp" presStyleIdx="1" presStyleCnt="5"/>
      <dgm:spPr/>
    </dgm:pt>
    <dgm:pt modelId="{22333131-57A8-4E77-A446-C7F002B1B5AD}" type="pres">
      <dgm:prSet presAssocID="{FD492C05-4AEE-4A7D-A31C-E395C66373D5}" presName="iconRect" presStyleLbl="node1" presStyleIdx="1" presStyleCnt="5"/>
      <dgm:spPr>
        <a:blipFill>
          <a:blip xmlns:r="http://schemas.openxmlformats.org/officeDocument/2006/relationships" r:embed="rId3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un"/>
        </a:ext>
      </dgm:extLst>
    </dgm:pt>
    <dgm:pt modelId="{ED1742A5-BDAF-414C-BA31-6A94868D39B5}" type="pres">
      <dgm:prSet presAssocID="{FD492C05-4AEE-4A7D-A31C-E395C66373D5}" presName="spaceRect" presStyleCnt="0"/>
      <dgm:spPr/>
    </dgm:pt>
    <dgm:pt modelId="{8F321C66-7E9B-483D-B800-C485E12A27C8}" type="pres">
      <dgm:prSet presAssocID="{FD492C05-4AEE-4A7D-A31C-E395C66373D5}" presName="parTx" presStyleLbl="revTx" presStyleIdx="1" presStyleCnt="9">
        <dgm:presLayoutVars>
          <dgm:chMax val="0"/>
          <dgm:chPref val="0"/>
        </dgm:presLayoutVars>
      </dgm:prSet>
      <dgm:spPr/>
    </dgm:pt>
    <dgm:pt modelId="{5FE59666-3AA1-407B-B050-E94026AFFF4E}" type="pres">
      <dgm:prSet presAssocID="{FD492C05-4AEE-4A7D-A31C-E395C66373D5}" presName="desTx" presStyleLbl="revTx" presStyleIdx="2" presStyleCnt="9">
        <dgm:presLayoutVars/>
      </dgm:prSet>
      <dgm:spPr/>
    </dgm:pt>
    <dgm:pt modelId="{8031317E-E472-4DA7-9B25-85E73B91414B}" type="pres">
      <dgm:prSet presAssocID="{280255DA-603C-40AF-B4A5-7C107FE701B2}" presName="sibTrans" presStyleCnt="0"/>
      <dgm:spPr/>
    </dgm:pt>
    <dgm:pt modelId="{0E5053DA-E3D3-47F0-882E-E9D5C830B256}" type="pres">
      <dgm:prSet presAssocID="{E889B999-5843-4D60-B6FA-6F65164B5B95}" presName="compNode" presStyleCnt="0"/>
      <dgm:spPr/>
    </dgm:pt>
    <dgm:pt modelId="{C04D98D2-B9E1-4C4B-AF65-1BB9E080BEF5}" type="pres">
      <dgm:prSet presAssocID="{E889B999-5843-4D60-B6FA-6F65164B5B95}" presName="bgRect" presStyleLbl="bgShp" presStyleIdx="2" presStyleCnt="5"/>
      <dgm:spPr/>
    </dgm:pt>
    <dgm:pt modelId="{7EFF5C79-4F79-473A-95E4-593E4AD7B9B7}" type="pres">
      <dgm:prSet presAssocID="{E889B999-5843-4D60-B6FA-6F65164B5B95}" presName="iconRect" presStyleLbl="node1" presStyleIdx="2" presStyleCnt="5"/>
      <dgm:spPr>
        <a:blipFill>
          <a:blip xmlns:r="http://schemas.openxmlformats.org/officeDocument/2006/relationships" r:embed="rId5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olar system"/>
        </a:ext>
      </dgm:extLst>
    </dgm:pt>
    <dgm:pt modelId="{F3B1A78E-7B23-4263-9DEF-9FE3CA84D677}" type="pres">
      <dgm:prSet presAssocID="{E889B999-5843-4D60-B6FA-6F65164B5B95}" presName="spaceRect" presStyleCnt="0"/>
      <dgm:spPr/>
    </dgm:pt>
    <dgm:pt modelId="{940CF00E-188A-4AC9-A061-1B25E6C04AA7}" type="pres">
      <dgm:prSet presAssocID="{E889B999-5843-4D60-B6FA-6F65164B5B95}" presName="parTx" presStyleLbl="revTx" presStyleIdx="3" presStyleCnt="9">
        <dgm:presLayoutVars>
          <dgm:chMax val="0"/>
          <dgm:chPref val="0"/>
        </dgm:presLayoutVars>
      </dgm:prSet>
      <dgm:spPr/>
    </dgm:pt>
    <dgm:pt modelId="{059D57A2-5A37-4061-8AB3-51F419C1CDD8}" type="pres">
      <dgm:prSet presAssocID="{E889B999-5843-4D60-B6FA-6F65164B5B95}" presName="desTx" presStyleLbl="revTx" presStyleIdx="4" presStyleCnt="9">
        <dgm:presLayoutVars/>
      </dgm:prSet>
      <dgm:spPr/>
    </dgm:pt>
    <dgm:pt modelId="{56A56E59-3FD6-48F8-A9B2-16B61DC02F2F}" type="pres">
      <dgm:prSet presAssocID="{D198201A-7BEA-4134-AE2A-AB25D3B7BF8E}" presName="sibTrans" presStyleCnt="0"/>
      <dgm:spPr/>
    </dgm:pt>
    <dgm:pt modelId="{A9ABE99F-A7FD-4FA0-8624-127B48439926}" type="pres">
      <dgm:prSet presAssocID="{D7AF86AC-B0E1-49F0-8017-D9226E9BA8F9}" presName="compNode" presStyleCnt="0"/>
      <dgm:spPr/>
    </dgm:pt>
    <dgm:pt modelId="{CC3A5472-0065-4A37-B97B-DB4C13969E96}" type="pres">
      <dgm:prSet presAssocID="{D7AF86AC-B0E1-49F0-8017-D9226E9BA8F9}" presName="bgRect" presStyleLbl="bgShp" presStyleIdx="3" presStyleCnt="5"/>
      <dgm:spPr/>
    </dgm:pt>
    <dgm:pt modelId="{23ABEDC4-F1C3-4495-AD6F-50A5EAA5D47A}" type="pres">
      <dgm:prSet presAssocID="{D7AF86AC-B0E1-49F0-8017-D9226E9BA8F9}" presName="iconRect" presStyleLbl="node1" presStyleIdx="3" presStyleCnt="5"/>
      <dgm:spPr>
        <a:blipFill>
          <a:blip xmlns:r="http://schemas.openxmlformats.org/officeDocument/2006/relationships" r:embed="rId7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hermometer"/>
        </a:ext>
      </dgm:extLst>
    </dgm:pt>
    <dgm:pt modelId="{D22AC7E1-42B6-4A80-85A9-010B03FA5F20}" type="pres">
      <dgm:prSet presAssocID="{D7AF86AC-B0E1-49F0-8017-D9226E9BA8F9}" presName="spaceRect" presStyleCnt="0"/>
      <dgm:spPr/>
    </dgm:pt>
    <dgm:pt modelId="{A646DD07-2AAD-4D33-B9E2-C64BCFDAFFB2}" type="pres">
      <dgm:prSet presAssocID="{D7AF86AC-B0E1-49F0-8017-D9226E9BA8F9}" presName="parTx" presStyleLbl="revTx" presStyleIdx="5" presStyleCnt="9">
        <dgm:presLayoutVars>
          <dgm:chMax val="0"/>
          <dgm:chPref val="0"/>
        </dgm:presLayoutVars>
      </dgm:prSet>
      <dgm:spPr/>
    </dgm:pt>
    <dgm:pt modelId="{43231179-1868-4818-AB6C-99AF3C65BC6A}" type="pres">
      <dgm:prSet presAssocID="{D7AF86AC-B0E1-49F0-8017-D9226E9BA8F9}" presName="desTx" presStyleLbl="revTx" presStyleIdx="6" presStyleCnt="9">
        <dgm:presLayoutVars/>
      </dgm:prSet>
      <dgm:spPr/>
    </dgm:pt>
    <dgm:pt modelId="{3103B561-B882-4098-96F5-EAF06F2373C2}" type="pres">
      <dgm:prSet presAssocID="{EAE193D4-14F9-4418-A7DF-F60A33A6E7A2}" presName="sibTrans" presStyleCnt="0"/>
      <dgm:spPr/>
    </dgm:pt>
    <dgm:pt modelId="{37DA48FB-5530-48DB-84BA-2F52D8513074}" type="pres">
      <dgm:prSet presAssocID="{91819ECF-E28D-44DC-9691-ACA12B5679FE}" presName="compNode" presStyleCnt="0"/>
      <dgm:spPr/>
    </dgm:pt>
    <dgm:pt modelId="{2EED0FAD-7DBA-42DC-881A-7E995845201D}" type="pres">
      <dgm:prSet presAssocID="{91819ECF-E28D-44DC-9691-ACA12B5679FE}" presName="bgRect" presStyleLbl="bgShp" presStyleIdx="4" presStyleCnt="5"/>
      <dgm:spPr/>
    </dgm:pt>
    <dgm:pt modelId="{8F77BF1E-1B40-4BA8-B25D-FCAA26C53635}" type="pres">
      <dgm:prSet presAssocID="{91819ECF-E28D-44DC-9691-ACA12B5679FE}" presName="iconRect" presStyleLbl="node1" presStyleIdx="4" presStyleCnt="5"/>
      <dgm:spPr>
        <a:blipFill>
          <a:blip xmlns:r="http://schemas.openxmlformats.org/officeDocument/2006/relationships" r:embed="rId9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ire"/>
        </a:ext>
      </dgm:extLst>
    </dgm:pt>
    <dgm:pt modelId="{4B65870E-1E1A-4299-8F70-FBE2C9E1E54B}" type="pres">
      <dgm:prSet presAssocID="{91819ECF-E28D-44DC-9691-ACA12B5679FE}" presName="spaceRect" presStyleCnt="0"/>
      <dgm:spPr/>
    </dgm:pt>
    <dgm:pt modelId="{C2870739-EC23-45CC-B927-017711A489B6}" type="pres">
      <dgm:prSet presAssocID="{91819ECF-E28D-44DC-9691-ACA12B5679FE}" presName="parTx" presStyleLbl="revTx" presStyleIdx="7" presStyleCnt="9">
        <dgm:presLayoutVars>
          <dgm:chMax val="0"/>
          <dgm:chPref val="0"/>
        </dgm:presLayoutVars>
      </dgm:prSet>
      <dgm:spPr/>
    </dgm:pt>
    <dgm:pt modelId="{CB5E64BA-530F-437B-9591-FC00BD56D373}" type="pres">
      <dgm:prSet presAssocID="{91819ECF-E28D-44DC-9691-ACA12B5679FE}" presName="desTx" presStyleLbl="revTx" presStyleIdx="8" presStyleCnt="9">
        <dgm:presLayoutVars/>
      </dgm:prSet>
      <dgm:spPr/>
    </dgm:pt>
  </dgm:ptLst>
  <dgm:cxnLst>
    <dgm:cxn modelId="{8D9CC513-8D70-4754-9FAF-0682BCE3B1B1}" type="presOf" srcId="{7D771F12-4958-47DD-BA86-9356CB245D6E}" destId="{059D57A2-5A37-4061-8AB3-51F419C1CDD8}" srcOrd="0" destOrd="0" presId="urn:microsoft.com/office/officeart/2018/2/layout/IconVerticalSolidList"/>
    <dgm:cxn modelId="{ECC1CB14-29CC-4543-BD28-D6010C4B1868}" type="presOf" srcId="{FD492C05-4AEE-4A7D-A31C-E395C66373D5}" destId="{8F321C66-7E9B-483D-B800-C485E12A27C8}" srcOrd="0" destOrd="0" presId="urn:microsoft.com/office/officeart/2018/2/layout/IconVerticalSolidList"/>
    <dgm:cxn modelId="{FE4BC017-95CE-422D-932A-1D3D2085DAFB}" type="presOf" srcId="{3FA92C5F-9F38-4C0C-BE2E-711DD9A6DED8}" destId="{5FE59666-3AA1-407B-B050-E94026AFFF4E}" srcOrd="0" destOrd="0" presId="urn:microsoft.com/office/officeart/2018/2/layout/IconVerticalSolidList"/>
    <dgm:cxn modelId="{2DB4511C-308E-4820-91B1-C2BD2CF1CE27}" type="presOf" srcId="{57AE1F30-DA3F-4D43-80DF-074D6C036A2F}" destId="{5FE59666-3AA1-407B-B050-E94026AFFF4E}" srcOrd="0" destOrd="1" presId="urn:microsoft.com/office/officeart/2018/2/layout/IconVerticalSolidList"/>
    <dgm:cxn modelId="{2D7CA929-2A89-4162-9430-EA435E7434C6}" srcId="{FD492C05-4AEE-4A7D-A31C-E395C66373D5}" destId="{3FA92C5F-9F38-4C0C-BE2E-711DD9A6DED8}" srcOrd="0" destOrd="0" parTransId="{C31ABF00-657D-4172-A2BD-93FC38AA9B13}" sibTransId="{D11DEA91-3A39-4DE8-BBED-9584EA283A75}"/>
    <dgm:cxn modelId="{E47AC939-AC83-479C-8EE5-564510373463}" type="presOf" srcId="{35AC3154-5906-4AE8-AA92-8A6411361391}" destId="{43231179-1868-4818-AB6C-99AF3C65BC6A}" srcOrd="0" destOrd="0" presId="urn:microsoft.com/office/officeart/2018/2/layout/IconVerticalSolidList"/>
    <dgm:cxn modelId="{726D1F3C-EE60-44A4-92F7-E2DF3854B030}" type="presOf" srcId="{88C50C95-CF0F-4B1A-9904-8EAF759243F1}" destId="{98DA39D3-C4EB-404D-9E7F-86F20FCB000A}" srcOrd="0" destOrd="0" presId="urn:microsoft.com/office/officeart/2018/2/layout/IconVerticalSolidList"/>
    <dgm:cxn modelId="{0080333E-592E-4755-ADFE-2C38C93EDCF3}" srcId="{E027CF50-9211-4B3B-95B4-425504C4C94E}" destId="{FD492C05-4AEE-4A7D-A31C-E395C66373D5}" srcOrd="1" destOrd="0" parTransId="{D6BBDBAC-4666-4BBA-987F-4D3787A607AB}" sibTransId="{280255DA-603C-40AF-B4A5-7C107FE701B2}"/>
    <dgm:cxn modelId="{EA7CD854-601D-41B8-BDBA-A09D026247AC}" type="presOf" srcId="{D7AF86AC-B0E1-49F0-8017-D9226E9BA8F9}" destId="{A646DD07-2AAD-4D33-B9E2-C64BCFDAFFB2}" srcOrd="0" destOrd="0" presId="urn:microsoft.com/office/officeart/2018/2/layout/IconVerticalSolidList"/>
    <dgm:cxn modelId="{419988B9-7107-4D50-8DFE-FAF30343E3FE}" srcId="{E889B999-5843-4D60-B6FA-6F65164B5B95}" destId="{7D771F12-4958-47DD-BA86-9356CB245D6E}" srcOrd="0" destOrd="0" parTransId="{0F70CCFD-6045-4F73-9931-AA81D88A8EA1}" sibTransId="{421431E1-5A97-420D-96A3-FC95246D9538}"/>
    <dgm:cxn modelId="{65DE3EBD-2CD3-4E2B-A729-4148AC23D582}" type="presOf" srcId="{E027CF50-9211-4B3B-95B4-425504C4C94E}" destId="{F323E2ED-DC06-4981-96A0-8DF9BF8EB2E6}" srcOrd="0" destOrd="0" presId="urn:microsoft.com/office/officeart/2018/2/layout/IconVerticalSolidList"/>
    <dgm:cxn modelId="{0F02DABD-9B62-416B-A7F7-CC17D2CD62FB}" srcId="{91819ECF-E28D-44DC-9691-ACA12B5679FE}" destId="{2E358126-0F50-4ADF-8160-BE51BA7CD93A}" srcOrd="0" destOrd="0" parTransId="{A5AED242-38A6-4BB7-BD97-CAF59497F728}" sibTransId="{8621988F-DEF8-486B-A293-64C2B3A0C4F3}"/>
    <dgm:cxn modelId="{F867B4C5-32D3-4011-B026-8FF98AD03A49}" srcId="{91819ECF-E28D-44DC-9691-ACA12B5679FE}" destId="{3B3E4372-9105-4439-B94F-0EDACF36E46B}" srcOrd="1" destOrd="0" parTransId="{1C8CF18D-D504-4B24-A069-2DEAD94962F2}" sibTransId="{BF3705C4-17E5-4160-AEF9-882D153183EA}"/>
    <dgm:cxn modelId="{FBC9EEC7-1CBA-4219-91D0-CC073B8E4418}" srcId="{D7AF86AC-B0E1-49F0-8017-D9226E9BA8F9}" destId="{35AC3154-5906-4AE8-AA92-8A6411361391}" srcOrd="0" destOrd="0" parTransId="{BC6E97CD-FF12-422D-8D31-D32611A70B07}" sibTransId="{DAEB59E8-592D-4356-A58D-DEFB0BC81D0A}"/>
    <dgm:cxn modelId="{E264EBCB-6B22-4B95-B96B-F6B93E12962E}" srcId="{E027CF50-9211-4B3B-95B4-425504C4C94E}" destId="{88C50C95-CF0F-4B1A-9904-8EAF759243F1}" srcOrd="0" destOrd="0" parTransId="{311D7FC5-374E-47A0-8E7D-6136F880CA40}" sibTransId="{2C63C72D-EE8E-4D46-A850-BA788C6B68A6}"/>
    <dgm:cxn modelId="{FCDF61D0-741B-41DD-AD65-E8A50DE39875}" srcId="{E027CF50-9211-4B3B-95B4-425504C4C94E}" destId="{E889B999-5843-4D60-B6FA-6F65164B5B95}" srcOrd="2" destOrd="0" parTransId="{F04A9CCB-6E58-423F-AA8B-13AA2EAF5B9D}" sibTransId="{D198201A-7BEA-4134-AE2A-AB25D3B7BF8E}"/>
    <dgm:cxn modelId="{023D8CD4-505D-43FB-ADF3-3A9E7C1C84E0}" type="presOf" srcId="{E889B999-5843-4D60-B6FA-6F65164B5B95}" destId="{940CF00E-188A-4AC9-A061-1B25E6C04AA7}" srcOrd="0" destOrd="0" presId="urn:microsoft.com/office/officeart/2018/2/layout/IconVerticalSolidList"/>
    <dgm:cxn modelId="{FEA77CDA-573F-4E01-B7A9-D6A40FC9C12D}" type="presOf" srcId="{3B3E4372-9105-4439-B94F-0EDACF36E46B}" destId="{CB5E64BA-530F-437B-9591-FC00BD56D373}" srcOrd="0" destOrd="1" presId="urn:microsoft.com/office/officeart/2018/2/layout/IconVerticalSolidList"/>
    <dgm:cxn modelId="{20412AE8-CA11-460E-BF73-B47A8B806F6D}" srcId="{FD492C05-4AEE-4A7D-A31C-E395C66373D5}" destId="{57AE1F30-DA3F-4D43-80DF-074D6C036A2F}" srcOrd="1" destOrd="0" parTransId="{8CEAB125-0E20-4E96-B475-DF855C2085A5}" sibTransId="{BAC02270-CECA-40DA-A0C0-67D71B2AEBB8}"/>
    <dgm:cxn modelId="{80E8DEEE-1FEF-47CB-A642-AD5933ABCB41}" srcId="{E027CF50-9211-4B3B-95B4-425504C4C94E}" destId="{91819ECF-E28D-44DC-9691-ACA12B5679FE}" srcOrd="4" destOrd="0" parTransId="{9B313553-601E-4241-ACF0-A806D785D7F4}" sibTransId="{296512F7-B76A-4362-B32E-5201EA508662}"/>
    <dgm:cxn modelId="{D69DB2F4-23F2-4637-8107-28BD9F8A19ED}" srcId="{E027CF50-9211-4B3B-95B4-425504C4C94E}" destId="{D7AF86AC-B0E1-49F0-8017-D9226E9BA8F9}" srcOrd="3" destOrd="0" parTransId="{D31EACE9-8E77-4793-A07E-29D6954EDCE4}" sibTransId="{EAE193D4-14F9-4418-A7DF-F60A33A6E7A2}"/>
    <dgm:cxn modelId="{7DC759FD-C3B0-43A5-8A39-5AD5AE1A02CC}" type="presOf" srcId="{2E358126-0F50-4ADF-8160-BE51BA7CD93A}" destId="{CB5E64BA-530F-437B-9591-FC00BD56D373}" srcOrd="0" destOrd="0" presId="urn:microsoft.com/office/officeart/2018/2/layout/IconVerticalSolidList"/>
    <dgm:cxn modelId="{54F5EFFD-D620-4512-B638-4E88D0497354}" type="presOf" srcId="{91819ECF-E28D-44DC-9691-ACA12B5679FE}" destId="{C2870739-EC23-45CC-B927-017711A489B6}" srcOrd="0" destOrd="0" presId="urn:microsoft.com/office/officeart/2018/2/layout/IconVerticalSolidList"/>
    <dgm:cxn modelId="{42934F5F-365C-418C-A2A0-CB9009501975}" type="presParOf" srcId="{F323E2ED-DC06-4981-96A0-8DF9BF8EB2E6}" destId="{D57D939C-2FEB-4F97-AD9C-3218F76434B3}" srcOrd="0" destOrd="0" presId="urn:microsoft.com/office/officeart/2018/2/layout/IconVerticalSolidList"/>
    <dgm:cxn modelId="{7CDCBE94-658D-4924-A27C-AF83F123E716}" type="presParOf" srcId="{D57D939C-2FEB-4F97-AD9C-3218F76434B3}" destId="{57451379-A0C4-4859-BA03-BE57D44431AB}" srcOrd="0" destOrd="0" presId="urn:microsoft.com/office/officeart/2018/2/layout/IconVerticalSolidList"/>
    <dgm:cxn modelId="{A4C8F4AC-CED9-4C53-85AD-BE7080C37F78}" type="presParOf" srcId="{D57D939C-2FEB-4F97-AD9C-3218F76434B3}" destId="{EE389E00-07AC-47E4-A0D0-A68AAA9C079E}" srcOrd="1" destOrd="0" presId="urn:microsoft.com/office/officeart/2018/2/layout/IconVerticalSolidList"/>
    <dgm:cxn modelId="{02C2D2FB-A2AA-42B1-9EDC-40623B164B4B}" type="presParOf" srcId="{D57D939C-2FEB-4F97-AD9C-3218F76434B3}" destId="{BC392E9B-77FC-4D76-8794-DE106A8C21FA}" srcOrd="2" destOrd="0" presId="urn:microsoft.com/office/officeart/2018/2/layout/IconVerticalSolidList"/>
    <dgm:cxn modelId="{34583E7F-4F22-4532-8E68-63C6890A1E98}" type="presParOf" srcId="{D57D939C-2FEB-4F97-AD9C-3218F76434B3}" destId="{98DA39D3-C4EB-404D-9E7F-86F20FCB000A}" srcOrd="3" destOrd="0" presId="urn:microsoft.com/office/officeart/2018/2/layout/IconVerticalSolidList"/>
    <dgm:cxn modelId="{E59B7DCC-DCA4-4D35-8D08-90A8452F6182}" type="presParOf" srcId="{F323E2ED-DC06-4981-96A0-8DF9BF8EB2E6}" destId="{C91F4153-F431-4063-9C97-012E5400111E}" srcOrd="1" destOrd="0" presId="urn:microsoft.com/office/officeart/2018/2/layout/IconVerticalSolidList"/>
    <dgm:cxn modelId="{430FCE07-E3E3-4786-B385-3BC4283890B0}" type="presParOf" srcId="{F323E2ED-DC06-4981-96A0-8DF9BF8EB2E6}" destId="{95D7AF64-C5C8-4C1B-81EB-5C4819A36218}" srcOrd="2" destOrd="0" presId="urn:microsoft.com/office/officeart/2018/2/layout/IconVerticalSolidList"/>
    <dgm:cxn modelId="{9BCEBBF8-B699-47E9-8A53-7487BC71394A}" type="presParOf" srcId="{95D7AF64-C5C8-4C1B-81EB-5C4819A36218}" destId="{13DCE134-57E0-4CF7-BF7B-EAF0CD2CCF11}" srcOrd="0" destOrd="0" presId="urn:microsoft.com/office/officeart/2018/2/layout/IconVerticalSolidList"/>
    <dgm:cxn modelId="{4BFFE3C8-A46F-4DE4-B16F-17F9CE6DC196}" type="presParOf" srcId="{95D7AF64-C5C8-4C1B-81EB-5C4819A36218}" destId="{22333131-57A8-4E77-A446-C7F002B1B5AD}" srcOrd="1" destOrd="0" presId="urn:microsoft.com/office/officeart/2018/2/layout/IconVerticalSolidList"/>
    <dgm:cxn modelId="{042B280F-F515-471D-BE57-5917C44E4A05}" type="presParOf" srcId="{95D7AF64-C5C8-4C1B-81EB-5C4819A36218}" destId="{ED1742A5-BDAF-414C-BA31-6A94868D39B5}" srcOrd="2" destOrd="0" presId="urn:microsoft.com/office/officeart/2018/2/layout/IconVerticalSolidList"/>
    <dgm:cxn modelId="{A236043C-F54C-4EB7-8346-35127A3BC149}" type="presParOf" srcId="{95D7AF64-C5C8-4C1B-81EB-5C4819A36218}" destId="{8F321C66-7E9B-483D-B800-C485E12A27C8}" srcOrd="3" destOrd="0" presId="urn:microsoft.com/office/officeart/2018/2/layout/IconVerticalSolidList"/>
    <dgm:cxn modelId="{6B78ACA3-6131-4FF9-8534-CFE9568268CD}" type="presParOf" srcId="{95D7AF64-C5C8-4C1B-81EB-5C4819A36218}" destId="{5FE59666-3AA1-407B-B050-E94026AFFF4E}" srcOrd="4" destOrd="0" presId="urn:microsoft.com/office/officeart/2018/2/layout/IconVerticalSolidList"/>
    <dgm:cxn modelId="{0BE4743C-3941-4BDC-AFB9-6C9A92D116DD}" type="presParOf" srcId="{F323E2ED-DC06-4981-96A0-8DF9BF8EB2E6}" destId="{8031317E-E472-4DA7-9B25-85E73B91414B}" srcOrd="3" destOrd="0" presId="urn:microsoft.com/office/officeart/2018/2/layout/IconVerticalSolidList"/>
    <dgm:cxn modelId="{8D6E68BC-8719-45E7-BEA4-F17324EB4E47}" type="presParOf" srcId="{F323E2ED-DC06-4981-96A0-8DF9BF8EB2E6}" destId="{0E5053DA-E3D3-47F0-882E-E9D5C830B256}" srcOrd="4" destOrd="0" presId="urn:microsoft.com/office/officeart/2018/2/layout/IconVerticalSolidList"/>
    <dgm:cxn modelId="{3D6A4C1D-AF2F-4AE3-9B33-88DF6F808BA0}" type="presParOf" srcId="{0E5053DA-E3D3-47F0-882E-E9D5C830B256}" destId="{C04D98D2-B9E1-4C4B-AF65-1BB9E080BEF5}" srcOrd="0" destOrd="0" presId="urn:microsoft.com/office/officeart/2018/2/layout/IconVerticalSolidList"/>
    <dgm:cxn modelId="{87B9F85E-5F23-4BEE-9AA6-0FA604B9AA2E}" type="presParOf" srcId="{0E5053DA-E3D3-47F0-882E-E9D5C830B256}" destId="{7EFF5C79-4F79-473A-95E4-593E4AD7B9B7}" srcOrd="1" destOrd="0" presId="urn:microsoft.com/office/officeart/2018/2/layout/IconVerticalSolidList"/>
    <dgm:cxn modelId="{C4E6EC10-D76F-4D65-8C15-A56B7D44797B}" type="presParOf" srcId="{0E5053DA-E3D3-47F0-882E-E9D5C830B256}" destId="{F3B1A78E-7B23-4263-9DEF-9FE3CA84D677}" srcOrd="2" destOrd="0" presId="urn:microsoft.com/office/officeart/2018/2/layout/IconVerticalSolidList"/>
    <dgm:cxn modelId="{B98A5BED-B868-4CE4-ABA5-938A211B4DE2}" type="presParOf" srcId="{0E5053DA-E3D3-47F0-882E-E9D5C830B256}" destId="{940CF00E-188A-4AC9-A061-1B25E6C04AA7}" srcOrd="3" destOrd="0" presId="urn:microsoft.com/office/officeart/2018/2/layout/IconVerticalSolidList"/>
    <dgm:cxn modelId="{A5DECDCE-1DC4-4D08-93CF-5D2696FFFE65}" type="presParOf" srcId="{0E5053DA-E3D3-47F0-882E-E9D5C830B256}" destId="{059D57A2-5A37-4061-8AB3-51F419C1CDD8}" srcOrd="4" destOrd="0" presId="urn:microsoft.com/office/officeart/2018/2/layout/IconVerticalSolidList"/>
    <dgm:cxn modelId="{FDD50E7C-8653-4538-800D-DAB3DDFDE9D6}" type="presParOf" srcId="{F323E2ED-DC06-4981-96A0-8DF9BF8EB2E6}" destId="{56A56E59-3FD6-48F8-A9B2-16B61DC02F2F}" srcOrd="5" destOrd="0" presId="urn:microsoft.com/office/officeart/2018/2/layout/IconVerticalSolidList"/>
    <dgm:cxn modelId="{D3102ACC-A04D-4901-A871-9F753356AC5F}" type="presParOf" srcId="{F323E2ED-DC06-4981-96A0-8DF9BF8EB2E6}" destId="{A9ABE99F-A7FD-4FA0-8624-127B48439926}" srcOrd="6" destOrd="0" presId="urn:microsoft.com/office/officeart/2018/2/layout/IconVerticalSolidList"/>
    <dgm:cxn modelId="{5697AEE3-7B4A-4D60-8759-8854589B563F}" type="presParOf" srcId="{A9ABE99F-A7FD-4FA0-8624-127B48439926}" destId="{CC3A5472-0065-4A37-B97B-DB4C13969E96}" srcOrd="0" destOrd="0" presId="urn:microsoft.com/office/officeart/2018/2/layout/IconVerticalSolidList"/>
    <dgm:cxn modelId="{5501D580-3240-4709-A606-1959F2B9A16D}" type="presParOf" srcId="{A9ABE99F-A7FD-4FA0-8624-127B48439926}" destId="{23ABEDC4-F1C3-4495-AD6F-50A5EAA5D47A}" srcOrd="1" destOrd="0" presId="urn:microsoft.com/office/officeart/2018/2/layout/IconVerticalSolidList"/>
    <dgm:cxn modelId="{E7AAED88-4041-4303-89E9-C512B3EBCB01}" type="presParOf" srcId="{A9ABE99F-A7FD-4FA0-8624-127B48439926}" destId="{D22AC7E1-42B6-4A80-85A9-010B03FA5F20}" srcOrd="2" destOrd="0" presId="urn:microsoft.com/office/officeart/2018/2/layout/IconVerticalSolidList"/>
    <dgm:cxn modelId="{9C5BDAB8-5C5B-48C3-BC46-5D0C7120CF06}" type="presParOf" srcId="{A9ABE99F-A7FD-4FA0-8624-127B48439926}" destId="{A646DD07-2AAD-4D33-B9E2-C64BCFDAFFB2}" srcOrd="3" destOrd="0" presId="urn:microsoft.com/office/officeart/2018/2/layout/IconVerticalSolidList"/>
    <dgm:cxn modelId="{BB2CB776-F986-453D-A0F6-283AF9B7F18E}" type="presParOf" srcId="{A9ABE99F-A7FD-4FA0-8624-127B48439926}" destId="{43231179-1868-4818-AB6C-99AF3C65BC6A}" srcOrd="4" destOrd="0" presId="urn:microsoft.com/office/officeart/2018/2/layout/IconVerticalSolidList"/>
    <dgm:cxn modelId="{355F9A21-4090-4B28-A62F-AB4367F40D6E}" type="presParOf" srcId="{F323E2ED-DC06-4981-96A0-8DF9BF8EB2E6}" destId="{3103B561-B882-4098-96F5-EAF06F2373C2}" srcOrd="7" destOrd="0" presId="urn:microsoft.com/office/officeart/2018/2/layout/IconVerticalSolidList"/>
    <dgm:cxn modelId="{75EB0BC8-73E1-4620-8BD1-868F16AC506B}" type="presParOf" srcId="{F323E2ED-DC06-4981-96A0-8DF9BF8EB2E6}" destId="{37DA48FB-5530-48DB-84BA-2F52D8513074}" srcOrd="8" destOrd="0" presId="urn:microsoft.com/office/officeart/2018/2/layout/IconVerticalSolidList"/>
    <dgm:cxn modelId="{401A0E94-1EB3-46C8-9E83-9775D679D1D3}" type="presParOf" srcId="{37DA48FB-5530-48DB-84BA-2F52D8513074}" destId="{2EED0FAD-7DBA-42DC-881A-7E995845201D}" srcOrd="0" destOrd="0" presId="urn:microsoft.com/office/officeart/2018/2/layout/IconVerticalSolidList"/>
    <dgm:cxn modelId="{8C80493D-6DE7-45BD-A2D0-DDC40BB4AE5F}" type="presParOf" srcId="{37DA48FB-5530-48DB-84BA-2F52D8513074}" destId="{8F77BF1E-1B40-4BA8-B25D-FCAA26C53635}" srcOrd="1" destOrd="0" presId="urn:microsoft.com/office/officeart/2018/2/layout/IconVerticalSolidList"/>
    <dgm:cxn modelId="{6956FB1D-5554-445D-A0C3-895AF62B4E09}" type="presParOf" srcId="{37DA48FB-5530-48DB-84BA-2F52D8513074}" destId="{4B65870E-1E1A-4299-8F70-FBE2C9E1E54B}" srcOrd="2" destOrd="0" presId="urn:microsoft.com/office/officeart/2018/2/layout/IconVerticalSolidList"/>
    <dgm:cxn modelId="{10096E71-72F8-4E7F-AC86-321B6AC00E20}" type="presParOf" srcId="{37DA48FB-5530-48DB-84BA-2F52D8513074}" destId="{C2870739-EC23-45CC-B927-017711A489B6}" srcOrd="3" destOrd="0" presId="urn:microsoft.com/office/officeart/2018/2/layout/IconVerticalSolidList"/>
    <dgm:cxn modelId="{9E0D8581-F635-4D7B-ACD3-E89A61730326}" type="presParOf" srcId="{37DA48FB-5530-48DB-84BA-2F52D8513074}" destId="{CB5E64BA-530F-437B-9591-FC00BD56D373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451379-A0C4-4859-BA03-BE57D44431AB}">
      <dsp:nvSpPr>
        <dsp:cNvPr id="0" name=""/>
        <dsp:cNvSpPr/>
      </dsp:nvSpPr>
      <dsp:spPr>
        <a:xfrm>
          <a:off x="0" y="3282"/>
          <a:ext cx="9858191" cy="69915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389E00-07AC-47E4-A0D0-A68AAA9C079E}">
      <dsp:nvSpPr>
        <dsp:cNvPr id="0" name=""/>
        <dsp:cNvSpPr/>
      </dsp:nvSpPr>
      <dsp:spPr>
        <a:xfrm>
          <a:off x="211493" y="160591"/>
          <a:ext cx="384533" cy="384533"/>
        </a:xfrm>
        <a:prstGeom prst="rect">
          <a:avLst/>
        </a:prstGeom>
        <a:blipFill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397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DA39D3-C4EB-404D-9E7F-86F20FCB000A}">
      <dsp:nvSpPr>
        <dsp:cNvPr id="0" name=""/>
        <dsp:cNvSpPr/>
      </dsp:nvSpPr>
      <dsp:spPr>
        <a:xfrm>
          <a:off x="807520" y="3282"/>
          <a:ext cx="9050670" cy="6991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994" tIns="73994" rIns="73994" bIns="73994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kern="1200" baseline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Represents</a:t>
          </a:r>
          <a:r>
            <a:rPr lang="en-US" sz="1900" b="0" kern="1200" baseline="0"/>
            <a:t> the average kinetic energy of the molecules in matter</a:t>
          </a:r>
          <a:endParaRPr lang="en-US" sz="1900" kern="1200"/>
        </a:p>
      </dsp:txBody>
      <dsp:txXfrm>
        <a:off x="807520" y="3282"/>
        <a:ext cx="9050670" cy="699152"/>
      </dsp:txXfrm>
    </dsp:sp>
    <dsp:sp modelId="{13DCE134-57E0-4CF7-BF7B-EAF0CD2CCF11}">
      <dsp:nvSpPr>
        <dsp:cNvPr id="0" name=""/>
        <dsp:cNvSpPr/>
      </dsp:nvSpPr>
      <dsp:spPr>
        <a:xfrm>
          <a:off x="0" y="877222"/>
          <a:ext cx="9858191" cy="69915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333131-57A8-4E77-A446-C7F002B1B5AD}">
      <dsp:nvSpPr>
        <dsp:cNvPr id="0" name=""/>
        <dsp:cNvSpPr/>
      </dsp:nvSpPr>
      <dsp:spPr>
        <a:xfrm>
          <a:off x="211493" y="1034531"/>
          <a:ext cx="384533" cy="384533"/>
        </a:xfrm>
        <a:prstGeom prst="rect">
          <a:avLst/>
        </a:prstGeom>
        <a:blipFill>
          <a:blip xmlns:r="http://schemas.openxmlformats.org/officeDocument/2006/relationships" r:embed="rId3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397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321C66-7E9B-483D-B800-C485E12A27C8}">
      <dsp:nvSpPr>
        <dsp:cNvPr id="0" name=""/>
        <dsp:cNvSpPr/>
      </dsp:nvSpPr>
      <dsp:spPr>
        <a:xfrm>
          <a:off x="807520" y="877222"/>
          <a:ext cx="4436185" cy="6991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994" tIns="73994" rIns="73994" bIns="73994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kern="1200" baseline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Heat Transfer</a:t>
          </a:r>
          <a:endParaRPr lang="en-US" sz="1900" kern="120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807520" y="877222"/>
        <a:ext cx="4436185" cy="699152"/>
      </dsp:txXfrm>
    </dsp:sp>
    <dsp:sp modelId="{5FE59666-3AA1-407B-B050-E94026AFFF4E}">
      <dsp:nvSpPr>
        <dsp:cNvPr id="0" name=""/>
        <dsp:cNvSpPr/>
      </dsp:nvSpPr>
      <dsp:spPr>
        <a:xfrm>
          <a:off x="5243706" y="877222"/>
          <a:ext cx="4614484" cy="6991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994" tIns="73994" rIns="73994" bIns="73994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rPr>
            <a:t>Energy transfer because of temperature difference</a:t>
          </a:r>
        </a:p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rPr>
            <a:t>Energy from the sun is transferred to the earth’s surface</a:t>
          </a:r>
        </a:p>
      </dsp:txBody>
      <dsp:txXfrm>
        <a:off x="5243706" y="877222"/>
        <a:ext cx="4614484" cy="699152"/>
      </dsp:txXfrm>
    </dsp:sp>
    <dsp:sp modelId="{C04D98D2-B9E1-4C4B-AF65-1BB9E080BEF5}">
      <dsp:nvSpPr>
        <dsp:cNvPr id="0" name=""/>
        <dsp:cNvSpPr/>
      </dsp:nvSpPr>
      <dsp:spPr>
        <a:xfrm>
          <a:off x="0" y="1751162"/>
          <a:ext cx="9858191" cy="69915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FF5C79-4F79-473A-95E4-593E4AD7B9B7}">
      <dsp:nvSpPr>
        <dsp:cNvPr id="0" name=""/>
        <dsp:cNvSpPr/>
      </dsp:nvSpPr>
      <dsp:spPr>
        <a:xfrm>
          <a:off x="211493" y="1908472"/>
          <a:ext cx="384533" cy="384533"/>
        </a:xfrm>
        <a:prstGeom prst="rect">
          <a:avLst/>
        </a:prstGeom>
        <a:blipFill>
          <a:blip xmlns:r="http://schemas.openxmlformats.org/officeDocument/2006/relationships" r:embed="rId5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397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0CF00E-188A-4AC9-A061-1B25E6C04AA7}">
      <dsp:nvSpPr>
        <dsp:cNvPr id="0" name=""/>
        <dsp:cNvSpPr/>
      </dsp:nvSpPr>
      <dsp:spPr>
        <a:xfrm>
          <a:off x="807520" y="1751162"/>
          <a:ext cx="4436185" cy="6991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994" tIns="73994" rIns="73994" bIns="73994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kern="1200" baseline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Radiation</a:t>
          </a:r>
          <a:endParaRPr lang="en-US" sz="1900" kern="120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807520" y="1751162"/>
        <a:ext cx="4436185" cy="699152"/>
      </dsp:txXfrm>
    </dsp:sp>
    <dsp:sp modelId="{059D57A2-5A37-4061-8AB3-51F419C1CDD8}">
      <dsp:nvSpPr>
        <dsp:cNvPr id="0" name=""/>
        <dsp:cNvSpPr/>
      </dsp:nvSpPr>
      <dsp:spPr>
        <a:xfrm>
          <a:off x="5243706" y="1751162"/>
          <a:ext cx="4614484" cy="6991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994" tIns="73994" rIns="73994" bIns="73994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rPr>
            <a:t>Sun radiates heat to the earth</a:t>
          </a:r>
        </a:p>
      </dsp:txBody>
      <dsp:txXfrm>
        <a:off x="5243706" y="1751162"/>
        <a:ext cx="4614484" cy="699152"/>
      </dsp:txXfrm>
    </dsp:sp>
    <dsp:sp modelId="{CC3A5472-0065-4A37-B97B-DB4C13969E96}">
      <dsp:nvSpPr>
        <dsp:cNvPr id="0" name=""/>
        <dsp:cNvSpPr/>
      </dsp:nvSpPr>
      <dsp:spPr>
        <a:xfrm>
          <a:off x="0" y="2625103"/>
          <a:ext cx="9858191" cy="699152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ABEDC4-F1C3-4495-AD6F-50A5EAA5D47A}">
      <dsp:nvSpPr>
        <dsp:cNvPr id="0" name=""/>
        <dsp:cNvSpPr/>
      </dsp:nvSpPr>
      <dsp:spPr>
        <a:xfrm>
          <a:off x="211493" y="2782412"/>
          <a:ext cx="384533" cy="384533"/>
        </a:xfrm>
        <a:prstGeom prst="rect">
          <a:avLst/>
        </a:prstGeom>
        <a:blipFill>
          <a:blip xmlns:r="http://schemas.openxmlformats.org/officeDocument/2006/relationships" r:embed="rId7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397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46DD07-2AAD-4D33-B9E2-C64BCFDAFFB2}">
      <dsp:nvSpPr>
        <dsp:cNvPr id="0" name=""/>
        <dsp:cNvSpPr/>
      </dsp:nvSpPr>
      <dsp:spPr>
        <a:xfrm>
          <a:off x="807520" y="2625103"/>
          <a:ext cx="4436185" cy="6991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994" tIns="73994" rIns="73994" bIns="73994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kern="1200" baseline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Conduction</a:t>
          </a:r>
          <a:endParaRPr lang="en-US" sz="1900" kern="120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807520" y="2625103"/>
        <a:ext cx="4436185" cy="699152"/>
      </dsp:txXfrm>
    </dsp:sp>
    <dsp:sp modelId="{43231179-1868-4818-AB6C-99AF3C65BC6A}">
      <dsp:nvSpPr>
        <dsp:cNvPr id="0" name=""/>
        <dsp:cNvSpPr/>
      </dsp:nvSpPr>
      <dsp:spPr>
        <a:xfrm>
          <a:off x="5243706" y="2625103"/>
          <a:ext cx="4614484" cy="6991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994" tIns="73994" rIns="73994" bIns="73994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rPr>
            <a:t>Transfer of energy by molecular activity in contact</a:t>
          </a:r>
        </a:p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rPr>
            <a:t>Heat always flows from the warmer substance to the colder</a:t>
          </a:r>
        </a:p>
      </dsp:txBody>
      <dsp:txXfrm>
        <a:off x="5243706" y="2625103"/>
        <a:ext cx="4614484" cy="699152"/>
      </dsp:txXfrm>
    </dsp:sp>
    <dsp:sp modelId="{2EED0FAD-7DBA-42DC-881A-7E995845201D}">
      <dsp:nvSpPr>
        <dsp:cNvPr id="0" name=""/>
        <dsp:cNvSpPr/>
      </dsp:nvSpPr>
      <dsp:spPr>
        <a:xfrm>
          <a:off x="0" y="3499043"/>
          <a:ext cx="9858191" cy="699152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77BF1E-1B40-4BA8-B25D-FCAA26C53635}">
      <dsp:nvSpPr>
        <dsp:cNvPr id="0" name=""/>
        <dsp:cNvSpPr/>
      </dsp:nvSpPr>
      <dsp:spPr>
        <a:xfrm>
          <a:off x="211493" y="3656352"/>
          <a:ext cx="384533" cy="384533"/>
        </a:xfrm>
        <a:prstGeom prst="rect">
          <a:avLst/>
        </a:prstGeom>
        <a:blipFill>
          <a:blip xmlns:r="http://schemas.openxmlformats.org/officeDocument/2006/relationships" r:embed="rId9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397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870739-EC23-45CC-B927-017711A489B6}">
      <dsp:nvSpPr>
        <dsp:cNvPr id="0" name=""/>
        <dsp:cNvSpPr/>
      </dsp:nvSpPr>
      <dsp:spPr>
        <a:xfrm>
          <a:off x="807520" y="3499043"/>
          <a:ext cx="4436185" cy="6991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994" tIns="73994" rIns="73994" bIns="73994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kern="1200" baseline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Convection</a:t>
          </a:r>
          <a:endParaRPr lang="en-US" sz="1900" kern="120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807520" y="3499043"/>
        <a:ext cx="4436185" cy="699152"/>
      </dsp:txXfrm>
    </dsp:sp>
    <dsp:sp modelId="{CB5E64BA-530F-437B-9591-FC00BD56D373}">
      <dsp:nvSpPr>
        <dsp:cNvPr id="0" name=""/>
        <dsp:cNvSpPr/>
      </dsp:nvSpPr>
      <dsp:spPr>
        <a:xfrm>
          <a:off x="5243706" y="3499043"/>
          <a:ext cx="4614484" cy="6991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994" tIns="73994" rIns="73994" bIns="73994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rPr>
            <a:t>Transport of heat within a fluid</a:t>
          </a:r>
        </a:p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rPr>
            <a:t>Plays a vital role in earth’s atmospheric heat transfer process</a:t>
          </a:r>
        </a:p>
      </dsp:txBody>
      <dsp:txXfrm>
        <a:off x="5243706" y="3499043"/>
        <a:ext cx="4614484" cy="6991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A1BEE0-D84A-42A1-B6BD-DE2016CBB155}" type="datetimeFigureOut">
              <a:rPr lang="en-US" smtClean="0"/>
              <a:t>8/31/2024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588CED-487F-4E30-A58B-D2192001B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707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Logo chip"/>
          <p:cNvSpPr/>
          <p:nvPr userDrawn="1"/>
        </p:nvSpPr>
        <p:spPr>
          <a:xfrm>
            <a:off x="5295900" y="899160"/>
            <a:ext cx="1600200" cy="1600200"/>
          </a:xfrm>
          <a:prstGeom prst="roundRect">
            <a:avLst>
              <a:gd name="adj" fmla="val 18000"/>
            </a:avLst>
          </a:prstGeom>
          <a:solidFill>
            <a:schemeClr val="bg1"/>
          </a:solidFill>
          <a:ln>
            <a:noFill/>
          </a:ln>
        </p:spPr>
        <p:txBody>
          <a:bodyPr/>
          <a:lstStyle/>
          <a:p/>
        </p:txBody>
      </p:sp>
      <p:pic>
        <p:nvPicPr>
          <p:cNvPr id="21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5519928" y="1202311"/>
            <a:ext cx="1152144" cy="99389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743200"/>
            <a:ext cx="10363200" cy="1371600"/>
          </a:xfrm>
          <a:prstGeom prst="rect">
            <a:avLst/>
          </a:prstGeom>
        </p:spPr>
        <p:txBody>
          <a:bodyPr vert="horz" rtlCol="0" anchor="b"/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343400"/>
            <a:ext cx="8534400" cy="731520"/>
          </a:xfrm>
          <a:prstGeom prst="rect">
            <a:avLst/>
          </a:prstGeom>
        </p:spPr>
        <p:txBody>
          <a:bodyPr vert="horz" rtlCol="0"/>
          <a:lstStyle>
            <a:lvl1pPr marL="0" indent="0" algn="ctr">
              <a:buNone/>
              <a:defRPr sz="2000">
                <a:solidFill>
                  <a:schemeClr val="bg1">
                    <a:alpha val="90000"/>
                  </a:schemeClr>
                </a:solidFill>
              </a:defRPr>
            </a:lvl1pPr>
          </a:lstStyle>
          <a:p>
            <a:r>
              <a:rPr lang="en-US"/>
              <a:t>Click to edit subtitle</a:t>
            </a:r>
          </a:p>
        </p:txBody>
      </p:sp>
      <p:sp>
        <p:nvSpPr>
          <p:cNvPr id="10" name="Wordmark"/>
          <p:cNvSpPr txBox="1"/>
          <p:nvPr userDrawn="1"/>
        </p:nvSpPr>
        <p:spPr>
          <a:xfrm>
            <a:off x="0" y="6217920"/>
            <a:ext cx="12192000" cy="365760"/>
          </a:xfrm>
          <a:prstGeom prst="rect">
            <a:avLst/>
          </a:prstGeom>
        </p:spPr>
        <p:txBody>
          <a:bodyPr rtlCol="0"/>
          <a:lstStyle/>
          <a:p>
            <a:pPr algn="ctr"/>
            <a:r>
              <a:rPr lang="en-US" sz="1500" b="1" spc="100">
                <a:solidFill>
                  <a:schemeClr val="bg1"/>
                </a:solidFill>
              </a:rPr>
              <a:t>AirTest Pro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166" y="274320"/>
            <a:ext cx="10515600" cy="800100"/>
          </a:xfrm>
          <a:prstGeom prst="rect">
            <a:avLst/>
          </a:prstGeom>
        </p:spPr>
        <p:txBody>
          <a:bodyPr vert="horz" rtlCol="0" anchor="b"/>
          <a:lstStyle/>
          <a:p>
            <a:r>
              <a:rPr lang="en-US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1214166" y="1752600"/>
            <a:ext cx="10515600" cy="4700000"/>
          </a:xfrm>
          <a:prstGeom prst="rect">
            <a:avLst/>
          </a:prstGeom>
        </p:spPr>
        <p:txBody>
          <a:bodyPr vert="horz" rtlCol="0"/>
          <a:lstStyle/>
          <a:p>
            <a:pPr lvl="0"/>
            <a:r>
              <a:rPr lang="en-US"/>
              <a:t>Click to edit text</a:t>
            </a:r>
          </a:p>
        </p:txBody>
      </p:sp>
      <p:sp>
        <p:nvSpPr>
          <p:cNvPr id="4" name="Slide Number Placeholder"/>
          <p:cNvSpPr>
            <a:spLocks noGrp="1"/>
          </p:cNvSpPr>
          <p:nvPr>
            <p:ph type="sldNum" idx="12"/>
          </p:nvPr>
        </p:nvSpPr>
        <p:spPr>
          <a:xfrm>
            <a:off x="11338560" y="6459984"/>
            <a:ext cx="548640" cy="274320"/>
          </a:xfrm>
          <a:prstGeom prst="rect">
            <a:avLst/>
          </a:prstGeom>
        </p:spPr>
        <p:txBody>
          <a:bodyPr vert="horz" rtlCol="0" anchor="ctr"/>
          <a:lstStyle>
            <a:lvl1pPr algn="r">
              <a:defRPr sz="1000">
                <a:solidFill>
                  <a:srgbClr val="8A94A6"/>
                </a:solidFill>
              </a:defRPr>
            </a:lvl1pPr>
          </a:lstStyle>
          <a:p>
            <a:fld id="{552AB70A-21D7-4B80-99B8-58BDBED7F542}" type="slidenum">
              <a:rPr lang="en-US"/>
              <a:t>1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Logo chip"/>
          <p:cNvSpPr/>
          <p:nvPr userDrawn="1"/>
        </p:nvSpPr>
        <p:spPr>
          <a:xfrm>
            <a:off x="5593080" y="1097280"/>
            <a:ext cx="1005840" cy="1005840"/>
          </a:xfrm>
          <a:prstGeom prst="roundRect">
            <a:avLst>
              <a:gd name="adj" fmla="val 18000"/>
            </a:avLst>
          </a:prstGeom>
          <a:solidFill>
            <a:schemeClr val="bg1"/>
          </a:solidFill>
          <a:ln>
            <a:noFill/>
          </a:ln>
        </p:spPr>
        <p:txBody>
          <a:bodyPr/>
          <a:lstStyle/>
          <a:p/>
        </p:txBody>
      </p:sp>
      <p:pic>
        <p:nvPicPr>
          <p:cNvPr id="21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5733898" y="1287832"/>
            <a:ext cx="724204" cy="62473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606040"/>
            <a:ext cx="10363200" cy="1371600"/>
          </a:xfrm>
          <a:prstGeom prst="rect">
            <a:avLst/>
          </a:prstGeom>
        </p:spPr>
        <p:txBody>
          <a:bodyPr vert="horz" rtlCol="0" anchor="b"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00" y="4114800"/>
            <a:ext cx="8534400" cy="731520"/>
          </a:xfrm>
          <a:prstGeom prst="rect">
            <a:avLst/>
          </a:prstGeom>
        </p:spPr>
        <p:txBody>
          <a:bodyPr vert="horz" rtlCol="0"/>
          <a:lstStyle>
            <a:lvl1pPr marL="0" indent="0" algn="ctr">
              <a:buNone/>
              <a:defRPr sz="1800">
                <a:solidFill>
                  <a:schemeClr val="bg1">
                    <a:alpha val="90000"/>
                  </a:schemeClr>
                </a:solidFill>
              </a:defRPr>
            </a:lvl1pPr>
          </a:lstStyle>
          <a:p>
            <a:r>
              <a:rPr lang="en-US"/>
              <a:t>Click to edit text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27D6D-165F-4767-9EA0-1B280A60A5B4}" type="datetime1">
              <a:rPr lang="en-US" smtClean="0"/>
              <a:t>8/31/2024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F3DA2-F1D6-4A73-92C0-55630F2E6614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D39EA58-C01E-4A95-BA95-11D31D9227D5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1214166" y="1773141"/>
            <a:ext cx="4480561" cy="4719098"/>
          </a:xfrm>
        </p:spPr>
        <p:txBody>
          <a:bodyPr/>
          <a:lstStyle>
            <a:lvl1pPr>
              <a:defRPr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188F1C40-63F1-4F3C-86B3-9DC76C77E75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209620" y="1773141"/>
            <a:ext cx="4480561" cy="4719098"/>
          </a:xfrm>
        </p:spPr>
        <p:txBody>
          <a:bodyPr/>
          <a:lstStyle>
            <a:lvl1pPr>
              <a:defRPr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E69213C-F3B1-4D19-BE4F-09F1ACA75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4166" y="365761"/>
            <a:ext cx="9692640" cy="978009"/>
          </a:xfrm>
        </p:spPr>
        <p:txBody>
          <a:bodyPr/>
          <a:lstStyle>
            <a:lvl1pPr>
              <a:defRPr>
                <a:latin typeface="Bebas Neue" panose="020B0606020202050201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90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982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47CC-084E-450E-936D-3CB4CD31B4D6}" type="datetime1">
              <a:rPr lang="en-US" smtClean="0"/>
              <a:t>8/31/2024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F3DA2-F1D6-4A73-92C0-55630F2E6614}" type="slidenum">
              <a:rPr lang="en-US" smtClean="0"/>
              <a:t>‹#›</a:t>
            </a:fld>
            <a:endParaRPr lang="en-US"/>
          </a:p>
        </p:txBody>
      </p:sp>
      <p:pic>
        <p:nvPicPr>
          <p:cNvPr id="90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851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1FD25-5455-439A-9E12-670AC55B8767}" type="datetime1">
              <a:rPr lang="en-US" smtClean="0"/>
              <a:t>8/31/2024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F3DA2-F1D6-4A73-92C0-55630F2E6614}" type="slidenum">
              <a:rPr lang="en-US" smtClean="0"/>
              <a:t>‹#›</a:t>
            </a:fld>
            <a:endParaRPr lang="en-US"/>
          </a:p>
        </p:txBody>
      </p:sp>
      <p:pic>
        <p:nvPicPr>
          <p:cNvPr id="90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742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F1C19-B503-4062-9010-AFB5A3A5EA97}" type="datetime1">
              <a:rPr lang="en-US" smtClean="0"/>
              <a:t>8/31/2024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F3DA2-F1D6-4A73-92C0-55630F2E6614}" type="slidenum">
              <a:rPr lang="en-US" smtClean="0"/>
              <a:t>‹#›</a:t>
            </a:fld>
            <a:endParaRPr lang="en-US"/>
          </a:p>
        </p:txBody>
      </p:sp>
      <p:pic>
        <p:nvPicPr>
          <p:cNvPr id="90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028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44C42-06D1-4B32-A1F5-46A45226760A}" type="datetime1">
              <a:rPr lang="en-US" smtClean="0"/>
              <a:t>8/31/2024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F3DA2-F1D6-4A73-92C0-55630F2E6614}" type="slidenum">
              <a:rPr lang="en-US" smtClean="0"/>
              <a:t>‹#›</a:t>
            </a:fld>
            <a:endParaRPr lang="en-US"/>
          </a:p>
        </p:txBody>
      </p:sp>
      <p:pic>
        <p:nvPicPr>
          <p:cNvPr id="90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976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537C0-5F8C-4F56-9E63-EB8D5327466B}" type="datetime1">
              <a:rPr lang="en-US" smtClean="0"/>
              <a:t>8/31/2024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F3DA2-F1D6-4A73-92C0-55630F2E6614}" type="slidenum">
              <a:rPr lang="en-US" smtClean="0"/>
              <a:t>‹#›</a:t>
            </a:fld>
            <a:endParaRPr lang="en-US"/>
          </a:p>
        </p:txBody>
      </p:sp>
      <p:pic>
        <p:nvPicPr>
          <p:cNvPr id="90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143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6AD53-4927-410E-9ABE-CEB04EB91603}" type="datetime1">
              <a:rPr lang="en-US" smtClean="0"/>
              <a:t>8/31/2024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F3DA2-F1D6-4A73-92C0-55630F2E6614}" type="slidenum">
              <a:rPr lang="en-US" smtClean="0"/>
              <a:t>‹#›</a:t>
            </a:fld>
            <a:endParaRPr lang="en-US"/>
          </a:p>
        </p:txBody>
      </p:sp>
      <p:pic>
        <p:nvPicPr>
          <p:cNvPr id="90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310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8FACE-2E59-4772-AF0D-DC20A3FAEA1C}" type="datetime1">
              <a:rPr lang="en-US" smtClean="0"/>
              <a:t>8/31/2024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F3DA2-F1D6-4A73-92C0-55630F2E6614}" type="slidenum">
              <a:rPr lang="en-US" smtClean="0"/>
              <a:t>‹#›</a:t>
            </a:fld>
            <a:endParaRPr lang="en-US"/>
          </a:p>
        </p:txBody>
      </p:sp>
      <p:pic>
        <p:nvPicPr>
          <p:cNvPr id="90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57349"/>
      </p:ext>
    </p:extLst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4166" y="274320"/>
            <a:ext cx="10515600" cy="800100"/>
          </a:xfrm>
          <a:prstGeom prst="rect">
            <a:avLst/>
          </a:prstGeom>
        </p:spPr>
        <p:txBody>
          <a:bodyPr vert="horz" rtlCol="0"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4166" y="1752600"/>
            <a:ext cx="10515600" cy="4700000"/>
          </a:xfrm>
          <a:prstGeom prst="rect">
            <a:avLst/>
          </a:prstGeom>
        </p:spPr>
        <p:txBody>
          <a:bodyPr vert="horz" rtlCol="0"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"/>
          <p:cNvSpPr>
            <a:spLocks noGrp="1"/>
          </p:cNvSpPr>
          <p:nvPr>
            <p:ph type="sldNum" idx="12"/>
          </p:nvPr>
        </p:nvSpPr>
        <p:spPr>
          <a:xfrm>
            <a:off x="11338560" y="6459984"/>
            <a:ext cx="548640" cy="274320"/>
          </a:xfrm>
          <a:prstGeom prst="rect">
            <a:avLst/>
          </a:prstGeom>
        </p:spPr>
        <p:txBody>
          <a:bodyPr vert="horz" rtlCol="0" anchor="ctr"/>
          <a:lstStyle>
            <a:lvl1pPr algn="r">
              <a:defRPr sz="1000">
                <a:solidFill>
                  <a:srgbClr val="8A94A6"/>
                </a:solidFill>
              </a:defRPr>
            </a:lvl1pPr>
          </a:lstStyle>
          <a:p>
            <a:fld id="{552AB70A-21D7-4B80-99B8-58BDBED7F542}" type="slidenum">
              <a:rPr lang="en-US"/>
              <a:t>1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3200" kern="1200" spc="-25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defTabSz="914400" rtl="0" eaLnBrk="1" latinLnBrk="0" hangingPunct="1">
        <a:lnSpc>
          <a:spcPct val="100000"/>
        </a:lnSpc>
        <a:spcBef>
          <a:spcPts val="600"/>
        </a:spcBef>
        <a:buClr>
          <a:schemeClr val="tx1"/>
        </a:buClr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indent="-228600" algn="l" defTabSz="914400" rtl="0" eaLnBrk="1" latinLnBrk="0" hangingPunct="1">
        <a:lnSpc>
          <a:spcPct val="100000"/>
        </a:lnSpc>
        <a:spcBef>
          <a:spcPts val="600"/>
        </a:spcBef>
        <a:buClr>
          <a:schemeClr val="accent4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5200" indent="-228600" algn="l" defTabSz="914400" rtl="0" eaLnBrk="1" latinLnBrk="0" hangingPunct="1">
        <a:lnSpc>
          <a:spcPct val="100000"/>
        </a:lnSpc>
        <a:spcBef>
          <a:spcPts val="600"/>
        </a:spcBef>
        <a:buClr>
          <a:schemeClr val="tx1"/>
        </a:buClr>
        <a:buFont typeface="Arial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187450" indent="-228600" algn="l" defTabSz="914400" rtl="0" eaLnBrk="1" latinLnBrk="0" hangingPunct="1">
        <a:lnSpc>
          <a:spcPct val="100000"/>
        </a:lnSpc>
        <a:spcBef>
          <a:spcPts val="600"/>
        </a:spcBef>
        <a:buClr>
          <a:schemeClr val="accent4"/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</p:bodyStyle>
    <p:otherStyle>
      <a:defPPr>
        <a:defRPr lang="en-US"/>
      </a:defPPr>
      <a:lvl1pPr marL="0" algn="l" defTabSz="9144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'1.0' encoding='UTF-8' standalone='yes'?>
<Relationships xmlns="http://schemas.openxmlformats.org/package/2006/relationships"><Relationship Id="rId3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7.xml.rels><?xml version='1.0' encoding='UTF-8' standalone='yes'?>
<Relationships xmlns="http://schemas.openxmlformats.org/package/2006/relationships"><Relationship Id="rId3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sv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sv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sv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sv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'1.0' encoding='UTF-8' standalone='yes'?>
<Relationships xmlns="http://schemas.openxmlformats.org/package/2006/relationships"><Relationship Id="rId3" Type="http://schemas.openxmlformats.org/officeDocument/2006/relationships/hyperlink" Target="https://www.ecfr.gov/current/title-14/chapter-I/subchapter-F/part-91/subpart-B/subject-group-ECFRe4c59b5f5506932/section-91.103" TargetMode="External"/><Relationship Id="rId1" Type="http://schemas.openxmlformats.org/officeDocument/2006/relationships/slideLayout" Target="../slideLayouts/slideLayout2.xml"/></Relationships>
</file>

<file path=ppt/slides/_rels/slide60.xml.rels><?xml version='1.0' encoding='UTF-8' standalone='yes'?>
<Relationships xmlns="http://schemas.openxmlformats.org/package/2006/relationships"><Relationship Id="rId3" Type="http://schemas.openxmlformats.org/officeDocument/2006/relationships/hyperlink" Target="https://www.faa.gov/air_traffic/publications/atpubs/aim_html/chap7_section_1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faa.gov/regulations_policies/advisory_circulars/index.cfm/go/document.information/documentID/1036892" TargetMode="Externa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sv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aviationweather.gov/metar" TargetMode="Externa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sv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sv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aviationweather.gov/taf" TargetMode="Externa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sv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sv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hyperlink" Target="https://aviationweather.gov/gfa" TargetMode="Externa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hyperlink" Target="https://aviationweather-cprk.ncep.noaa.gov/windtemp" TargetMode="External"/><Relationship Id="rId1" Type="http://schemas.openxmlformats.org/officeDocument/2006/relationships/slideLayout" Target="../slideLayouts/slideLayout2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'1.0' encoding='UTF-8' standalone='yes'?>
<Relationships xmlns="http://schemas.openxmlformats.org/package/2006/relationships"><Relationship Id="rId3" Type="http://schemas.openxmlformats.org/officeDocument/2006/relationships/hyperlink" Target="https://www.spc.noaa.gov/products/outlook/day1otlk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spc.noaa.gov/misc/SPC_probotlk_info.html" TargetMode="External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'1.0' encoding='UTF-8' standalone='yes'?>
<Relationships xmlns="http://schemas.openxmlformats.org/package/2006/relationships"><Relationship Id="rId3" Type="http://schemas.openxmlformats.org/officeDocument/2006/relationships/hyperlink" Target="https://www.aviationweather.gov/gairmet" TargetMode="External"/><Relationship Id="rId1" Type="http://schemas.openxmlformats.org/officeDocument/2006/relationships/slideLayout" Target="../slideLayouts/slideLayout2.xml"/></Relationships>
</file>

<file path=ppt/slides/_rels/slide89.xml.rels><?xml version='1.0' encoding='UTF-8' standalone='yes'?>
<Relationships xmlns="http://schemas.openxmlformats.org/package/2006/relationships"><Relationship Id="rId3" Type="http://schemas.openxmlformats.org/officeDocument/2006/relationships/hyperlink" Target="https://www.aviationweather.gov/sigmet" TargetMode="External"/><Relationship Id="rId1" Type="http://schemas.openxmlformats.org/officeDocument/2006/relationships/slideLayout" Target="../slideLayouts/slideLayout2.xml"/></Relationships>
</file>

<file path=ppt/slides/_rels/slide90.xml.rels><?xml version='1.0' encoding='UTF-8' standalone='yes'?>
<Relationships xmlns="http://schemas.openxmlformats.org/package/2006/relationships"><Relationship Id="rId3" Type="http://schemas.openxmlformats.org/officeDocument/2006/relationships/hyperlink" Target="https://www.aviationweather.gov/sigmet" TargetMode="External"/><Relationship Id="rId1" Type="http://schemas.openxmlformats.org/officeDocument/2006/relationships/slideLayout" Target="../slideLayouts/slideLayout2.xml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'1.0' encoding='UTF-8' standalone='yes'?>
<Relationships xmlns="http://schemas.openxmlformats.org/package/2006/relationships"><Relationship Id="rId3" Type="http://schemas.openxmlformats.org/officeDocument/2006/relationships/hyperlink" Target="https://www.aviationweather.gov/airep" TargetMode="External"/><Relationship Id="rId1" Type="http://schemas.openxmlformats.org/officeDocument/2006/relationships/slideLayout" Target="../slideLayouts/slideLayout2.xml"/></Relationships>
</file>

<file path=ppt/slides/_rels/slide93.xml.rels><?xml version='1.0' encoding='UTF-8' standalone='yes'?>
<Relationships xmlns="http://schemas.openxmlformats.org/package/2006/relationships"><Relationship Id="rId3" Type="http://schemas.openxmlformats.org/officeDocument/2006/relationships/image" Target="../media/image116.png"/><Relationship Id="rId1" Type="http://schemas.openxmlformats.org/officeDocument/2006/relationships/slideLayout" Target="../slideLayouts/slideLayout2.xml"/></Relationships>
</file>

<file path=ppt/slides/_rels/slide94.xml.rels><?xml version='1.0' encoding='UTF-8' standalone='yes'?>
<Relationships xmlns="http://schemas.openxmlformats.org/package/2006/relationships"><Relationship Id="rId3" Type="http://schemas.openxmlformats.org/officeDocument/2006/relationships/image" Target="../media/image116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sv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'1.0' encoding='UTF-8' standalone='yes'?>
<Relationships xmlns="http://schemas.openxmlformats.org/package/2006/relationships"><Relationship Id="rId2" Type="http://schemas.openxmlformats.org/officeDocument/2006/relationships/image" Target="../media/image120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136F1-4A1B-48E0-B5CF-74BB9295796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Weather Information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7036B2-5801-41C9-9AB7-CEB91E43798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3288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D49BF-C634-44C5-AD60-92162BCA6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8FCF90-02A9-4516-B154-545A660D1F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515" y="1773141"/>
            <a:ext cx="3181129" cy="4719098"/>
          </a:xfrm>
        </p:spPr>
        <p:txBody>
          <a:bodyPr>
            <a:normAutofit lnSpcReduction="10000"/>
          </a:bodyPr>
          <a:lstStyle/>
          <a:p>
            <a:endParaRPr lang="en-US"/>
          </a:p>
          <a:p>
            <a:pPr marL="171450" indent="0">
              <a:buNone/>
            </a:pPr>
            <a:r>
              <a:rPr lang="en-US" b="1"/>
              <a:t>WHAT</a:t>
            </a:r>
          </a:p>
          <a:p>
            <a:pPr lvl="1"/>
            <a:r>
              <a:rPr lang="en-US"/>
              <a:t>A discussion of how weather forms, interacts, and its relation to flying</a:t>
            </a:r>
          </a:p>
          <a:p>
            <a:pPr lvl="1"/>
            <a:r>
              <a:rPr lang="en-US"/>
              <a:t>Weather charts and their interpretation and application</a:t>
            </a:r>
          </a:p>
          <a:p>
            <a:pPr marL="171450" indent="0">
              <a:buNone/>
            </a:pPr>
            <a:r>
              <a:rPr lang="en-US" b="1"/>
              <a:t>WHY</a:t>
            </a:r>
          </a:p>
          <a:p>
            <a:pPr lvl="1"/>
            <a:r>
              <a:rPr lang="en-US"/>
              <a:t>Weather can have a profound affect on the safety of flight. The better the understanding of weather theory, and how to read weather data, the better the pilot is prepared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D414E70-C20D-49F8-B078-E24638FC2641}"/>
              </a:ext>
            </a:extLst>
          </p:cNvPr>
          <p:cNvSpPr txBox="1">
            <a:spLocks/>
          </p:cNvSpPr>
          <p:nvPr/>
        </p:nvSpPr>
        <p:spPr>
          <a:xfrm>
            <a:off x="3607644" y="1775428"/>
            <a:ext cx="4431829" cy="4719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Calibri" pitchFamily="34" charset="0"/>
              <a:buChar char="•"/>
              <a:defRPr sz="1800" b="0" kern="1200" spc="1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/>
              <a:t>         CONTENT</a:t>
            </a:r>
          </a:p>
          <a:p>
            <a:pPr marL="739775" indent="-182563"/>
            <a:r>
              <a:rPr lang="en-US"/>
              <a:t>The Atmosphere</a:t>
            </a:r>
          </a:p>
          <a:p>
            <a:pPr marL="739775" indent="-182563"/>
            <a:r>
              <a:rPr lang="en-US"/>
              <a:t>Wind</a:t>
            </a:r>
          </a:p>
          <a:p>
            <a:pPr marL="739775" indent="-182563"/>
            <a:r>
              <a:rPr lang="en-US"/>
              <a:t>Temperature</a:t>
            </a:r>
          </a:p>
          <a:p>
            <a:pPr marL="739775" indent="-182563"/>
            <a:r>
              <a:rPr lang="en-US"/>
              <a:t>Moisture &amp; Precipitation</a:t>
            </a:r>
          </a:p>
          <a:p>
            <a:pPr marL="739775" indent="-182563"/>
            <a:r>
              <a:rPr lang="en-US"/>
              <a:t>Weather System Formation</a:t>
            </a:r>
          </a:p>
          <a:p>
            <a:pPr marL="739775" indent="-182563"/>
            <a:r>
              <a:rPr lang="en-US"/>
              <a:t>Clouds</a:t>
            </a:r>
          </a:p>
          <a:p>
            <a:pPr marL="739775" indent="-182563"/>
            <a:r>
              <a:rPr lang="en-US"/>
              <a:t>Turbulence</a:t>
            </a:r>
          </a:p>
          <a:p>
            <a:pPr marL="739775" indent="-182563"/>
            <a:r>
              <a:rPr lang="en-US"/>
              <a:t>Thunderstorms</a:t>
            </a:r>
          </a:p>
          <a:p>
            <a:pPr marL="739775" indent="-182563"/>
            <a:endParaRPr lang="en-US"/>
          </a:p>
          <a:p>
            <a:pPr marL="739775" indent="-182563"/>
            <a:endParaRPr lang="en-US"/>
          </a:p>
          <a:p>
            <a:pPr marL="274320" lvl="1" indent="0">
              <a:buFont typeface="Wingdings 2" pitchFamily="18" charset="2"/>
              <a:buNone/>
            </a:pPr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DA0FB4F-FB51-448A-91C9-EEEF76A7ECED}"/>
              </a:ext>
            </a:extLst>
          </p:cNvPr>
          <p:cNvCxnSpPr>
            <a:cxnSpLocks/>
          </p:cNvCxnSpPr>
          <p:nvPr/>
        </p:nvCxnSpPr>
        <p:spPr>
          <a:xfrm>
            <a:off x="4182701" y="2134082"/>
            <a:ext cx="6762939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F308D1-605D-445C-9CFC-FFD82AE39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2</a:t>
            </a:fld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ED1C91B-B797-E969-D38C-DD0720477DEA}"/>
              </a:ext>
            </a:extLst>
          </p:cNvPr>
          <p:cNvSpPr txBox="1">
            <a:spLocks/>
          </p:cNvSpPr>
          <p:nvPr/>
        </p:nvSpPr>
        <p:spPr>
          <a:xfrm>
            <a:off x="6812575" y="1773141"/>
            <a:ext cx="4431829" cy="4719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Calibri" pitchFamily="34" charset="0"/>
              <a:buChar char="•"/>
              <a:defRPr sz="1800" b="0" kern="1200" spc="1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/>
          </a:p>
          <a:p>
            <a:pPr marL="739775" indent="-182563"/>
            <a:r>
              <a:rPr lang="en-US"/>
              <a:t>Frost &amp; Icing</a:t>
            </a:r>
          </a:p>
          <a:p>
            <a:pPr marL="739775" indent="-182563"/>
            <a:r>
              <a:rPr lang="en-US"/>
              <a:t>Fog &amp; Mist</a:t>
            </a:r>
          </a:p>
          <a:p>
            <a:pPr marL="739775" indent="-182563"/>
            <a:r>
              <a:rPr lang="en-US"/>
              <a:t>Obstruction to Visibility</a:t>
            </a:r>
          </a:p>
          <a:p>
            <a:pPr marL="739775" indent="-182563"/>
            <a:r>
              <a:rPr lang="en-US"/>
              <a:t>Importance of a Weather Briefing</a:t>
            </a:r>
          </a:p>
          <a:p>
            <a:pPr marL="739775" indent="-182563"/>
            <a:r>
              <a:rPr lang="en-US"/>
              <a:t>Weather Reports &amp; Charts</a:t>
            </a:r>
          </a:p>
          <a:p>
            <a:pPr marL="739775" indent="-182563"/>
            <a:r>
              <a:rPr lang="en-US"/>
              <a:t>In-Flight Weather Advisories</a:t>
            </a:r>
          </a:p>
          <a:p>
            <a:pPr marL="739775" indent="-182563"/>
            <a:r>
              <a:rPr lang="en-US"/>
              <a:t>Recognizing Weather Hazards</a:t>
            </a:r>
          </a:p>
          <a:p>
            <a:pPr marL="739775" indent="-182563"/>
            <a:r>
              <a:rPr lang="en-US"/>
              <a:t>Go/No Go Decision</a:t>
            </a:r>
          </a:p>
          <a:p>
            <a:pPr marL="739775" indent="-182563"/>
            <a:endParaRPr lang="en-US"/>
          </a:p>
          <a:p>
            <a:pPr marL="739775" indent="-182563"/>
            <a:endParaRPr lang="en-US"/>
          </a:p>
          <a:p>
            <a:pPr marL="274320" lvl="1" indent="0">
              <a:buFont typeface="Wingdings 2" pitchFamily="18" charset="2"/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0979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85095-40FA-7FBB-8089-EF9DF315C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Atmospheric Composition &amp; Stability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7798DF-B881-A5A1-CCFC-7ED3B7616F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4564673"/>
            <a:ext cx="5665871" cy="1615463"/>
          </a:xfrm>
        </p:spPr>
        <p:txBody>
          <a:bodyPr anchor="ctr">
            <a:normAutofit/>
          </a:bodyPr>
          <a:lstStyle/>
          <a:p>
            <a:r>
              <a:rPr lang="en-US" dirty="0"/>
              <a:t>4 gases make up 99.98% of the atmosphere</a:t>
            </a:r>
          </a:p>
          <a:p>
            <a:r>
              <a:rPr lang="en-US" dirty="0"/>
              <a:t>Nitrogen, Oxygen, Argon &amp; Carbon Dioxide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43097C-1F07-F76C-8DCB-AABC1FEC9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BA07E12-DCF8-009D-BC53-7AB3B549487A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Composition</a:t>
            </a:r>
          </a:p>
        </p:txBody>
      </p:sp>
    </p:spTree>
    <p:extLst>
      <p:ext uri="{BB962C8B-B14F-4D97-AF65-F5344CB8AC3E}">
        <p14:creationId xmlns:p14="http://schemas.microsoft.com/office/powerpoint/2010/main" val="622705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85095-40FA-7FBB-8089-EF9DF315C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Atmospheric Composition &amp; Stability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7798DF-B881-A5A1-CCFC-7ED3B7616F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2040243"/>
            <a:ext cx="6015571" cy="4653854"/>
          </a:xfrm>
        </p:spPr>
        <p:txBody>
          <a:bodyPr>
            <a:normAutofit fontScale="85000" lnSpcReduction="10000"/>
          </a:bodyPr>
          <a:lstStyle/>
          <a:p>
            <a:r>
              <a:rPr lang="en-US" sz="1600" dirty="0"/>
              <a:t>Troposphere</a:t>
            </a:r>
          </a:p>
          <a:p>
            <a:pPr lvl="1"/>
            <a:r>
              <a:rPr lang="en-US" dirty="0"/>
              <a:t>Surface to about 36,000’</a:t>
            </a:r>
          </a:p>
          <a:p>
            <a:pPr lvl="1"/>
            <a:r>
              <a:rPr lang="en-US" dirty="0"/>
              <a:t>Air becomes thinner &amp; temperature decreases with height</a:t>
            </a:r>
          </a:p>
          <a:p>
            <a:pPr lvl="1"/>
            <a:r>
              <a:rPr lang="en-US" dirty="0"/>
              <a:t>Almost all weather occurs here</a:t>
            </a:r>
          </a:p>
          <a:p>
            <a:r>
              <a:rPr lang="en-US" sz="1600" dirty="0"/>
              <a:t>Stratosphere</a:t>
            </a:r>
          </a:p>
          <a:p>
            <a:pPr lvl="1"/>
            <a:r>
              <a:rPr lang="en-US" dirty="0"/>
              <a:t>Tropopause to about 31 miles above the surface</a:t>
            </a:r>
          </a:p>
          <a:p>
            <a:pPr lvl="1"/>
            <a:r>
              <a:rPr lang="en-US" dirty="0"/>
              <a:t>Temperature increases with height due to absorption of UV radiation</a:t>
            </a:r>
          </a:p>
          <a:p>
            <a:r>
              <a:rPr lang="en-US" sz="1600" dirty="0"/>
              <a:t>Mesosphere</a:t>
            </a:r>
          </a:p>
          <a:p>
            <a:pPr lvl="1"/>
            <a:r>
              <a:rPr lang="en-US" dirty="0"/>
              <a:t>Stratopause to about 53 miles above the surface</a:t>
            </a:r>
          </a:p>
          <a:p>
            <a:pPr lvl="1"/>
            <a:r>
              <a:rPr lang="en-US" dirty="0"/>
              <a:t>Temperature decreases with height</a:t>
            </a:r>
          </a:p>
          <a:p>
            <a:r>
              <a:rPr lang="en-US" sz="1600" dirty="0"/>
              <a:t>Thermosphere</a:t>
            </a:r>
          </a:p>
          <a:p>
            <a:pPr lvl="1"/>
            <a:r>
              <a:rPr lang="en-US" dirty="0"/>
              <a:t>Mesopause to about 430 miles above the surface</a:t>
            </a:r>
          </a:p>
          <a:p>
            <a:pPr lvl="1"/>
            <a:r>
              <a:rPr lang="en-US" dirty="0"/>
              <a:t>Temperature increases with height – up to 2,000</a:t>
            </a:r>
            <a:r>
              <a:rPr lang="en-US" baseline="30000" dirty="0">
                <a:effectLst/>
              </a:rPr>
              <a:t>o</a:t>
            </a:r>
            <a:r>
              <a:rPr lang="en-US" dirty="0"/>
              <a:t> C</a:t>
            </a:r>
          </a:p>
          <a:p>
            <a:r>
              <a:rPr lang="en-US" sz="1600" dirty="0"/>
              <a:t>Exosphere</a:t>
            </a:r>
          </a:p>
          <a:p>
            <a:pPr lvl="1"/>
            <a:r>
              <a:rPr lang="en-US" dirty="0" err="1"/>
              <a:t>Thermopause</a:t>
            </a:r>
            <a:r>
              <a:rPr lang="en-US" dirty="0"/>
              <a:t> to 6,200 miles above the surface</a:t>
            </a:r>
          </a:p>
          <a:p>
            <a:pPr lvl="1"/>
            <a:r>
              <a:rPr lang="en-US" dirty="0"/>
              <a:t>Satellites orbit and atoms &amp; molecules escape into space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43097C-1F07-F76C-8DCB-AABC1FEC9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ADE2802-1E2C-E889-FA83-46F1C35D355D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Vertical Structure</a:t>
            </a:r>
          </a:p>
        </p:txBody>
      </p:sp>
    </p:spTree>
    <p:extLst>
      <p:ext uri="{BB962C8B-B14F-4D97-AF65-F5344CB8AC3E}">
        <p14:creationId xmlns:p14="http://schemas.microsoft.com/office/powerpoint/2010/main" val="7940561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85095-40FA-7FBB-8089-EF9DF315C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Atmospheric Composition &amp; Stability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0B7798DF-B881-A5A1-CCFC-7ED3B7616F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1872" y="2311879"/>
            <a:ext cx="9692640" cy="3868258"/>
          </a:xfrm>
        </p:spPr>
        <p:txBody>
          <a:bodyPr>
            <a:normAutofit/>
          </a:bodyPr>
          <a:lstStyle/>
          <a:p>
            <a:r>
              <a:rPr lang="en-US" dirty="0"/>
              <a:t>Average of conditions throughout the atmosphere for all latitudes, seasons &amp; altitudes</a:t>
            </a:r>
          </a:p>
          <a:p>
            <a:r>
              <a:rPr lang="en-US" dirty="0"/>
              <a:t>Hypothetical vertical distribution of temperature, pressure, and density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0" indent="0" algn="ctr">
              <a:buNone/>
            </a:pPr>
            <a:r>
              <a:rPr lang="en-US" sz="3600" b="1" dirty="0"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15</a:t>
            </a:r>
            <a:r>
              <a:rPr lang="en-US" sz="3600" b="1" baseline="30000" dirty="0"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o</a:t>
            </a:r>
            <a:r>
              <a:rPr lang="en-US" sz="3600" b="1" dirty="0"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C (59</a:t>
            </a:r>
            <a:r>
              <a:rPr lang="en-US" sz="3600" b="1" baseline="30000" dirty="0"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o</a:t>
            </a:r>
            <a:r>
              <a:rPr lang="en-US" sz="3600" b="1" dirty="0"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F) &amp; 29.92” Hg</a:t>
            </a:r>
            <a:endParaRPr lang="en-US" sz="3600" b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43097C-1F07-F76C-8DCB-AABC1FEC9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4356508-5BCA-A781-1E64-FF57E02F0142}"/>
              </a:ext>
            </a:extLst>
          </p:cNvPr>
          <p:cNvSpPr txBox="1">
            <a:spLocks/>
          </p:cNvSpPr>
          <p:nvPr/>
        </p:nvSpPr>
        <p:spPr>
          <a:xfrm>
            <a:off x="1261872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Standard Atmosphere</a:t>
            </a:r>
          </a:p>
        </p:txBody>
      </p:sp>
    </p:spTree>
    <p:extLst>
      <p:ext uri="{BB962C8B-B14F-4D97-AF65-F5344CB8AC3E}">
        <p14:creationId xmlns:p14="http://schemas.microsoft.com/office/powerpoint/2010/main" val="8994557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237C3-AB1C-CC69-33A8-27C11DDAD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Wind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C250CE-E002-FDDD-C0ED-E61A6D4A13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1872" y="2005739"/>
            <a:ext cx="8595360" cy="4174398"/>
          </a:xfrm>
        </p:spPr>
        <p:txBody>
          <a:bodyPr>
            <a:normAutofit/>
          </a:bodyPr>
          <a:lstStyle/>
          <a:p>
            <a:r>
              <a:rPr lang="en-US"/>
              <a:t>Air motion relative to the surface</a:t>
            </a:r>
          </a:p>
          <a:p>
            <a:r>
              <a:rPr lang="en-US"/>
              <a:t>Causes the formation, dissipation and redistribution of weather</a:t>
            </a:r>
          </a:p>
          <a:p>
            <a:r>
              <a:rPr lang="en-US"/>
              <a:t>Affects all phases of flight</a:t>
            </a:r>
          </a:p>
          <a:p>
            <a:r>
              <a:rPr lang="en-US"/>
              <a:t>3 primary forces affect the flow of wind</a:t>
            </a:r>
          </a:p>
          <a:p>
            <a:pPr lvl="1"/>
            <a:r>
              <a:rPr lang="en-US"/>
              <a:t>Pressure Gradient Force (PGF)</a:t>
            </a:r>
          </a:p>
          <a:p>
            <a:pPr lvl="1"/>
            <a:r>
              <a:rPr lang="en-US"/>
              <a:t>Coriolis Force</a:t>
            </a:r>
          </a:p>
          <a:p>
            <a:pPr lvl="1"/>
            <a:r>
              <a:rPr lang="en-US"/>
              <a:t>Friction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46B6D9-00A1-7F15-AB0D-113EF8C3C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1884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237C3-AB1C-CC69-33A8-27C11DDAD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Wind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C250CE-E002-FDDD-C0ED-E61A6D4A13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1872" y="2560106"/>
            <a:ext cx="5030223" cy="3724805"/>
          </a:xfrm>
        </p:spPr>
        <p:txBody>
          <a:bodyPr>
            <a:normAutofit/>
          </a:bodyPr>
          <a:lstStyle/>
          <a:p>
            <a:r>
              <a:rPr lang="en-US" dirty="0"/>
              <a:t>Wind flows from high to low pressure</a:t>
            </a:r>
          </a:p>
          <a:p>
            <a:r>
              <a:rPr lang="en-US" dirty="0"/>
              <a:t>Wherever a pressure difference exists, the PGF makes the wind blow to equalize the differences</a:t>
            </a:r>
          </a:p>
          <a:p>
            <a:r>
              <a:rPr lang="en-US" dirty="0"/>
              <a:t>Wind speed is proportional to the PGF</a:t>
            </a:r>
          </a:p>
          <a:p>
            <a:r>
              <a:rPr lang="en-US" dirty="0"/>
              <a:t>Displayed by contour gradients on pressure charts &amp; isobar gradients on surface charts</a:t>
            </a:r>
          </a:p>
          <a:p>
            <a:pPr lvl="1"/>
            <a:r>
              <a:rPr lang="en-US" dirty="0"/>
              <a:t>Closely spaced isobars indicate strong winds</a:t>
            </a:r>
          </a:p>
          <a:p>
            <a:endParaRPr lang="en-US" dirty="0"/>
          </a:p>
        </p:txBody>
      </p:sp>
      <p:pic>
        <p:nvPicPr>
          <p:cNvPr id="7" name="Picture 6" descr="A map of the united states&#10;&#10;Description automatically generated">
            <a:extLst>
              <a:ext uri="{FF2B5EF4-FFF2-40B4-BE49-F238E27FC236}">
                <a16:creationId xmlns:a16="http://schemas.microsoft.com/office/drawing/2014/main" id="{5913F819-6B7A-FBDA-C250-79D462D0B2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1856" y="978981"/>
            <a:ext cx="3823852" cy="2628899"/>
          </a:xfrm>
          <a:prstGeom prst="rect">
            <a:avLst/>
          </a:prstGeom>
          <a:ln w="38100" cmpd="dbl">
            <a:solidFill>
              <a:schemeClr val="tx1"/>
            </a:solidFill>
          </a:ln>
        </p:spPr>
      </p:pic>
      <p:pic>
        <p:nvPicPr>
          <p:cNvPr id="6" name="Picture 5" descr="A chart of different heights&#10;&#10;Description automatically generated with medium confidence">
            <a:extLst>
              <a:ext uri="{FF2B5EF4-FFF2-40B4-BE49-F238E27FC236}">
                <a16:creationId xmlns:a16="http://schemas.microsoft.com/office/drawing/2014/main" id="{37616593-FF89-D14A-02F2-2B7CECE584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6828" y="3927921"/>
            <a:ext cx="3973908" cy="2112956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46B6D9-00A1-7F15-AB0D-113EF8C3C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2F982CE-A9A0-5D23-FC5E-D3F24FB79535}"/>
              </a:ext>
            </a:extLst>
          </p:cNvPr>
          <p:cNvSpPr txBox="1">
            <a:spLocks/>
          </p:cNvSpPr>
          <p:nvPr/>
        </p:nvSpPr>
        <p:spPr>
          <a:xfrm>
            <a:off x="1261872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Pressure Gradient Force</a:t>
            </a:r>
          </a:p>
        </p:txBody>
      </p:sp>
    </p:spTree>
    <p:extLst>
      <p:ext uri="{BB962C8B-B14F-4D97-AF65-F5344CB8AC3E}">
        <p14:creationId xmlns:p14="http://schemas.microsoft.com/office/powerpoint/2010/main" val="42645080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46B6D9-00A1-7F15-AB0D-113EF8C3C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71CFD6-B5B1-D333-4C5F-FAC9E988A2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7275" y="272561"/>
            <a:ext cx="4774961" cy="136280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2F771C6-5B10-D02E-7F04-7AC8F87B8E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0066" y="1724279"/>
            <a:ext cx="4734586" cy="4991797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AEA28131-0655-7F22-7F0C-8255FF6A6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Wind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BC13B767-0885-7C0E-EF03-58F1FEF04C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1872" y="2560106"/>
            <a:ext cx="4834128" cy="3724805"/>
          </a:xfrm>
        </p:spPr>
        <p:txBody>
          <a:bodyPr>
            <a:normAutofit/>
          </a:bodyPr>
          <a:lstStyle/>
          <a:p>
            <a:r>
              <a:rPr lang="en-US" dirty="0"/>
              <a:t>Air is deflected to the right in the Northern Hemisphere &amp; left in the Southern Hemisphere</a:t>
            </a:r>
          </a:p>
          <a:p>
            <a:r>
              <a:rPr lang="en-US" dirty="0"/>
              <a:t>Turntable Illustration</a:t>
            </a:r>
          </a:p>
          <a:p>
            <a:r>
              <a:rPr lang="en-US" dirty="0"/>
              <a:t>Acts at a right angle to wind direction</a:t>
            </a:r>
          </a:p>
          <a:p>
            <a:r>
              <a:rPr lang="en-US" dirty="0"/>
              <a:t>Directly proportional to wind speed</a:t>
            </a:r>
          </a:p>
          <a:p>
            <a:r>
              <a:rPr lang="en-US" dirty="0"/>
              <a:t>Varies with latitude</a:t>
            </a:r>
          </a:p>
          <a:p>
            <a:pPr lvl="1"/>
            <a:r>
              <a:rPr lang="en-US" dirty="0"/>
              <a:t>Zero at the equator &amp; maximum at the poles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112842-7FFD-CA7B-3EBE-8F4DA4B0931B}"/>
              </a:ext>
            </a:extLst>
          </p:cNvPr>
          <p:cNvSpPr txBox="1">
            <a:spLocks/>
          </p:cNvSpPr>
          <p:nvPr/>
        </p:nvSpPr>
        <p:spPr>
          <a:xfrm>
            <a:off x="1261872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Coriolis Force</a:t>
            </a:r>
          </a:p>
        </p:txBody>
      </p:sp>
    </p:spTree>
    <p:extLst>
      <p:ext uri="{BB962C8B-B14F-4D97-AF65-F5344CB8AC3E}">
        <p14:creationId xmlns:p14="http://schemas.microsoft.com/office/powerpoint/2010/main" val="9902869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CB4D5C-0D44-96C8-AC44-43C8453FC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A81EC8-12C2-C705-8830-74360C723A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5063" y="1641406"/>
            <a:ext cx="5614064" cy="156697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AC43BDA-7870-FC15-97F0-6CF874DE26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5063" y="3323922"/>
            <a:ext cx="5614064" cy="1665093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BC5790BD-63EB-EAA9-DEA4-8178C0BED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Wind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6AFAC1C-CBC3-8397-6E2F-8E3953CBEE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1872" y="2560106"/>
            <a:ext cx="3700187" cy="3724805"/>
          </a:xfrm>
        </p:spPr>
        <p:txBody>
          <a:bodyPr>
            <a:normAutofit/>
          </a:bodyPr>
          <a:lstStyle/>
          <a:p>
            <a:r>
              <a:rPr lang="en-US" dirty="0"/>
              <a:t>Friction between the wind and terrain slows the wind</a:t>
            </a:r>
          </a:p>
          <a:p>
            <a:r>
              <a:rPr lang="en-US" dirty="0"/>
              <a:t>Greater friction with rougher terrain and higher wind speeds</a:t>
            </a:r>
          </a:p>
          <a:p>
            <a:r>
              <a:rPr lang="en-US" dirty="0"/>
              <a:t>Friction decreases with height </a:t>
            </a:r>
          </a:p>
          <a:p>
            <a:pPr lvl="1"/>
            <a:r>
              <a:rPr lang="en-US" dirty="0"/>
              <a:t>Insignificant above a few thousand feet AGL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BD33939-7C83-E1EB-E8EC-EFB7620B38C1}"/>
              </a:ext>
            </a:extLst>
          </p:cNvPr>
          <p:cNvSpPr txBox="1">
            <a:spLocks/>
          </p:cNvSpPr>
          <p:nvPr/>
        </p:nvSpPr>
        <p:spPr>
          <a:xfrm>
            <a:off x="1261872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Friction</a:t>
            </a:r>
          </a:p>
        </p:txBody>
      </p:sp>
    </p:spTree>
    <p:extLst>
      <p:ext uri="{BB962C8B-B14F-4D97-AF65-F5344CB8AC3E}">
        <p14:creationId xmlns:p14="http://schemas.microsoft.com/office/powerpoint/2010/main" val="29923353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CB4D5C-0D44-96C8-AC44-43C8453FC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C5790BD-63EB-EAA9-DEA4-8178C0BED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Wind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6AFAC1C-CBC3-8397-6E2F-8E3953CBEE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1873" y="2560106"/>
            <a:ext cx="5048492" cy="3724805"/>
          </a:xfrm>
        </p:spPr>
        <p:txBody>
          <a:bodyPr>
            <a:normAutofit/>
          </a:bodyPr>
          <a:lstStyle/>
          <a:p>
            <a:r>
              <a:rPr lang="en-US" dirty="0"/>
              <a:t>Sudden, drastic change in wind speed and/or direction over a small area</a:t>
            </a:r>
          </a:p>
          <a:p>
            <a:pPr lvl="1"/>
            <a:r>
              <a:rPr lang="en-US" dirty="0"/>
              <a:t>Can occur at any altitude</a:t>
            </a:r>
          </a:p>
          <a:p>
            <a:r>
              <a:rPr lang="en-US" dirty="0"/>
              <a:t>Low level WS is commonly associated with:</a:t>
            </a:r>
          </a:p>
          <a:p>
            <a:pPr lvl="1"/>
            <a:r>
              <a:rPr lang="en-US" dirty="0"/>
              <a:t>Passing frontal systems</a:t>
            </a:r>
          </a:p>
          <a:p>
            <a:pPr lvl="1"/>
            <a:r>
              <a:rPr lang="en-US" dirty="0"/>
              <a:t>Thunderstorms</a:t>
            </a:r>
          </a:p>
          <a:p>
            <a:pPr lvl="1"/>
            <a:r>
              <a:rPr lang="en-US" dirty="0"/>
              <a:t>Temperature inversions</a:t>
            </a:r>
          </a:p>
          <a:p>
            <a:pPr lvl="1"/>
            <a:r>
              <a:rPr lang="en-US" dirty="0"/>
              <a:t>Strong upper-level winds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F9E458-CE85-8B17-CC49-7DE92780728E}"/>
              </a:ext>
            </a:extLst>
          </p:cNvPr>
          <p:cNvSpPr txBox="1">
            <a:spLocks/>
          </p:cNvSpPr>
          <p:nvPr/>
        </p:nvSpPr>
        <p:spPr>
          <a:xfrm>
            <a:off x="1261873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Wind Shear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3C6AF90-C07F-B6C2-31B2-2EBB70A7A4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1042" y="645656"/>
            <a:ext cx="4384253" cy="5639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0151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CB4D5C-0D44-96C8-AC44-43C8453FC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C5790BD-63EB-EAA9-DEA4-8178C0BED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Wind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6AFAC1C-CBC3-8397-6E2F-8E3953CBEE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1873" y="2560106"/>
            <a:ext cx="4834127" cy="3724805"/>
          </a:xfrm>
        </p:spPr>
        <p:txBody>
          <a:bodyPr>
            <a:normAutofit/>
          </a:bodyPr>
          <a:lstStyle/>
          <a:p>
            <a:r>
              <a:rPr lang="en-US" dirty="0"/>
              <a:t>Dangers</a:t>
            </a:r>
          </a:p>
          <a:p>
            <a:pPr lvl="1"/>
            <a:r>
              <a:rPr lang="en-US" dirty="0"/>
              <a:t>Violent updrafts/downdrafts &amp; changes to horizontal movement</a:t>
            </a:r>
          </a:p>
          <a:p>
            <a:pPr lvl="1"/>
            <a:r>
              <a:rPr lang="en-US" dirty="0"/>
              <a:t>Rapid performance changes</a:t>
            </a:r>
          </a:p>
          <a:p>
            <a:pPr lvl="2"/>
            <a:r>
              <a:rPr lang="en-US" dirty="0"/>
              <a:t>Increasing Headwind: Performance Increases</a:t>
            </a:r>
          </a:p>
          <a:p>
            <a:pPr lvl="2"/>
            <a:r>
              <a:rPr lang="en-US" dirty="0"/>
              <a:t>Increasing Tailwind: Performance Decreases</a:t>
            </a:r>
          </a:p>
          <a:p>
            <a:pPr lvl="1"/>
            <a:r>
              <a:rPr lang="en-US" dirty="0"/>
              <a:t>Often remains undetected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F9E458-CE85-8B17-CC49-7DE92780728E}"/>
              </a:ext>
            </a:extLst>
          </p:cNvPr>
          <p:cNvSpPr txBox="1">
            <a:spLocks/>
          </p:cNvSpPr>
          <p:nvPr/>
        </p:nvSpPr>
        <p:spPr>
          <a:xfrm>
            <a:off x="1261873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Wind Shear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8A4A10-6325-9836-CDF1-DF28EC7342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1" y="1196495"/>
            <a:ext cx="4834126" cy="4621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1922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CB4D5C-0D44-96C8-AC44-43C8453FC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C5790BD-63EB-EAA9-DEA4-8178C0BED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Wind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6AFAC1C-CBC3-8397-6E2F-8E3953CBEE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1872" y="2560106"/>
            <a:ext cx="5182059" cy="3724805"/>
          </a:xfrm>
        </p:spPr>
        <p:txBody>
          <a:bodyPr>
            <a:normAutofit fontScale="92500"/>
          </a:bodyPr>
          <a:lstStyle/>
          <a:p>
            <a:r>
              <a:rPr lang="en-US" dirty="0"/>
              <a:t>Occur when air is blown over a mountain range</a:t>
            </a:r>
          </a:p>
          <a:p>
            <a:pPr lvl="1"/>
            <a:r>
              <a:rPr lang="en-US" dirty="0"/>
              <a:t>Air hits the upwind side, creating a smooth updraft</a:t>
            </a:r>
          </a:p>
          <a:p>
            <a:pPr lvl="1"/>
            <a:r>
              <a:rPr lang="en-US" dirty="0"/>
              <a:t>Passing the crest, it becomes a turbulent downdraft</a:t>
            </a:r>
          </a:p>
          <a:p>
            <a:pPr lvl="1"/>
            <a:r>
              <a:rPr lang="en-US" dirty="0"/>
              <a:t>Turns into a wave that can last for miles</a:t>
            </a:r>
          </a:p>
          <a:p>
            <a:r>
              <a:rPr lang="en-US" dirty="0"/>
              <a:t>Hazards</a:t>
            </a:r>
          </a:p>
          <a:p>
            <a:pPr lvl="1"/>
            <a:r>
              <a:rPr lang="en-US" dirty="0"/>
              <a:t>Strong downdrafts and/or turbulence on the immediate leeward side of the mountain</a:t>
            </a:r>
          </a:p>
          <a:p>
            <a:r>
              <a:rPr lang="en-US" dirty="0"/>
              <a:t>Visual Indicators</a:t>
            </a:r>
          </a:p>
          <a:p>
            <a:pPr lvl="1"/>
            <a:r>
              <a:rPr lang="en-US" dirty="0"/>
              <a:t>Cap clouds, Cirrocumulus Standing Lenticular, Altocumulus Standin Lenticular, Rotor Clouds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F9E458-CE85-8B17-CC49-7DE92780728E}"/>
              </a:ext>
            </a:extLst>
          </p:cNvPr>
          <p:cNvSpPr txBox="1">
            <a:spLocks/>
          </p:cNvSpPr>
          <p:nvPr/>
        </p:nvSpPr>
        <p:spPr>
          <a:xfrm>
            <a:off x="1261872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Mountain Waves</a:t>
            </a:r>
          </a:p>
        </p:txBody>
      </p:sp>
      <p:pic>
        <p:nvPicPr>
          <p:cNvPr id="3" name="Picture 2" descr="A diagram of a mountain with arrows&#10;&#10;Description automatically generated">
            <a:extLst>
              <a:ext uri="{FF2B5EF4-FFF2-40B4-BE49-F238E27FC236}">
                <a16:creationId xmlns:a16="http://schemas.microsoft.com/office/drawing/2014/main" id="{DB4E1283-8916-6F2B-764E-82CA6EB002B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0769" y="493049"/>
            <a:ext cx="4309358" cy="2693797"/>
          </a:xfrm>
          <a:prstGeom prst="rect">
            <a:avLst/>
          </a:prstGeom>
        </p:spPr>
      </p:pic>
      <p:pic>
        <p:nvPicPr>
          <p:cNvPr id="6" name="Picture 5" descr="A close-up of clouds in the sky&#10;&#10;Description automatically generated">
            <a:extLst>
              <a:ext uri="{FF2B5EF4-FFF2-40B4-BE49-F238E27FC236}">
                <a16:creationId xmlns:a16="http://schemas.microsoft.com/office/drawing/2014/main" id="{EA4109FF-2CB6-B897-C65D-1C8E58BA0C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0769" y="3240890"/>
            <a:ext cx="4309358" cy="3280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1517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7254497-01A4-22B2-ED2E-C63959EEE707}"/>
              </a:ext>
            </a:extLst>
          </p:cNvPr>
          <p:cNvGraphicFramePr>
            <a:graphicFrameLocks/>
          </p:cNvGraphicFramePr>
          <p:nvPr/>
        </p:nvGraphicFramePr>
        <p:xfrm>
          <a:off x="1262063" y="1837206"/>
          <a:ext cx="9858191" cy="4201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78B9A97A-81CC-8C21-5DE2-EB1A0E935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Temperature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1AC976-E845-ADB8-4A63-21F2DD8B3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2A5581C-834C-CA46-31B4-2338B1C888A4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Heat Transfer</a:t>
            </a:r>
          </a:p>
        </p:txBody>
      </p:sp>
    </p:spTree>
    <p:extLst>
      <p:ext uri="{BB962C8B-B14F-4D97-AF65-F5344CB8AC3E}">
        <p14:creationId xmlns:p14="http://schemas.microsoft.com/office/powerpoint/2010/main" val="10317941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9A97A-81CC-8C21-5DE2-EB1A0E935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Temperature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C24EEF-D708-0C13-7C2D-1FE438A608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2005739"/>
            <a:ext cx="6419655" cy="4174398"/>
          </a:xfrm>
        </p:spPr>
        <p:txBody>
          <a:bodyPr>
            <a:normAutofit/>
          </a:bodyPr>
          <a:lstStyle/>
          <a:p>
            <a:r>
              <a:rPr lang="en-US" dirty="0"/>
              <a:t>Water is more resistant to temperature changes than land</a:t>
            </a:r>
          </a:p>
          <a:p>
            <a:pPr lvl="1"/>
            <a:r>
              <a:rPr lang="en-US" dirty="0"/>
              <a:t>Warms/cools slowly &amp; helps moderate nearby temperatures</a:t>
            </a:r>
          </a:p>
          <a:p>
            <a:r>
              <a:rPr lang="en-US" dirty="0"/>
              <a:t>Temperature decreases about 2</a:t>
            </a:r>
            <a:r>
              <a:rPr lang="en-US" baseline="30000" dirty="0">
                <a:effectLst/>
              </a:rPr>
              <a:t>o</a:t>
            </a:r>
            <a:r>
              <a:rPr lang="en-US" dirty="0"/>
              <a:t> Celsius per 1,000’</a:t>
            </a:r>
          </a:p>
          <a:p>
            <a:pPr lvl="1"/>
            <a:r>
              <a:rPr lang="en-US" dirty="0"/>
              <a:t>Not always the case</a:t>
            </a:r>
          </a:p>
          <a:p>
            <a:pPr lvl="1"/>
            <a:r>
              <a:rPr lang="en-US" dirty="0"/>
              <a:t>Isothermal Layer: Temperature remains constant with height</a:t>
            </a:r>
          </a:p>
          <a:p>
            <a:pPr lvl="1"/>
            <a:r>
              <a:rPr lang="en-US" dirty="0"/>
              <a:t>Temperature Inversion: Temperature increases with altitude</a:t>
            </a:r>
          </a:p>
          <a:p>
            <a:pPr lvl="2"/>
            <a:r>
              <a:rPr lang="en-US" dirty="0"/>
              <a:t>Surface-based Inversion</a:t>
            </a:r>
          </a:p>
          <a:p>
            <a:pPr lvl="2"/>
            <a:r>
              <a:rPr lang="en-US" dirty="0"/>
              <a:t>Inversion Aloft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1AC976-E845-ADB8-4A63-21F2DD8B3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14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09991F7-34BF-C7F2-3B7A-910BC6D266D7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Temperature &amp; the Earth/Atmosphere</a:t>
            </a:r>
          </a:p>
        </p:txBody>
      </p:sp>
    </p:spTree>
    <p:extLst>
      <p:ext uri="{BB962C8B-B14F-4D97-AF65-F5344CB8AC3E}">
        <p14:creationId xmlns:p14="http://schemas.microsoft.com/office/powerpoint/2010/main" val="25769801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2EED0-348A-5783-2EFA-30FE8B785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Moisture &amp; Precipitation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28E2A6-B12D-4E9E-A0CF-E9CB75201D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2005739"/>
            <a:ext cx="6015571" cy="4174398"/>
          </a:xfrm>
        </p:spPr>
        <p:txBody>
          <a:bodyPr>
            <a:normAutofit/>
          </a:bodyPr>
          <a:lstStyle/>
          <a:p>
            <a:r>
              <a:rPr lang="en-US" dirty="0"/>
              <a:t>Water Vapor</a:t>
            </a:r>
          </a:p>
          <a:p>
            <a:r>
              <a:rPr lang="en-US" dirty="0"/>
              <a:t>Sufficient Lifting</a:t>
            </a:r>
          </a:p>
          <a:p>
            <a:pPr lvl="1"/>
            <a:r>
              <a:rPr lang="en-US" dirty="0"/>
              <a:t>Condenses water vapor into clouds</a:t>
            </a:r>
          </a:p>
          <a:p>
            <a:r>
              <a:rPr lang="en-US" dirty="0"/>
              <a:t>Growth Process</a:t>
            </a:r>
          </a:p>
          <a:p>
            <a:pPr lvl="1"/>
            <a:r>
              <a:rPr lang="en-US" dirty="0"/>
              <a:t>Allows droplets to grow large &amp; heavy enough to fall as precipitation</a:t>
            </a:r>
          </a:p>
          <a:p>
            <a:pPr lvl="1"/>
            <a:r>
              <a:rPr lang="en-US" dirty="0"/>
              <a:t>Collision-Coalescence: Collisions between droplets cause them to coalesce to larger droplets</a:t>
            </a:r>
          </a:p>
          <a:p>
            <a:pPr lvl="1"/>
            <a:r>
              <a:rPr lang="en-US" dirty="0"/>
              <a:t>Ice Crystal Process: Water vapor deposits directly onto ice crystals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C2A9DA-FFF3-2604-2CF8-D63F36A18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15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F33DC6A-A46B-887C-8C27-C6ED7CF3BF44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Necessary Ingredients</a:t>
            </a:r>
          </a:p>
        </p:txBody>
      </p:sp>
    </p:spTree>
    <p:extLst>
      <p:ext uri="{BB962C8B-B14F-4D97-AF65-F5344CB8AC3E}">
        <p14:creationId xmlns:p14="http://schemas.microsoft.com/office/powerpoint/2010/main" val="36317128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2EED0-348A-5783-2EFA-30FE8B785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Moisture &amp; Precipitation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28E2A6-B12D-4E9E-A0CF-E9CB75201D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1872" y="2005739"/>
            <a:ext cx="6091428" cy="4174398"/>
          </a:xfrm>
        </p:spPr>
        <p:txBody>
          <a:bodyPr>
            <a:normAutofit/>
          </a:bodyPr>
          <a:lstStyle/>
          <a:p>
            <a:r>
              <a:rPr lang="en-US"/>
              <a:t>Rain</a:t>
            </a:r>
          </a:p>
          <a:p>
            <a:pPr lvl="1"/>
            <a:r>
              <a:rPr lang="en-US"/>
              <a:t>Deep layer of above freezing air at the surface</a:t>
            </a:r>
          </a:p>
          <a:p>
            <a:r>
              <a:rPr lang="en-US"/>
              <a:t>Ice Pellets</a:t>
            </a:r>
          </a:p>
          <a:p>
            <a:pPr lvl="1"/>
            <a:r>
              <a:rPr lang="en-US"/>
              <a:t>Shallow layer of above freezing air aloft </a:t>
            </a:r>
          </a:p>
          <a:p>
            <a:pPr lvl="1"/>
            <a:r>
              <a:rPr lang="en-US"/>
              <a:t>Deep below freezing layer at the surface</a:t>
            </a:r>
          </a:p>
          <a:p>
            <a:r>
              <a:rPr lang="en-US"/>
              <a:t>Freezing Rain</a:t>
            </a:r>
          </a:p>
          <a:p>
            <a:pPr lvl="1"/>
            <a:r>
              <a:rPr lang="en-US"/>
              <a:t>Deep layer of above freezing air aloft </a:t>
            </a:r>
          </a:p>
          <a:p>
            <a:pPr lvl="1"/>
            <a:r>
              <a:rPr lang="en-US"/>
              <a:t>Shallow below freezing layer at the surface</a:t>
            </a:r>
          </a:p>
          <a:p>
            <a:r>
              <a:rPr lang="en-US"/>
              <a:t>Snow</a:t>
            </a:r>
          </a:p>
          <a:p>
            <a:pPr lvl="1"/>
            <a:r>
              <a:rPr lang="en-US"/>
              <a:t>Below freezing layer of air from top to bottom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C2A9DA-FFF3-2604-2CF8-D63F36A18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16</a:t>
            </a:fld>
            <a:endParaRPr lang="en-US"/>
          </a:p>
        </p:txBody>
      </p:sp>
      <p:pic>
        <p:nvPicPr>
          <p:cNvPr id="6" name="Picture 5" descr="Snowflakes falling">
            <a:extLst>
              <a:ext uri="{FF2B5EF4-FFF2-40B4-BE49-F238E27FC236}">
                <a16:creationId xmlns:a16="http://schemas.microsoft.com/office/drawing/2014/main" id="{297B948F-3458-B422-353C-25AA87F7B36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"/>
          <a:stretch/>
        </p:blipFill>
        <p:spPr>
          <a:xfrm>
            <a:off x="7737169" y="10"/>
            <a:ext cx="3555205" cy="685799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EDBF511C-C3AC-7156-15CF-9C245239B8C6}"/>
              </a:ext>
            </a:extLst>
          </p:cNvPr>
          <p:cNvSpPr txBox="1">
            <a:spLocks/>
          </p:cNvSpPr>
          <p:nvPr/>
        </p:nvSpPr>
        <p:spPr>
          <a:xfrm>
            <a:off x="1261872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Types of Precipitation</a:t>
            </a:r>
          </a:p>
        </p:txBody>
      </p:sp>
    </p:spTree>
    <p:extLst>
      <p:ext uri="{BB962C8B-B14F-4D97-AF65-F5344CB8AC3E}">
        <p14:creationId xmlns:p14="http://schemas.microsoft.com/office/powerpoint/2010/main" val="40996730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49E80-F695-9E12-DFBB-11ADB07BC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Weather System 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F15CC5-27F7-A577-1CB8-7CE1201317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1872" y="2005739"/>
            <a:ext cx="8595360" cy="4174398"/>
          </a:xfrm>
        </p:spPr>
        <p:txBody>
          <a:bodyPr>
            <a:normAutofit/>
          </a:bodyPr>
          <a:lstStyle/>
          <a:p>
            <a:r>
              <a:rPr lang="en-US" dirty="0"/>
              <a:t>Large body of air with mostly uniform temperature &amp; humidity</a:t>
            </a:r>
          </a:p>
          <a:p>
            <a:r>
              <a:rPr lang="en-US" dirty="0"/>
              <a:t>Source Region: Area from which an air mass originates</a:t>
            </a:r>
          </a:p>
          <a:p>
            <a:r>
              <a:rPr lang="en-US" dirty="0"/>
              <a:t>Classified based on temperature &amp; moistures properties of the source region</a:t>
            </a:r>
          </a:p>
          <a:p>
            <a:pPr lvl="1"/>
            <a:r>
              <a:rPr lang="en-US" dirty="0"/>
              <a:t>Temperature: Arctic, Polar, Tropical</a:t>
            </a:r>
          </a:p>
          <a:p>
            <a:pPr lvl="1"/>
            <a:r>
              <a:rPr lang="en-US" dirty="0"/>
              <a:t>Moisture: Continental, Maritime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BEB647-3A4F-D8C9-C839-42E30C99F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17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E048789-4142-CF3C-6D6E-D26316B00394}"/>
              </a:ext>
            </a:extLst>
          </p:cNvPr>
          <p:cNvSpPr txBox="1">
            <a:spLocks/>
          </p:cNvSpPr>
          <p:nvPr/>
        </p:nvSpPr>
        <p:spPr>
          <a:xfrm>
            <a:off x="1261872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Air Masses</a:t>
            </a:r>
          </a:p>
        </p:txBody>
      </p:sp>
    </p:spTree>
    <p:extLst>
      <p:ext uri="{BB962C8B-B14F-4D97-AF65-F5344CB8AC3E}">
        <p14:creationId xmlns:p14="http://schemas.microsoft.com/office/powerpoint/2010/main" val="8506591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2D8307-DA96-BF7C-B0A5-95671A2470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A72F5-415C-2D34-9F05-1A9F9C992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Weather System 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1DA551-9009-9911-7615-72231EB9F8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1872" y="2005739"/>
            <a:ext cx="8595360" cy="41743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TYPES OF AIR MASSES</a:t>
            </a:r>
          </a:p>
          <a:p>
            <a:r>
              <a:rPr lang="en-US" dirty="0"/>
              <a:t>Continental Arctic &amp; Polar: Cold, dry</a:t>
            </a:r>
          </a:p>
          <a:p>
            <a:r>
              <a:rPr lang="en-US" dirty="0"/>
              <a:t>Continental Tropical: Hot, dry</a:t>
            </a:r>
          </a:p>
          <a:p>
            <a:r>
              <a:rPr lang="en-US" dirty="0"/>
              <a:t>Maritime Polar: Cool, moist</a:t>
            </a:r>
          </a:p>
          <a:p>
            <a:r>
              <a:rPr lang="en-US" dirty="0"/>
              <a:t>Maritime Tropical: Warm, moist</a:t>
            </a:r>
          </a:p>
          <a:p>
            <a:r>
              <a:rPr lang="en-US" dirty="0"/>
              <a:t>Maritime Arctic: Seldom, if ever, forms</a:t>
            </a:r>
          </a:p>
          <a:p>
            <a:endParaRPr lang="en-US" sz="500" dirty="0"/>
          </a:p>
          <a:p>
            <a:r>
              <a:rPr lang="en-US" dirty="0"/>
              <a:t>As an air mass moves around the Earth, it can acquire different attributes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CDB70F-D789-16ED-AC69-7002146CF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18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6950790-8D45-8A10-2D31-0737B7CF587F}"/>
              </a:ext>
            </a:extLst>
          </p:cNvPr>
          <p:cNvSpPr txBox="1">
            <a:spLocks/>
          </p:cNvSpPr>
          <p:nvPr/>
        </p:nvSpPr>
        <p:spPr>
          <a:xfrm>
            <a:off x="1261872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Air Masses</a:t>
            </a:r>
          </a:p>
        </p:txBody>
      </p:sp>
    </p:spTree>
    <p:extLst>
      <p:ext uri="{BB962C8B-B14F-4D97-AF65-F5344CB8AC3E}">
        <p14:creationId xmlns:p14="http://schemas.microsoft.com/office/powerpoint/2010/main" val="30717601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927CE-B5CC-5EF0-E4A0-AB673CDAC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Fronts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0B17EE-C797-8533-9C1E-16849B910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1871" y="2005739"/>
            <a:ext cx="6317279" cy="4174398"/>
          </a:xfrm>
        </p:spPr>
        <p:txBody>
          <a:bodyPr>
            <a:normAutofit/>
          </a:bodyPr>
          <a:lstStyle/>
          <a:p>
            <a:r>
              <a:rPr lang="en-US" dirty="0"/>
              <a:t>Front: Boundary or transition between two air masses</a:t>
            </a:r>
          </a:p>
          <a:p>
            <a:pPr lvl="1"/>
            <a:r>
              <a:rPr lang="en-US" dirty="0"/>
              <a:t>Most weather occurs at the periphery of air masses, the front</a:t>
            </a:r>
          </a:p>
          <a:p>
            <a:pPr lvl="1"/>
            <a:r>
              <a:rPr lang="en-US" dirty="0"/>
              <a:t>Classified by which type of air mass is replacing the other</a:t>
            </a:r>
          </a:p>
          <a:p>
            <a:r>
              <a:rPr lang="en-US" dirty="0"/>
              <a:t>Detectable in several ways:</a:t>
            </a:r>
          </a:p>
          <a:p>
            <a:pPr lvl="1"/>
            <a:r>
              <a:rPr lang="en-US" dirty="0"/>
              <a:t>Significant temperature gradients</a:t>
            </a:r>
          </a:p>
          <a:p>
            <a:pPr lvl="1"/>
            <a:r>
              <a:rPr lang="en-US" dirty="0"/>
              <a:t>Converging winds</a:t>
            </a:r>
          </a:p>
          <a:p>
            <a:pPr lvl="1"/>
            <a:r>
              <a:rPr lang="en-US" dirty="0"/>
              <a:t>Decreased pressure as the front approaches, increased pressure after it passes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183B65-747E-B377-A020-8483E8254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19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BC58D84-4482-21F5-547D-2B42D46ABE4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"/>
          <a:stretch/>
        </p:blipFill>
        <p:spPr>
          <a:xfrm>
            <a:off x="7737169" y="10"/>
            <a:ext cx="3555205" cy="685799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53E6A968-F06C-69A3-EB98-91435E8231FD}"/>
              </a:ext>
            </a:extLst>
          </p:cNvPr>
          <p:cNvSpPr txBox="1">
            <a:spLocks/>
          </p:cNvSpPr>
          <p:nvPr/>
        </p:nvSpPr>
        <p:spPr>
          <a:xfrm>
            <a:off x="1261871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Overview</a:t>
            </a:r>
          </a:p>
        </p:txBody>
      </p:sp>
    </p:spTree>
    <p:extLst>
      <p:ext uri="{BB962C8B-B14F-4D97-AF65-F5344CB8AC3E}">
        <p14:creationId xmlns:p14="http://schemas.microsoft.com/office/powerpoint/2010/main" val="2507289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927CE-B5CC-5EF0-E4A0-AB673CDAC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Fronts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0B17EE-C797-8533-9C1E-16849B910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8874" y="2325158"/>
            <a:ext cx="4534048" cy="3854979"/>
          </a:xfrm>
        </p:spPr>
        <p:txBody>
          <a:bodyPr>
            <a:normAutofit/>
          </a:bodyPr>
          <a:lstStyle/>
          <a:p>
            <a:r>
              <a:rPr lang="en-US"/>
              <a:t>Steep slope</a:t>
            </a:r>
          </a:p>
          <a:p>
            <a:r>
              <a:rPr lang="en-US"/>
              <a:t>Warm air is forced up abruptly</a:t>
            </a:r>
          </a:p>
          <a:p>
            <a:r>
              <a:rPr lang="en-US"/>
              <a:t>Unstable warm air often leads to a band of showers and thunderstorms along the front</a:t>
            </a:r>
          </a:p>
          <a:p>
            <a:endParaRPr lang="en-US"/>
          </a:p>
        </p:txBody>
      </p:sp>
      <p:pic>
        <p:nvPicPr>
          <p:cNvPr id="5" name="Picture 4" descr="A diagram of a weather forecast&#10;&#10;Description automatically generated">
            <a:extLst>
              <a:ext uri="{FF2B5EF4-FFF2-40B4-BE49-F238E27FC236}">
                <a16:creationId xmlns:a16="http://schemas.microsoft.com/office/drawing/2014/main" id="{820153D2-E240-921E-DE1C-0EA77211C1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3157" y="1768316"/>
            <a:ext cx="5209989" cy="3321367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183B65-747E-B377-A020-8483E8254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20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7136028-16B3-C90B-59EF-05B0E7E31901}"/>
              </a:ext>
            </a:extLst>
          </p:cNvPr>
          <p:cNvSpPr txBox="1">
            <a:spLocks/>
          </p:cNvSpPr>
          <p:nvPr/>
        </p:nvSpPr>
        <p:spPr>
          <a:xfrm>
            <a:off x="718874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Cold Front</a:t>
            </a:r>
          </a:p>
        </p:txBody>
      </p:sp>
    </p:spTree>
    <p:extLst>
      <p:ext uri="{BB962C8B-B14F-4D97-AF65-F5344CB8AC3E}">
        <p14:creationId xmlns:p14="http://schemas.microsoft.com/office/powerpoint/2010/main" val="43166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927CE-B5CC-5EF0-E4A0-AB673CDAC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Fronts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0B17EE-C797-8533-9C1E-16849B910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8874" y="2325158"/>
            <a:ext cx="4534048" cy="3854979"/>
          </a:xfrm>
        </p:spPr>
        <p:txBody>
          <a:bodyPr>
            <a:normAutofit/>
          </a:bodyPr>
          <a:lstStyle/>
          <a:p>
            <a:r>
              <a:rPr lang="en-US"/>
              <a:t>Gentle slope</a:t>
            </a:r>
          </a:p>
          <a:p>
            <a:r>
              <a:rPr lang="en-US"/>
              <a:t>Warm air rises gradually</a:t>
            </a:r>
          </a:p>
          <a:p>
            <a:r>
              <a:rPr lang="en-US"/>
              <a:t>Stable warm rising air leads to widespread layered or stratiform cloudiness and precipitation along and ahead of the front</a:t>
            </a:r>
          </a:p>
          <a:p>
            <a:endParaRPr lang="en-US"/>
          </a:p>
        </p:txBody>
      </p:sp>
      <p:pic>
        <p:nvPicPr>
          <p:cNvPr id="7" name="Picture 6" descr="A diagram of a weather forecast&#10;&#10;Description automatically generated">
            <a:extLst>
              <a:ext uri="{FF2B5EF4-FFF2-40B4-BE49-F238E27FC236}">
                <a16:creationId xmlns:a16="http://schemas.microsoft.com/office/drawing/2014/main" id="{6F47C1FE-A22C-4595-F6B6-6853499ADA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3157" y="1768316"/>
            <a:ext cx="5209989" cy="3321367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183B65-747E-B377-A020-8483E8254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21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31D732B-6319-6A26-A5A7-F9B4A71081A9}"/>
              </a:ext>
            </a:extLst>
          </p:cNvPr>
          <p:cNvSpPr txBox="1">
            <a:spLocks/>
          </p:cNvSpPr>
          <p:nvPr/>
        </p:nvSpPr>
        <p:spPr>
          <a:xfrm>
            <a:off x="718874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Warm Front</a:t>
            </a:r>
          </a:p>
        </p:txBody>
      </p:sp>
    </p:spTree>
    <p:extLst>
      <p:ext uri="{BB962C8B-B14F-4D97-AF65-F5344CB8AC3E}">
        <p14:creationId xmlns:p14="http://schemas.microsoft.com/office/powerpoint/2010/main" val="25228145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927CE-B5CC-5EF0-E4A0-AB673CDAC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Fronts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0B17EE-C797-8533-9C1E-16849B910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8874" y="2325158"/>
            <a:ext cx="4534048" cy="3854979"/>
          </a:xfrm>
        </p:spPr>
        <p:txBody>
          <a:bodyPr>
            <a:normAutofit/>
          </a:bodyPr>
          <a:lstStyle/>
          <a:p>
            <a:r>
              <a:rPr lang="en-US"/>
              <a:t>Slopes vary</a:t>
            </a:r>
          </a:p>
          <a:p>
            <a:r>
              <a:rPr lang="en-US"/>
              <a:t>Clouds and precipitation form in the warm rising air along the front</a:t>
            </a:r>
          </a:p>
          <a:p>
            <a:endParaRPr lang="en-US"/>
          </a:p>
        </p:txBody>
      </p:sp>
      <p:pic>
        <p:nvPicPr>
          <p:cNvPr id="5" name="Picture 4" descr="A diagram of a weather forecast&#10;&#10;Description automatically generated">
            <a:extLst>
              <a:ext uri="{FF2B5EF4-FFF2-40B4-BE49-F238E27FC236}">
                <a16:creationId xmlns:a16="http://schemas.microsoft.com/office/drawing/2014/main" id="{AD4C29DA-AFB8-2CB8-AF42-648CAFEC79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3157" y="1709703"/>
            <a:ext cx="5209989" cy="343859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183B65-747E-B377-A020-8483E8254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22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4C49354-EA01-E2D4-ABE9-F8DC8278BC84}"/>
              </a:ext>
            </a:extLst>
          </p:cNvPr>
          <p:cNvSpPr txBox="1">
            <a:spLocks/>
          </p:cNvSpPr>
          <p:nvPr/>
        </p:nvSpPr>
        <p:spPr>
          <a:xfrm>
            <a:off x="718874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Stationary Front</a:t>
            </a:r>
          </a:p>
        </p:txBody>
      </p:sp>
    </p:spTree>
    <p:extLst>
      <p:ext uri="{BB962C8B-B14F-4D97-AF65-F5344CB8AC3E}">
        <p14:creationId xmlns:p14="http://schemas.microsoft.com/office/powerpoint/2010/main" val="192441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927CE-B5CC-5EF0-E4A0-AB673CDAC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Fronts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0B17EE-C797-8533-9C1E-16849B910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8874" y="2325158"/>
            <a:ext cx="4534048" cy="3854979"/>
          </a:xfrm>
        </p:spPr>
        <p:txBody>
          <a:bodyPr>
            <a:normAutofit/>
          </a:bodyPr>
          <a:lstStyle/>
          <a:p>
            <a:r>
              <a:rPr lang="en-US"/>
              <a:t>Cold fronts typically move faster than warm fronts</a:t>
            </a:r>
          </a:p>
          <a:p>
            <a:pPr lvl="1"/>
            <a:r>
              <a:rPr lang="en-US"/>
              <a:t>As a cold front catches up to a warm front and they merge, an occluded front forms</a:t>
            </a:r>
          </a:p>
          <a:p>
            <a:r>
              <a:rPr lang="en-US"/>
              <a:t>Cold air undercuts a retreating cooler air mass further lifting the already rising warm air</a:t>
            </a:r>
          </a:p>
          <a:p>
            <a:r>
              <a:rPr lang="en-US"/>
              <a:t>Clouds and precipitation can occur in the areas of frontal lift along, ahead of, and behind the occluded front</a:t>
            </a:r>
          </a:p>
          <a:p>
            <a:endParaRPr lang="en-US"/>
          </a:p>
        </p:txBody>
      </p:sp>
      <p:pic>
        <p:nvPicPr>
          <p:cNvPr id="6" name="Picture 5" descr="A diagram of weather and temperature&#10;&#10;Description automatically generated">
            <a:extLst>
              <a:ext uri="{FF2B5EF4-FFF2-40B4-BE49-F238E27FC236}">
                <a16:creationId xmlns:a16="http://schemas.microsoft.com/office/drawing/2014/main" id="{433DD39F-CA77-77FB-3606-70AF410FB0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3157" y="1774828"/>
            <a:ext cx="5209989" cy="3308343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183B65-747E-B377-A020-8483E8254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23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42AA3D9-1D74-186F-73D5-2245B1A09161}"/>
              </a:ext>
            </a:extLst>
          </p:cNvPr>
          <p:cNvSpPr txBox="1">
            <a:spLocks/>
          </p:cNvSpPr>
          <p:nvPr/>
        </p:nvSpPr>
        <p:spPr>
          <a:xfrm>
            <a:off x="718874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Occluded Front</a:t>
            </a:r>
          </a:p>
        </p:txBody>
      </p:sp>
    </p:spTree>
    <p:extLst>
      <p:ext uri="{BB962C8B-B14F-4D97-AF65-F5344CB8AC3E}">
        <p14:creationId xmlns:p14="http://schemas.microsoft.com/office/powerpoint/2010/main" val="4574598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692DB-72A0-A202-8921-5320F37AA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Clouds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595D63-C46B-E213-2D82-3DD44C5F23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8873" y="2325158"/>
            <a:ext cx="5060825" cy="385497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Air cools as it rises</a:t>
            </a:r>
          </a:p>
          <a:p>
            <a:pPr lvl="1"/>
            <a:r>
              <a:rPr lang="en-US" dirty="0"/>
              <a:t>Temp decreases 3</a:t>
            </a:r>
            <a:r>
              <a:rPr lang="en-US" baseline="30000" dirty="0">
                <a:effectLst/>
              </a:rPr>
              <a:t>o</a:t>
            </a:r>
            <a:r>
              <a:rPr lang="en-US" dirty="0"/>
              <a:t> C per 1,000’ </a:t>
            </a:r>
          </a:p>
          <a:p>
            <a:pPr lvl="2"/>
            <a:r>
              <a:rPr lang="en-US" dirty="0"/>
              <a:t>Dry Adiabatic Lapse Rate</a:t>
            </a:r>
          </a:p>
          <a:p>
            <a:pPr lvl="1"/>
            <a:r>
              <a:rPr lang="en-US" dirty="0"/>
              <a:t>Dewpoint decreases 0.5</a:t>
            </a:r>
            <a:r>
              <a:rPr lang="en-US" baseline="30000" dirty="0">
                <a:effectLst/>
              </a:rPr>
              <a:t>o</a:t>
            </a:r>
            <a:r>
              <a:rPr lang="en-US" dirty="0"/>
              <a:t> C per 1,000’</a:t>
            </a:r>
          </a:p>
          <a:p>
            <a:r>
              <a:rPr lang="en-US" dirty="0"/>
              <a:t>Lifted Condensation Level (LCL)</a:t>
            </a:r>
          </a:p>
          <a:p>
            <a:pPr lvl="1"/>
            <a:r>
              <a:rPr lang="en-US" dirty="0"/>
              <a:t>Temp/Dewpoint spread = 0</a:t>
            </a:r>
          </a:p>
          <a:p>
            <a:pPr lvl="1"/>
            <a:r>
              <a:rPr lang="en-US" dirty="0"/>
              <a:t>Relative humidity = 100%</a:t>
            </a:r>
          </a:p>
          <a:p>
            <a:pPr lvl="1"/>
            <a:r>
              <a:rPr lang="en-US" dirty="0"/>
              <a:t>Temp decreases about 2</a:t>
            </a:r>
            <a:r>
              <a:rPr lang="en-US" baseline="30000" dirty="0">
                <a:effectLst/>
              </a:rPr>
              <a:t>o</a:t>
            </a:r>
            <a:r>
              <a:rPr lang="en-US" dirty="0"/>
              <a:t> C per 1,000’</a:t>
            </a:r>
          </a:p>
          <a:p>
            <a:r>
              <a:rPr lang="en-US" dirty="0"/>
              <a:t>As air expands and cools, vapor decreases</a:t>
            </a:r>
          </a:p>
          <a:p>
            <a:pPr lvl="1"/>
            <a:r>
              <a:rPr lang="en-US" dirty="0"/>
              <a:t>Water vapor condenses to droplets/ice crystals</a:t>
            </a:r>
          </a:p>
          <a:p>
            <a:pPr lvl="1"/>
            <a:r>
              <a:rPr lang="en-US" dirty="0"/>
              <a:t>Forms clouds</a:t>
            </a:r>
          </a:p>
        </p:txBody>
      </p:sp>
      <p:pic>
        <p:nvPicPr>
          <p:cNvPr id="5" name="Picture 4" descr="A diagram of a weather forecast&#10;&#10;Description automatically generated">
            <a:extLst>
              <a:ext uri="{FF2B5EF4-FFF2-40B4-BE49-F238E27FC236}">
                <a16:creationId xmlns:a16="http://schemas.microsoft.com/office/drawing/2014/main" id="{C811F2BC-4F1C-A594-9F90-4D75A1DB2C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9034" y="1968921"/>
            <a:ext cx="5209989" cy="3946566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008329-3A9E-759C-DD59-663965A1A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24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7CE3226-F6D9-89E7-21B4-441E28A11F82}"/>
              </a:ext>
            </a:extLst>
          </p:cNvPr>
          <p:cNvSpPr txBox="1">
            <a:spLocks/>
          </p:cNvSpPr>
          <p:nvPr/>
        </p:nvSpPr>
        <p:spPr>
          <a:xfrm>
            <a:off x="718873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Vertical Motion &amp; Cloud Formation</a:t>
            </a:r>
          </a:p>
        </p:txBody>
      </p:sp>
    </p:spTree>
    <p:extLst>
      <p:ext uri="{BB962C8B-B14F-4D97-AF65-F5344CB8AC3E}">
        <p14:creationId xmlns:p14="http://schemas.microsoft.com/office/powerpoint/2010/main" val="18168426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E2634-C3DF-A3EA-DFF4-88580E559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Clouds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4F1D35-96EC-8286-0834-C4639A40A0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2005738"/>
            <a:ext cx="6252864" cy="4486502"/>
          </a:xfrm>
        </p:spPr>
        <p:txBody>
          <a:bodyPr>
            <a:normAutofit fontScale="92500"/>
          </a:bodyPr>
          <a:lstStyle/>
          <a:p>
            <a:r>
              <a:rPr lang="en-US" sz="1900" dirty="0"/>
              <a:t>Orographic Effects</a:t>
            </a:r>
          </a:p>
          <a:p>
            <a:pPr lvl="1"/>
            <a:r>
              <a:rPr lang="en-US" dirty="0"/>
              <a:t>Mountains &amp; valleys causing air to ascend/descend</a:t>
            </a:r>
          </a:p>
          <a:p>
            <a:r>
              <a:rPr lang="en-US" sz="1900" dirty="0"/>
              <a:t>Frictional Effects (Northern Hemisphere)</a:t>
            </a:r>
          </a:p>
          <a:p>
            <a:pPr lvl="1"/>
            <a:r>
              <a:rPr lang="en-US" dirty="0"/>
              <a:t>High Pressure: Surface wind spirals clockwise &amp; outward</a:t>
            </a:r>
          </a:p>
          <a:p>
            <a:pPr lvl="2"/>
            <a:r>
              <a:rPr lang="en-US" dirty="0"/>
              <a:t>Winds diverge away, causing air to sink, compress and warm</a:t>
            </a:r>
          </a:p>
          <a:p>
            <a:pPr lvl="1"/>
            <a:r>
              <a:rPr lang="en-US" dirty="0"/>
              <a:t>Low Pressure: Surface wind spirals counter-clockwise &amp; inward</a:t>
            </a:r>
          </a:p>
          <a:p>
            <a:pPr lvl="2"/>
            <a:r>
              <a:rPr lang="en-US" dirty="0"/>
              <a:t>Winds converge causing air to rise, expand and cool</a:t>
            </a:r>
          </a:p>
          <a:p>
            <a:r>
              <a:rPr lang="en-US" sz="1900" dirty="0"/>
              <a:t>Frontal Lift</a:t>
            </a:r>
          </a:p>
          <a:p>
            <a:pPr lvl="1"/>
            <a:r>
              <a:rPr lang="en-US" dirty="0"/>
              <a:t>Cold, denser air wedges under warm, less dense air, forcing it up</a:t>
            </a:r>
          </a:p>
          <a:p>
            <a:pPr lvl="1"/>
            <a:r>
              <a:rPr lang="en-US" dirty="0"/>
              <a:t>Overrunning: Warm air rises up and over cold air</a:t>
            </a:r>
          </a:p>
          <a:p>
            <a:r>
              <a:rPr lang="en-US" sz="1900" dirty="0"/>
              <a:t>Buoyancy</a:t>
            </a:r>
          </a:p>
          <a:p>
            <a:pPr lvl="1"/>
            <a:r>
              <a:rPr lang="en-US" dirty="0"/>
              <a:t>Air near the ground warms at different rates</a:t>
            </a:r>
          </a:p>
          <a:p>
            <a:pPr lvl="1"/>
            <a:r>
              <a:rPr lang="en-US" dirty="0"/>
              <a:t>Differing air densities allow warm air to rise and cold to sink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0724B0-97BA-A526-3F25-D127E5120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25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E7EB225-54D5-92F7-06A2-96F8AE874606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Vertical Motion</a:t>
            </a:r>
          </a:p>
        </p:txBody>
      </p:sp>
    </p:spTree>
    <p:extLst>
      <p:ext uri="{BB962C8B-B14F-4D97-AF65-F5344CB8AC3E}">
        <p14:creationId xmlns:p14="http://schemas.microsoft.com/office/powerpoint/2010/main" val="28130863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78022-901A-675D-0983-7D30DA774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Clouds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335BDC76-CA87-D8EC-7E11-19467DAEDE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2005739"/>
            <a:ext cx="5325519" cy="417439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Cirri-form</a:t>
            </a:r>
          </a:p>
          <a:p>
            <a:pPr lvl="1"/>
            <a:r>
              <a:rPr lang="en-US" dirty="0"/>
              <a:t>High level clouds above 20,000’ composed of ice crystals</a:t>
            </a:r>
          </a:p>
          <a:p>
            <a:pPr lvl="1"/>
            <a:r>
              <a:rPr lang="en-US" dirty="0"/>
              <a:t>Thin &amp; white</a:t>
            </a:r>
          </a:p>
          <a:p>
            <a:r>
              <a:rPr lang="en-US" dirty="0" err="1"/>
              <a:t>Nimbo</a:t>
            </a:r>
            <a:r>
              <a:rPr lang="en-US" dirty="0"/>
              <a:t>-form</a:t>
            </a:r>
          </a:p>
          <a:p>
            <a:pPr lvl="1"/>
            <a:r>
              <a:rPr lang="en-US" dirty="0"/>
              <a:t>Latin word meaning “rain”</a:t>
            </a:r>
          </a:p>
          <a:p>
            <a:pPr lvl="1"/>
            <a:r>
              <a:rPr lang="en-US" dirty="0"/>
              <a:t>7,000 to 15,000’ with steady precipitation</a:t>
            </a:r>
          </a:p>
          <a:p>
            <a:r>
              <a:rPr lang="en-US" dirty="0" err="1"/>
              <a:t>Cummuli</a:t>
            </a:r>
            <a:r>
              <a:rPr lang="en-US" dirty="0"/>
              <a:t>-form</a:t>
            </a:r>
          </a:p>
          <a:p>
            <a:pPr lvl="1"/>
            <a:r>
              <a:rPr lang="en-US" dirty="0"/>
              <a:t>White, fluffy cotton balls</a:t>
            </a:r>
          </a:p>
          <a:p>
            <a:pPr lvl="1"/>
            <a:r>
              <a:rPr lang="en-US" dirty="0"/>
              <a:t>Show vertical motion in the atmosphere</a:t>
            </a:r>
          </a:p>
          <a:p>
            <a:r>
              <a:rPr lang="en-US" dirty="0"/>
              <a:t>Strati-form</a:t>
            </a:r>
          </a:p>
          <a:p>
            <a:pPr lvl="1"/>
            <a:r>
              <a:rPr lang="en-US" dirty="0"/>
              <a:t>Latin for “layer” or “blanket”</a:t>
            </a:r>
          </a:p>
          <a:p>
            <a:pPr lvl="1"/>
            <a:r>
              <a:rPr lang="en-US" dirty="0"/>
              <a:t>Featureless low layer that can cover the entire sky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FDECAB-6B7F-6596-E7B7-B48665D44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26</a:t>
            </a:fld>
            <a:endParaRPr lang="en-US"/>
          </a:p>
        </p:txBody>
      </p:sp>
      <p:pic>
        <p:nvPicPr>
          <p:cNvPr id="10" name="Picture 9" descr="A close-up of a logo&#10;&#10;Description automatically generated">
            <a:extLst>
              <a:ext uri="{FF2B5EF4-FFF2-40B4-BE49-F238E27FC236}">
                <a16:creationId xmlns:a16="http://schemas.microsoft.com/office/drawing/2014/main" id="{4ABC2AF5-FD34-44AC-A27D-B3847CE7C4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0725" y="1801382"/>
            <a:ext cx="1247775" cy="866775"/>
          </a:xfrm>
          <a:prstGeom prst="rect">
            <a:avLst/>
          </a:prstGeom>
        </p:spPr>
      </p:pic>
      <p:pic>
        <p:nvPicPr>
          <p:cNvPr id="11" name="Picture 10" descr="A cloud with rain drops&#10;&#10;Description automatically generated">
            <a:extLst>
              <a:ext uri="{FF2B5EF4-FFF2-40B4-BE49-F238E27FC236}">
                <a16:creationId xmlns:a16="http://schemas.microsoft.com/office/drawing/2014/main" id="{9B78416E-90C8-EEEA-56A5-9AE053A236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199" y="2947987"/>
            <a:ext cx="1247775" cy="962025"/>
          </a:xfrm>
          <a:prstGeom prst="rect">
            <a:avLst/>
          </a:prstGeom>
        </p:spPr>
      </p:pic>
      <p:pic>
        <p:nvPicPr>
          <p:cNvPr id="12" name="Picture 11" descr="A white cloud with black text&#10;&#10;Description automatically generated">
            <a:extLst>
              <a:ext uri="{FF2B5EF4-FFF2-40B4-BE49-F238E27FC236}">
                <a16:creationId xmlns:a16="http://schemas.microsoft.com/office/drawing/2014/main" id="{DC591896-05EF-1376-B1B0-E040BFB57F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0725" y="5440362"/>
            <a:ext cx="1228725" cy="1066800"/>
          </a:xfrm>
          <a:prstGeom prst="rect">
            <a:avLst/>
          </a:prstGeom>
        </p:spPr>
      </p:pic>
      <p:pic>
        <p:nvPicPr>
          <p:cNvPr id="13" name="Picture 12" descr="A white cloud with black text&#10;&#10;Description automatically generated">
            <a:extLst>
              <a:ext uri="{FF2B5EF4-FFF2-40B4-BE49-F238E27FC236}">
                <a16:creationId xmlns:a16="http://schemas.microsoft.com/office/drawing/2014/main" id="{AB4FC428-65EC-9C39-07F2-E3A0CFCD62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0725" y="4160043"/>
            <a:ext cx="1257300" cy="1228725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D0B966BD-37A8-90F3-7C24-855FF72217AC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Cloud Forms</a:t>
            </a:r>
          </a:p>
        </p:txBody>
      </p:sp>
    </p:spTree>
    <p:extLst>
      <p:ext uri="{BB962C8B-B14F-4D97-AF65-F5344CB8AC3E}">
        <p14:creationId xmlns:p14="http://schemas.microsoft.com/office/powerpoint/2010/main" val="21310195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FDECAB-6B7F-6596-E7B7-B48665D44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27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2281EA6-2222-DA1B-6752-BC03B012F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Clouds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C6FC01E-1757-16EF-8011-716ACA9061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2005739"/>
            <a:ext cx="5997677" cy="4174398"/>
          </a:xfrm>
        </p:spPr>
        <p:txBody>
          <a:bodyPr>
            <a:normAutofit/>
          </a:bodyPr>
          <a:lstStyle/>
          <a:p>
            <a:r>
              <a:rPr lang="en-US"/>
              <a:t>High, Middle, Low</a:t>
            </a:r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endParaRPr lang="en-US"/>
          </a:p>
          <a:p>
            <a:r>
              <a:rPr lang="en-US"/>
              <a:t>Each cloud level is divided by type of cloud</a:t>
            </a:r>
          </a:p>
        </p:txBody>
      </p:sp>
      <p:pic>
        <p:nvPicPr>
          <p:cNvPr id="14" name="Picture 13" descr="A table with numbers and text&#10;&#10;Description automatically generated">
            <a:extLst>
              <a:ext uri="{FF2B5EF4-FFF2-40B4-BE49-F238E27FC236}">
                <a16:creationId xmlns:a16="http://schemas.microsoft.com/office/drawing/2014/main" id="{94B7A306-EC7F-49D6-FE2F-29A59536F2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5943" y="2433552"/>
            <a:ext cx="6146507" cy="14949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48E2EE5-706A-3232-D2D5-2295F1925D19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Cloud Levels</a:t>
            </a:r>
          </a:p>
        </p:txBody>
      </p:sp>
    </p:spTree>
    <p:extLst>
      <p:ext uri="{BB962C8B-B14F-4D97-AF65-F5344CB8AC3E}">
        <p14:creationId xmlns:p14="http://schemas.microsoft.com/office/powerpoint/2010/main" val="19020561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9C76B-AC82-7278-F57B-4CE7710A8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Clouds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68BB9C-69D9-274D-90C8-897F511FF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E7C3533-E838-B195-BC9D-087B92F07C6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84" y="1836276"/>
            <a:ext cx="2338581" cy="20244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5BC7B49-1A7E-1D51-BA73-9DCA2DA84F5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9577" y="1860122"/>
            <a:ext cx="2318847" cy="197677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4829807-4DC1-3FF1-4CE4-2EC64B2A95D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166" y="1822297"/>
            <a:ext cx="2369006" cy="2052426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B2DC8E0E-B0BA-FCE6-2CFD-E0E923C242B5}"/>
              </a:ext>
            </a:extLst>
          </p:cNvPr>
          <p:cNvSpPr txBox="1">
            <a:spLocks/>
          </p:cNvSpPr>
          <p:nvPr/>
        </p:nvSpPr>
        <p:spPr>
          <a:xfrm>
            <a:off x="1246137" y="4071522"/>
            <a:ext cx="2327891" cy="2247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Calibri" pitchFamily="34" charset="0"/>
              <a:buChar char="•"/>
              <a:defRPr sz="1800" b="0" kern="1200" spc="1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500"/>
              <a:t>CIRRUS</a:t>
            </a:r>
          </a:p>
          <a:p>
            <a:pPr marL="0" indent="0">
              <a:buNone/>
            </a:pPr>
            <a:r>
              <a:rPr lang="en-US" sz="1500"/>
              <a:t>Ice crystal particles often trail downward in wisps called mares’ tails</a:t>
            </a:r>
          </a:p>
          <a:p>
            <a:pPr marL="0" indent="0">
              <a:buNone/>
            </a:pPr>
            <a:r>
              <a:rPr lang="en-US" sz="1500"/>
              <a:t>No significant turbulence or icing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F66A8DB-1057-B6DD-9CEC-B9F4A6608B14}"/>
              </a:ext>
            </a:extLst>
          </p:cNvPr>
          <p:cNvSpPr txBox="1">
            <a:spLocks/>
          </p:cNvSpPr>
          <p:nvPr/>
        </p:nvSpPr>
        <p:spPr>
          <a:xfrm>
            <a:off x="4593264" y="4067711"/>
            <a:ext cx="2299113" cy="2247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Calibri" pitchFamily="34" charset="0"/>
              <a:buChar char="•"/>
              <a:defRPr sz="1800" b="0" kern="1200" spc="1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500"/>
              <a:t>CIRROCUMULUS</a:t>
            </a:r>
          </a:p>
          <a:p>
            <a:pPr marL="0" indent="0">
              <a:buNone/>
            </a:pPr>
            <a:r>
              <a:rPr lang="en-US" sz="1500"/>
              <a:t>Composed of highly super cooled water droplets and/or ice crystals</a:t>
            </a:r>
          </a:p>
          <a:p>
            <a:pPr marL="0" indent="0">
              <a:buNone/>
            </a:pPr>
            <a:r>
              <a:rPr lang="en-US" sz="1500"/>
              <a:t>Expect some turbulence and icing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721BA768-6551-252D-2A3A-CDC504AC073E}"/>
              </a:ext>
            </a:extLst>
          </p:cNvPr>
          <p:cNvSpPr txBox="1">
            <a:spLocks/>
          </p:cNvSpPr>
          <p:nvPr/>
        </p:nvSpPr>
        <p:spPr>
          <a:xfrm>
            <a:off x="7929901" y="4067711"/>
            <a:ext cx="2299113" cy="2247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Calibri" pitchFamily="34" charset="0"/>
              <a:buChar char="•"/>
              <a:defRPr sz="1800" b="0" kern="1200" spc="1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500"/>
              <a:t>CIRROSTRATUS</a:t>
            </a:r>
          </a:p>
          <a:p>
            <a:pPr marL="0" indent="0">
              <a:buNone/>
            </a:pPr>
            <a:r>
              <a:rPr lang="en-US" sz="1500"/>
              <a:t>Primarily ice crystals. So thin and transparent that it can be hard to discern</a:t>
            </a:r>
          </a:p>
          <a:p>
            <a:pPr marL="0" indent="0">
              <a:buNone/>
            </a:pPr>
            <a:r>
              <a:rPr lang="en-US" sz="1500"/>
              <a:t>Little, if any, icing and no turbulence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C7F5985-A32F-0C76-8455-F04408899FAD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High Clouds</a:t>
            </a:r>
          </a:p>
        </p:txBody>
      </p:sp>
    </p:spTree>
    <p:extLst>
      <p:ext uri="{BB962C8B-B14F-4D97-AF65-F5344CB8AC3E}">
        <p14:creationId xmlns:p14="http://schemas.microsoft.com/office/powerpoint/2010/main" val="30616321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9C76B-AC82-7278-F57B-4CE7710A8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Clouds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68BB9C-69D9-274D-90C8-897F511FF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B2DC8E0E-B0BA-FCE6-2CFD-E0E923C242B5}"/>
              </a:ext>
            </a:extLst>
          </p:cNvPr>
          <p:cNvSpPr txBox="1">
            <a:spLocks/>
          </p:cNvSpPr>
          <p:nvPr/>
        </p:nvSpPr>
        <p:spPr>
          <a:xfrm>
            <a:off x="1214167" y="3678084"/>
            <a:ext cx="1970692" cy="28102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Calibri" pitchFamily="34" charset="0"/>
              <a:buChar char="•"/>
              <a:defRPr sz="1800" b="0" kern="1200" spc="1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500"/>
              <a:t>ALTOCUMULUS</a:t>
            </a:r>
            <a:br>
              <a:rPr lang="en-US" sz="1500"/>
            </a:br>
            <a:endParaRPr lang="en-US" sz="1500"/>
          </a:p>
          <a:p>
            <a:pPr marL="0" indent="0">
              <a:buNone/>
            </a:pPr>
            <a:r>
              <a:rPr lang="en-US" sz="1500"/>
              <a:t>Primarily small liquid water droplets resulting in sharp outline and small internal visibility </a:t>
            </a:r>
          </a:p>
          <a:p>
            <a:pPr marL="0" indent="0">
              <a:buNone/>
            </a:pPr>
            <a:r>
              <a:rPr lang="en-US" sz="1500"/>
              <a:t>Expect some turbulence and small amounts of icing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8AD36B-C612-4E28-6628-74539FABA77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166" y="1856904"/>
            <a:ext cx="1970692" cy="17032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266FD24-5A84-B858-4533-929BED2858D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0735" y="1875628"/>
            <a:ext cx="1970692" cy="168453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50E8A7B-6AC6-DA8F-DD3A-F8C1CE697B6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875628"/>
            <a:ext cx="1957386" cy="168453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75F315D-230E-0218-02DF-DD83782EB56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0258" y="1875628"/>
            <a:ext cx="1929563" cy="1684539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1B505AA8-6509-0CD3-6A43-C63586378A7B}"/>
              </a:ext>
            </a:extLst>
          </p:cNvPr>
          <p:cNvSpPr txBox="1">
            <a:spLocks/>
          </p:cNvSpPr>
          <p:nvPr/>
        </p:nvSpPr>
        <p:spPr>
          <a:xfrm>
            <a:off x="3580735" y="3678084"/>
            <a:ext cx="1970692" cy="28102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Calibri" pitchFamily="34" charset="0"/>
              <a:buChar char="•"/>
              <a:defRPr sz="1800" b="0" kern="1200" spc="1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500"/>
              <a:t>ALTOCUMULUS LENTICULARIS</a:t>
            </a:r>
          </a:p>
          <a:p>
            <a:pPr marL="0" indent="0">
              <a:buNone/>
            </a:pPr>
            <a:r>
              <a:rPr lang="en-US" sz="1500"/>
              <a:t>Formations are caused by wave motions in the atmosphere</a:t>
            </a:r>
          </a:p>
          <a:p>
            <a:pPr marL="0" indent="0">
              <a:buNone/>
            </a:pPr>
            <a:r>
              <a:rPr lang="en-US" sz="1500"/>
              <a:t>Don’t necessarily give an indication of turbulence or up/down drafts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27D7A66-3FA0-E0DA-52C8-CF958F460328}"/>
              </a:ext>
            </a:extLst>
          </p:cNvPr>
          <p:cNvSpPr txBox="1">
            <a:spLocks/>
          </p:cNvSpPr>
          <p:nvPr/>
        </p:nvSpPr>
        <p:spPr>
          <a:xfrm>
            <a:off x="6096000" y="3678084"/>
            <a:ext cx="1970692" cy="28102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Calibri" pitchFamily="34" charset="0"/>
              <a:buChar char="•"/>
              <a:defRPr sz="1800" b="0" kern="1200" spc="1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500"/>
              <a:t>ALTOSTRATUS</a:t>
            </a:r>
            <a:br>
              <a:rPr lang="en-US" sz="1500"/>
            </a:br>
            <a:endParaRPr lang="en-US" sz="1500"/>
          </a:p>
          <a:p>
            <a:pPr marL="0" indent="0">
              <a:buNone/>
            </a:pPr>
            <a:r>
              <a:rPr lang="en-US" sz="1500"/>
              <a:t>Sheet of clouds often totally covering the sky with irregularly shaped and spaced gaps and rifts</a:t>
            </a:r>
          </a:p>
          <a:p>
            <a:pPr marL="0" indent="0">
              <a:buNone/>
            </a:pPr>
            <a:r>
              <a:rPr lang="en-US" sz="1500"/>
              <a:t>Little to no turbulence, but light to moderate icing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6EDE085D-4188-5A1B-C781-3318A71150B7}"/>
              </a:ext>
            </a:extLst>
          </p:cNvPr>
          <p:cNvSpPr txBox="1">
            <a:spLocks/>
          </p:cNvSpPr>
          <p:nvPr/>
        </p:nvSpPr>
        <p:spPr>
          <a:xfrm>
            <a:off x="8611265" y="3651000"/>
            <a:ext cx="1970692" cy="28102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Calibri" pitchFamily="34" charset="0"/>
              <a:buChar char="•"/>
              <a:defRPr sz="1800" b="0" kern="1200" spc="1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500"/>
              <a:t>NIMBOSTRATUS</a:t>
            </a:r>
            <a:br>
              <a:rPr lang="en-US" sz="1500"/>
            </a:br>
            <a:endParaRPr lang="en-US" sz="1500"/>
          </a:p>
          <a:p>
            <a:pPr marL="0" indent="0">
              <a:buNone/>
            </a:pPr>
            <a:r>
              <a:rPr lang="en-US" sz="1500"/>
              <a:t>Composed of suspended water droplets, and falling raindrops/snow (no lighting, thunder, or hail)</a:t>
            </a:r>
          </a:p>
          <a:p>
            <a:pPr marL="0" indent="0">
              <a:buNone/>
            </a:pPr>
            <a:r>
              <a:rPr lang="en-US" sz="1500"/>
              <a:t>Very little turbulence, but can pose serious icing issues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D33420A-B0A6-7421-9DAC-B83C4C059704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Middle Clouds</a:t>
            </a:r>
          </a:p>
        </p:txBody>
      </p:sp>
    </p:spTree>
    <p:extLst>
      <p:ext uri="{BB962C8B-B14F-4D97-AF65-F5344CB8AC3E}">
        <p14:creationId xmlns:p14="http://schemas.microsoft.com/office/powerpoint/2010/main" val="9059416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9C76B-AC82-7278-F57B-4CE7710A8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Clouds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68BB9C-69D9-274D-90C8-897F511FF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B2DC8E0E-B0BA-FCE6-2CFD-E0E923C242B5}"/>
              </a:ext>
            </a:extLst>
          </p:cNvPr>
          <p:cNvSpPr txBox="1">
            <a:spLocks/>
          </p:cNvSpPr>
          <p:nvPr/>
        </p:nvSpPr>
        <p:spPr>
          <a:xfrm>
            <a:off x="1214167" y="3686710"/>
            <a:ext cx="1970692" cy="28102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Calibri" pitchFamily="34" charset="0"/>
              <a:buChar char="•"/>
              <a:defRPr sz="1800" b="0" kern="1200" spc="1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500"/>
              <a:t>CUMULUS &amp; TOWERING  CUMULUS</a:t>
            </a:r>
          </a:p>
          <a:p>
            <a:pPr marL="0" indent="0">
              <a:buNone/>
            </a:pPr>
            <a:r>
              <a:rPr lang="en-US" sz="1500"/>
              <a:t>First stage of a thunderstorm, vertically developed with rising mounds. Showery rain</a:t>
            </a:r>
          </a:p>
          <a:p>
            <a:pPr marL="0" indent="0">
              <a:buNone/>
            </a:pPr>
            <a:r>
              <a:rPr lang="en-US" sz="1500"/>
              <a:t>Cumulus: Little icing &amp; some turbulence Towering: Clear icing &amp; strong turbulence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1B505AA8-6509-0CD3-6A43-C63586378A7B}"/>
              </a:ext>
            </a:extLst>
          </p:cNvPr>
          <p:cNvSpPr txBox="1">
            <a:spLocks/>
          </p:cNvSpPr>
          <p:nvPr/>
        </p:nvSpPr>
        <p:spPr>
          <a:xfrm>
            <a:off x="3580735" y="3686710"/>
            <a:ext cx="1970692" cy="28102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Calibri" pitchFamily="34" charset="0"/>
              <a:buChar char="•"/>
              <a:defRPr sz="1800" b="0" kern="1200" spc="1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500"/>
              <a:t>STRATOCUMULUS</a:t>
            </a:r>
          </a:p>
          <a:p>
            <a:pPr marL="0" indent="0">
              <a:buNone/>
            </a:pPr>
            <a:br>
              <a:rPr lang="en-US" sz="1500"/>
            </a:br>
            <a:r>
              <a:rPr lang="en-US" sz="1500"/>
              <a:t>Composed of water droplets, soft hail, even snowflakes. Virga may form below. Precipitation is rare</a:t>
            </a:r>
          </a:p>
          <a:p>
            <a:pPr marL="0" indent="0">
              <a:buNone/>
            </a:pPr>
            <a:r>
              <a:rPr lang="en-US" sz="1500"/>
              <a:t>Expect some icing &amp; turbulence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27D7A66-3FA0-E0DA-52C8-CF958F460328}"/>
              </a:ext>
            </a:extLst>
          </p:cNvPr>
          <p:cNvSpPr txBox="1">
            <a:spLocks/>
          </p:cNvSpPr>
          <p:nvPr/>
        </p:nvSpPr>
        <p:spPr>
          <a:xfrm>
            <a:off x="6096000" y="3686710"/>
            <a:ext cx="1970692" cy="28102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Calibri" pitchFamily="34" charset="0"/>
              <a:buChar char="•"/>
              <a:defRPr sz="1800" b="0" kern="1200" spc="1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500"/>
              <a:t>STRATUS</a:t>
            </a:r>
            <a:br>
              <a:rPr lang="en-US" sz="1500"/>
            </a:br>
            <a:endParaRPr lang="en-US" sz="1500"/>
          </a:p>
          <a:p>
            <a:pPr marL="0" indent="0">
              <a:buNone/>
            </a:pPr>
            <a:r>
              <a:rPr lang="en-US" sz="1500"/>
              <a:t>Uniform composition of widely dispersed water droplets creates a gray layer with a uniform base. Precipitation is rare</a:t>
            </a:r>
          </a:p>
          <a:p>
            <a:pPr marL="0" indent="0">
              <a:buNone/>
            </a:pPr>
            <a:r>
              <a:rPr lang="en-US" sz="1500"/>
              <a:t>Icing can be hazardous, but little or no turbulence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6EDE085D-4188-5A1B-C781-3318A71150B7}"/>
              </a:ext>
            </a:extLst>
          </p:cNvPr>
          <p:cNvSpPr txBox="1">
            <a:spLocks/>
          </p:cNvSpPr>
          <p:nvPr/>
        </p:nvSpPr>
        <p:spPr>
          <a:xfrm>
            <a:off x="8611265" y="3659626"/>
            <a:ext cx="1970692" cy="28102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Calibri" pitchFamily="34" charset="0"/>
              <a:buChar char="•"/>
              <a:defRPr sz="1800" b="0" kern="1200" spc="1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500"/>
              <a:t>CUMULONIMBUS</a:t>
            </a:r>
            <a:br>
              <a:rPr lang="en-US" sz="1500"/>
            </a:br>
            <a:endParaRPr lang="en-US" sz="1500"/>
          </a:p>
          <a:p>
            <a:pPr marL="0" indent="0">
              <a:buNone/>
            </a:pPr>
            <a:r>
              <a:rPr lang="en-US" sz="1500"/>
              <a:t>Exceptionally dense and vertically developed. Associated with heavy precipitation and lightning</a:t>
            </a:r>
          </a:p>
          <a:p>
            <a:pPr marL="0" indent="0">
              <a:buNone/>
            </a:pPr>
            <a:r>
              <a:rPr lang="en-US" sz="1500"/>
              <a:t>Entire spectrum of flying hazards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119161-8BEA-D13B-9068-29EE3C16B2A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166" y="1884254"/>
            <a:ext cx="1966039" cy="16845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DB0D5BA-2178-B99E-DAF4-CB0F564F9CF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1743" y="1876434"/>
            <a:ext cx="1974976" cy="170017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14E0426-6AFA-8D4B-F198-3260A0878DC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0022" y="1899893"/>
            <a:ext cx="1930293" cy="165326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AEDFD51-68DE-3024-8434-0695F3FFDAF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5947" y="1895750"/>
            <a:ext cx="1956010" cy="1681938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1C5B076F-8500-8BD5-A70D-A0E92C9BFCDC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Low Clouds</a:t>
            </a:r>
          </a:p>
        </p:txBody>
      </p:sp>
    </p:spTree>
    <p:extLst>
      <p:ext uri="{BB962C8B-B14F-4D97-AF65-F5344CB8AC3E}">
        <p14:creationId xmlns:p14="http://schemas.microsoft.com/office/powerpoint/2010/main" val="19291744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28CFC1-941B-7DAE-03A3-5328A6C62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Turbulence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53D65B-349A-5FAB-855B-343569AED8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2268745"/>
            <a:ext cx="6327550" cy="4303505"/>
          </a:xfrm>
        </p:spPr>
        <p:txBody>
          <a:bodyPr>
            <a:normAutofit/>
          </a:bodyPr>
          <a:lstStyle/>
          <a:p>
            <a:r>
              <a:rPr lang="en-US" dirty="0"/>
              <a:t>Results from convective currents and subsequent rising/sinking of air</a:t>
            </a:r>
          </a:p>
          <a:p>
            <a:r>
              <a:rPr lang="en-US" dirty="0"/>
              <a:t>Cumuliform clouds are convective turbulence signposts</a:t>
            </a:r>
          </a:p>
          <a:p>
            <a:pPr lvl="1"/>
            <a:r>
              <a:rPr lang="en-US" dirty="0"/>
              <a:t>Expect turbulence in and beneath the clouds</a:t>
            </a:r>
          </a:p>
          <a:p>
            <a:pPr lvl="1"/>
            <a:r>
              <a:rPr lang="en-US" dirty="0"/>
              <a:t>No indication in dry air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900295-189D-40FA-C014-32D2AD1A5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31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2B459C6-1A30-6C19-1875-5ACB6CE27878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Convective</a:t>
            </a:r>
          </a:p>
        </p:txBody>
      </p:sp>
    </p:spTree>
    <p:extLst>
      <p:ext uri="{BB962C8B-B14F-4D97-AF65-F5344CB8AC3E}">
        <p14:creationId xmlns:p14="http://schemas.microsoft.com/office/powerpoint/2010/main" val="41681183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28CFC1-941B-7DAE-03A3-5328A6C62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Turbulence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53D65B-349A-5FAB-855B-343569AED8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2268745"/>
            <a:ext cx="6327550" cy="4303505"/>
          </a:xfrm>
        </p:spPr>
        <p:txBody>
          <a:bodyPr>
            <a:normAutofit/>
          </a:bodyPr>
          <a:lstStyle/>
          <a:p>
            <a:r>
              <a:rPr lang="en-US" dirty="0"/>
              <a:t>Caused by obstructions to wind flow </a:t>
            </a:r>
          </a:p>
          <a:p>
            <a:pPr lvl="1"/>
            <a:r>
              <a:rPr lang="en-US" dirty="0"/>
              <a:t>Trees, buildings, mountains, etc.</a:t>
            </a:r>
          </a:p>
          <a:p>
            <a:r>
              <a:rPr lang="en-US" dirty="0"/>
              <a:t>Mountain Waves</a:t>
            </a:r>
          </a:p>
          <a:p>
            <a:pPr lvl="1"/>
            <a:r>
              <a:rPr lang="en-US" dirty="0"/>
              <a:t>Stable air over a mountain or ridge creating waves downwind &amp; above the mountain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900295-189D-40FA-C014-32D2AD1A5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32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3094893-C836-4BEE-46BF-FCD91313B826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Mechanical</a:t>
            </a:r>
          </a:p>
        </p:txBody>
      </p:sp>
    </p:spTree>
    <p:extLst>
      <p:ext uri="{BB962C8B-B14F-4D97-AF65-F5344CB8AC3E}">
        <p14:creationId xmlns:p14="http://schemas.microsoft.com/office/powerpoint/2010/main" val="36314852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28CFC1-941B-7DAE-03A3-5328A6C62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Turbulence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53D65B-349A-5FAB-855B-343569AED8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2268747"/>
            <a:ext cx="6327550" cy="4303504"/>
          </a:xfrm>
        </p:spPr>
        <p:txBody>
          <a:bodyPr>
            <a:normAutofit/>
          </a:bodyPr>
          <a:lstStyle/>
          <a:p>
            <a:r>
              <a:rPr lang="en-US" dirty="0"/>
              <a:t>Rate of change in wind direction and/or speed causing turbulence</a:t>
            </a:r>
          </a:p>
          <a:p>
            <a:r>
              <a:rPr lang="en-US" dirty="0"/>
              <a:t>Temperature Inversion</a:t>
            </a:r>
          </a:p>
          <a:p>
            <a:pPr lvl="1"/>
            <a:r>
              <a:rPr lang="en-US" dirty="0"/>
              <a:t>Strong wind shears often occur across inversion layers</a:t>
            </a:r>
          </a:p>
          <a:p>
            <a:r>
              <a:rPr lang="en-US" dirty="0"/>
              <a:t>Clear Air Turbulence</a:t>
            </a:r>
          </a:p>
          <a:p>
            <a:pPr lvl="1"/>
            <a:r>
              <a:rPr lang="en-US" dirty="0"/>
              <a:t>High altitude turbulence in cloud-free areas with wind shear</a:t>
            </a:r>
          </a:p>
          <a:p>
            <a:pPr lvl="1"/>
            <a:r>
              <a:rPr lang="en-US" dirty="0"/>
              <a:t>Particularly between the core of a jet stream and the surrounding air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900295-189D-40FA-C014-32D2AD1A5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33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7A4BE28-5281-B276-4055-86E19B866340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Wind Shear</a:t>
            </a:r>
          </a:p>
        </p:txBody>
      </p:sp>
    </p:spTree>
    <p:extLst>
      <p:ext uri="{BB962C8B-B14F-4D97-AF65-F5344CB8AC3E}">
        <p14:creationId xmlns:p14="http://schemas.microsoft.com/office/powerpoint/2010/main" val="24900805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78FED-19AD-94B5-2FF9-682D170A2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Thunderstorms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D8D8FD-8C82-5406-315B-B2B035792F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2005739"/>
            <a:ext cx="6015571" cy="4174398"/>
          </a:xfrm>
        </p:spPr>
        <p:txBody>
          <a:bodyPr>
            <a:normAutofit/>
          </a:bodyPr>
          <a:lstStyle/>
          <a:p>
            <a:r>
              <a:rPr lang="en-US" dirty="0"/>
              <a:t>Ingredients</a:t>
            </a:r>
          </a:p>
          <a:p>
            <a:pPr lvl="1"/>
            <a:r>
              <a:rPr lang="en-US" dirty="0"/>
              <a:t>Sufficient Water Vapor</a:t>
            </a:r>
          </a:p>
          <a:p>
            <a:pPr lvl="1"/>
            <a:r>
              <a:rPr lang="en-US" dirty="0"/>
              <a:t>Unstable Air</a:t>
            </a:r>
          </a:p>
          <a:p>
            <a:pPr lvl="1"/>
            <a:r>
              <a:rPr lang="en-US" dirty="0"/>
              <a:t>Lifting Mechanism</a:t>
            </a:r>
          </a:p>
          <a:p>
            <a:r>
              <a:rPr lang="en-US" dirty="0"/>
              <a:t>Life Cycle</a:t>
            </a:r>
          </a:p>
          <a:p>
            <a:pPr lvl="1"/>
            <a:r>
              <a:rPr lang="en-US" dirty="0"/>
              <a:t>Towering Cumulus: Strong conductive updraft</a:t>
            </a:r>
          </a:p>
          <a:p>
            <a:pPr lvl="1"/>
            <a:r>
              <a:rPr lang="en-US" dirty="0"/>
              <a:t>Mature: When precipitation reaches the surface</a:t>
            </a:r>
          </a:p>
          <a:p>
            <a:pPr lvl="2"/>
            <a:r>
              <a:rPr lang="en-US" dirty="0"/>
              <a:t>Descending precipitation drags air downward creating a downdraft alongside the updraft</a:t>
            </a:r>
          </a:p>
          <a:p>
            <a:pPr lvl="1"/>
            <a:r>
              <a:rPr lang="en-US" dirty="0"/>
              <a:t>Dissipating: Downdraft replaces the updraft</a:t>
            </a:r>
          </a:p>
          <a:p>
            <a:pPr lvl="2"/>
            <a:r>
              <a:rPr lang="en-US" dirty="0"/>
              <a:t>Moisture supply is cut off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B1528F-E86B-074A-EA1B-B871FDCDB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34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5CFB125-1354-6A9B-9AFC-CD5F08AC6660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Overview</a:t>
            </a:r>
          </a:p>
        </p:txBody>
      </p:sp>
    </p:spTree>
    <p:extLst>
      <p:ext uri="{BB962C8B-B14F-4D97-AF65-F5344CB8AC3E}">
        <p14:creationId xmlns:p14="http://schemas.microsoft.com/office/powerpoint/2010/main" val="26741890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78FED-19AD-94B5-2FF9-682D170A2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Thunderstorms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D8D8FD-8C82-5406-315B-B2B035792F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8874" y="2268747"/>
            <a:ext cx="4996126" cy="434477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Single Cell</a:t>
            </a:r>
          </a:p>
          <a:p>
            <a:pPr lvl="1"/>
            <a:r>
              <a:rPr lang="en-US" dirty="0"/>
              <a:t>One cell storm (rare)</a:t>
            </a:r>
          </a:p>
          <a:p>
            <a:pPr lvl="1"/>
            <a:r>
              <a:rPr lang="en-US" dirty="0"/>
              <a:t>Easily circumnavigated, except at night or if embedded in clouds</a:t>
            </a:r>
          </a:p>
          <a:p>
            <a:r>
              <a:rPr lang="en-US" dirty="0"/>
              <a:t>Multicell</a:t>
            </a:r>
            <a:endParaRPr lang="en-US" sz="1400" dirty="0"/>
          </a:p>
          <a:p>
            <a:pPr lvl="1"/>
            <a:r>
              <a:rPr lang="en-US" dirty="0"/>
              <a:t>Cluster of cells at various stages of their life cycle</a:t>
            </a:r>
          </a:p>
          <a:p>
            <a:pPr lvl="1"/>
            <a:r>
              <a:rPr lang="en-US" dirty="0"/>
              <a:t>Difficult to circumnavigate &amp; too high to fly over</a:t>
            </a:r>
          </a:p>
          <a:p>
            <a:pPr lvl="1"/>
            <a:r>
              <a:rPr lang="en-US" dirty="0"/>
              <a:t>Lines of thunderstorms can extend for hundreds of miles and persist for many hours</a:t>
            </a:r>
          </a:p>
          <a:p>
            <a:r>
              <a:rPr lang="en-US" dirty="0"/>
              <a:t>Supercell</a:t>
            </a:r>
            <a:endParaRPr lang="en-US" sz="1400" dirty="0"/>
          </a:p>
          <a:p>
            <a:pPr lvl="1"/>
            <a:r>
              <a:rPr lang="en-US" dirty="0"/>
              <a:t>Single, quasi-steady rotating updraft persisting for an extended period</a:t>
            </a:r>
          </a:p>
          <a:p>
            <a:pPr lvl="1"/>
            <a:r>
              <a:rPr lang="en-US" dirty="0"/>
              <a:t>Very organized structure leading to especially dangerous weather</a:t>
            </a:r>
          </a:p>
        </p:txBody>
      </p:sp>
      <p:pic>
        <p:nvPicPr>
          <p:cNvPr id="8" name="Graphic 7" descr="Lightning">
            <a:extLst>
              <a:ext uri="{FF2B5EF4-FFF2-40B4-BE49-F238E27FC236}">
                <a16:creationId xmlns:a16="http://schemas.microsoft.com/office/drawing/2014/main" id="{E016AFA0-C6DF-977F-4751-308D594FD0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33157" y="824005"/>
            <a:ext cx="5209989" cy="520998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B1528F-E86B-074A-EA1B-B871FDCDB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35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39DE89B-C542-5891-E087-C8F1A93B36FC}"/>
              </a:ext>
            </a:extLst>
          </p:cNvPr>
          <p:cNvSpPr txBox="1">
            <a:spLocks/>
          </p:cNvSpPr>
          <p:nvPr/>
        </p:nvSpPr>
        <p:spPr>
          <a:xfrm>
            <a:off x="718874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Types </a:t>
            </a:r>
          </a:p>
        </p:txBody>
      </p:sp>
    </p:spTree>
    <p:extLst>
      <p:ext uri="{BB962C8B-B14F-4D97-AF65-F5344CB8AC3E}">
        <p14:creationId xmlns:p14="http://schemas.microsoft.com/office/powerpoint/2010/main" val="33861018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78FED-19AD-94B5-2FF9-682D170A2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Thunderstorms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D8D8FD-8C82-5406-315B-B2B035792F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Lighting</a:t>
            </a:r>
          </a:p>
          <a:p>
            <a:r>
              <a:rPr lang="en-US"/>
              <a:t>Adverse Wind</a:t>
            </a:r>
          </a:p>
          <a:p>
            <a:r>
              <a:rPr lang="en-US"/>
              <a:t>Downbursts / Microbursts</a:t>
            </a:r>
          </a:p>
          <a:p>
            <a:r>
              <a:rPr lang="en-US"/>
              <a:t>Turbulence</a:t>
            </a:r>
          </a:p>
          <a:p>
            <a:r>
              <a:rPr lang="en-US"/>
              <a:t>Icing</a:t>
            </a:r>
          </a:p>
          <a:p>
            <a:r>
              <a:rPr lang="en-US"/>
              <a:t>Hail</a:t>
            </a:r>
          </a:p>
          <a:p>
            <a:r>
              <a:rPr lang="en-US"/>
              <a:t>Rapid Altimeter Changes</a:t>
            </a:r>
          </a:p>
          <a:p>
            <a:r>
              <a:rPr lang="en-US"/>
              <a:t>Static Electricity</a:t>
            </a:r>
          </a:p>
          <a:p>
            <a:r>
              <a:rPr lang="en-US"/>
              <a:t>Tornados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B1528F-E86B-074A-EA1B-B871FDCDB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pPr/>
              <a:t>36</a:t>
            </a:fld>
            <a:endParaRPr lang="en-US"/>
          </a:p>
        </p:txBody>
      </p:sp>
      <p:pic>
        <p:nvPicPr>
          <p:cNvPr id="5" name="Graphic 4" descr="Thunderstorms">
            <a:extLst>
              <a:ext uri="{FF2B5EF4-FFF2-40B4-BE49-F238E27FC236}">
                <a16:creationId xmlns:a16="http://schemas.microsoft.com/office/drawing/2014/main" id="{B18FD1A1-EE85-C0C6-0C21-82D163A5A7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33157" y="824005"/>
            <a:ext cx="5209989" cy="5209989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55354833-5877-9A2C-07C3-2BBA70E967AE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Hazards </a:t>
            </a:r>
          </a:p>
        </p:txBody>
      </p:sp>
    </p:spTree>
    <p:extLst>
      <p:ext uri="{BB962C8B-B14F-4D97-AF65-F5344CB8AC3E}">
        <p14:creationId xmlns:p14="http://schemas.microsoft.com/office/powerpoint/2010/main" val="341593864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6E86F-03D1-4878-878E-F8263050C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Thunderstorms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02B869-2384-4F9D-94A2-9946F9EAF7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831" y="2458528"/>
            <a:ext cx="3790146" cy="3721608"/>
          </a:xfrm>
        </p:spPr>
        <p:txBody>
          <a:bodyPr>
            <a:normAutofit/>
          </a:bodyPr>
          <a:lstStyle/>
          <a:p>
            <a:r>
              <a:rPr lang="en-US" dirty="0"/>
              <a:t>Most severe type of windshear (convective)</a:t>
            </a:r>
          </a:p>
          <a:p>
            <a:r>
              <a:rPr lang="en-US" dirty="0"/>
              <a:t>1–2-mile diameter, 1,000’ depth</a:t>
            </a:r>
          </a:p>
          <a:p>
            <a:r>
              <a:rPr lang="en-US" dirty="0"/>
              <a:t>Lasts 5-15 minutes</a:t>
            </a:r>
          </a:p>
          <a:p>
            <a:r>
              <a:rPr lang="en-US" dirty="0"/>
              <a:t>Downdrafts up to 6,000 fpm</a:t>
            </a:r>
          </a:p>
          <a:p>
            <a:r>
              <a:rPr lang="en-US" dirty="0"/>
              <a:t>Headwind losses of 30-90 knots</a:t>
            </a:r>
          </a:p>
          <a:p>
            <a:r>
              <a:rPr lang="en-US" dirty="0"/>
              <a:t>Very strong turbulence and hazardous changes in wind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C0EFDB1-F86D-5345-2C7A-1C66B53EFC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4296" y="1748997"/>
            <a:ext cx="6155736" cy="3370266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09061E-8079-45F4-9E5A-963BAB673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/>
              <a:pPr>
                <a:spcAft>
                  <a:spcPts val="600"/>
                </a:spcAft>
              </a:pPr>
              <a:t>37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2E547D7-D5A2-C317-8170-B831294B16B2}"/>
              </a:ext>
            </a:extLst>
          </p:cNvPr>
          <p:cNvSpPr txBox="1">
            <a:spLocks/>
          </p:cNvSpPr>
          <p:nvPr/>
        </p:nvSpPr>
        <p:spPr>
          <a:xfrm>
            <a:off x="643831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Microbursts </a:t>
            </a:r>
          </a:p>
        </p:txBody>
      </p:sp>
    </p:spTree>
    <p:extLst>
      <p:ext uri="{BB962C8B-B14F-4D97-AF65-F5344CB8AC3E}">
        <p14:creationId xmlns:p14="http://schemas.microsoft.com/office/powerpoint/2010/main" val="142497639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4E661FF-AF98-4D8B-A405-605F90B7F4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998" y="2186132"/>
            <a:ext cx="6927007" cy="309983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02B869-2384-4F9D-94A2-9946F9EAF7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89560" y="2053014"/>
            <a:ext cx="3075836" cy="3854979"/>
          </a:xfrm>
        </p:spPr>
        <p:txBody>
          <a:bodyPr>
            <a:normAutofit/>
          </a:bodyPr>
          <a:lstStyle/>
          <a:p>
            <a:r>
              <a:rPr lang="en-US" dirty="0"/>
              <a:t>Performance increasing headwind</a:t>
            </a:r>
          </a:p>
          <a:p>
            <a:r>
              <a:rPr lang="en-US" dirty="0"/>
              <a:t>Performance decreasing downdrafts</a:t>
            </a:r>
          </a:p>
          <a:p>
            <a:r>
              <a:rPr lang="en-US" dirty="0"/>
              <a:t>Rapidly increasing tailwind / decreasing performance</a:t>
            </a:r>
          </a:p>
          <a:p>
            <a:r>
              <a:rPr lang="en-US" dirty="0"/>
              <a:t>Potential to force the airplane to the ground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09061E-8079-45F4-9E5A-963BAB673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38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6B11493-FE9D-D35B-EB3E-15EFB14B3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Thunderstorms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9D668F-1DCE-B36C-3F19-EBC686E3EE1D}"/>
              </a:ext>
            </a:extLst>
          </p:cNvPr>
          <p:cNvSpPr txBox="1">
            <a:spLocks/>
          </p:cNvSpPr>
          <p:nvPr/>
        </p:nvSpPr>
        <p:spPr>
          <a:xfrm>
            <a:off x="7889560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Microbursts</a:t>
            </a:r>
          </a:p>
        </p:txBody>
      </p:sp>
    </p:spTree>
    <p:extLst>
      <p:ext uri="{BB962C8B-B14F-4D97-AF65-F5344CB8AC3E}">
        <p14:creationId xmlns:p14="http://schemas.microsoft.com/office/powerpoint/2010/main" val="174291198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6E86F-03D1-4878-878E-F8263050C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Thunderstorms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02B869-2384-4F9D-94A2-9946F9EAF7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1872" y="2139351"/>
            <a:ext cx="8595360" cy="4040786"/>
          </a:xfrm>
        </p:spPr>
        <p:txBody>
          <a:bodyPr>
            <a:normAutofit/>
          </a:bodyPr>
          <a:lstStyle/>
          <a:p>
            <a:r>
              <a:rPr lang="en-US" sz="1900" dirty="0"/>
              <a:t>Visual Indications of a Microburst</a:t>
            </a:r>
          </a:p>
          <a:p>
            <a:pPr lvl="1"/>
            <a:r>
              <a:rPr lang="en-US" sz="1700" dirty="0"/>
              <a:t>Convective activity (very general)</a:t>
            </a:r>
          </a:p>
          <a:p>
            <a:pPr lvl="1"/>
            <a:r>
              <a:rPr lang="en-US" sz="1700" dirty="0"/>
              <a:t>Intense rain shaft at the surface, but virga at the cloud base</a:t>
            </a:r>
          </a:p>
          <a:p>
            <a:pPr lvl="1"/>
            <a:r>
              <a:rPr lang="en-US" sz="1700" dirty="0"/>
              <a:t>Ring of blowing dust</a:t>
            </a:r>
          </a:p>
          <a:p>
            <a:r>
              <a:rPr lang="en-US" sz="1900" dirty="0"/>
              <a:t>Windshear / Microburst Alerting Systems</a:t>
            </a:r>
          </a:p>
          <a:p>
            <a:pPr lvl="1"/>
            <a:r>
              <a:rPr lang="en-US" sz="1700" dirty="0"/>
              <a:t>Major airports contain alerting systems (LLWAS, TDWR, ASR-9 WSP)</a:t>
            </a:r>
          </a:p>
          <a:p>
            <a:pPr lvl="1"/>
            <a:r>
              <a:rPr lang="en-US" sz="1700" dirty="0"/>
              <a:t>Many smaller airports have no wind shear or microburst alerting systems</a:t>
            </a:r>
            <a:endParaRPr lang="en-US" dirty="0"/>
          </a:p>
          <a:p>
            <a:r>
              <a:rPr lang="en-US" sz="1900" dirty="0"/>
              <a:t>Avoiding Windshear</a:t>
            </a:r>
          </a:p>
          <a:p>
            <a:pPr lvl="1"/>
            <a:r>
              <a:rPr lang="en-US" sz="1900" dirty="0"/>
              <a:t>Don’t fly near or during thunderstorms or wind shear</a:t>
            </a:r>
          </a:p>
          <a:p>
            <a:pPr lvl="1"/>
            <a:r>
              <a:rPr lang="en-US" sz="1900" dirty="0"/>
              <a:t>Be alert for visual cues</a:t>
            </a:r>
          </a:p>
          <a:p>
            <a:pPr lvl="1"/>
            <a:r>
              <a:rPr lang="en-US" sz="1900" dirty="0"/>
              <a:t>PIREPs, LLWAS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09061E-8079-45F4-9E5A-963BAB673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39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FC082FC-3F29-D636-CB11-8722B24E97E1}"/>
              </a:ext>
            </a:extLst>
          </p:cNvPr>
          <p:cNvSpPr txBox="1">
            <a:spLocks/>
          </p:cNvSpPr>
          <p:nvPr/>
        </p:nvSpPr>
        <p:spPr>
          <a:xfrm>
            <a:off x="1261872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Microbursts </a:t>
            </a:r>
          </a:p>
        </p:txBody>
      </p:sp>
    </p:spTree>
    <p:extLst>
      <p:ext uri="{BB962C8B-B14F-4D97-AF65-F5344CB8AC3E}">
        <p14:creationId xmlns:p14="http://schemas.microsoft.com/office/powerpoint/2010/main" val="86494523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CC24E-7B08-4BA7-A07E-885E89C96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Frost &amp; Icing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68CB02-2735-255A-8E7F-30A42CA6F3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8874" y="2441275"/>
            <a:ext cx="4534048" cy="3738862"/>
          </a:xfrm>
        </p:spPr>
        <p:txBody>
          <a:bodyPr>
            <a:normAutofit/>
          </a:bodyPr>
          <a:lstStyle/>
          <a:p>
            <a:r>
              <a:rPr lang="en-US" dirty="0"/>
              <a:t>Frost = Dew in freezing temperatures</a:t>
            </a:r>
          </a:p>
          <a:p>
            <a:r>
              <a:rPr lang="en-US" dirty="0"/>
              <a:t>Poses a flight safety hazard</a:t>
            </a:r>
          </a:p>
          <a:p>
            <a:pPr lvl="1"/>
            <a:r>
              <a:rPr lang="en-US" dirty="0"/>
              <a:t>Disrupts the smooth airflow over the wing, drastically reducing lift and increasing drag</a:t>
            </a:r>
          </a:p>
          <a:p>
            <a:r>
              <a:rPr lang="en-US" dirty="0"/>
              <a:t>Aircraft should be thoroughly cleaned &amp; free of frost </a:t>
            </a:r>
          </a:p>
          <a:p>
            <a:endParaRPr lang="en-US" dirty="0"/>
          </a:p>
        </p:txBody>
      </p:sp>
      <p:pic>
        <p:nvPicPr>
          <p:cNvPr id="8" name="Graphic 7" descr="Low Temperature">
            <a:extLst>
              <a:ext uri="{FF2B5EF4-FFF2-40B4-BE49-F238E27FC236}">
                <a16:creationId xmlns:a16="http://schemas.microsoft.com/office/drawing/2014/main" id="{6F975DD2-4147-E9F4-054E-D80F64C537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33157" y="824005"/>
            <a:ext cx="5209989" cy="520998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DD4513-E963-1AA5-51A0-761B32027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40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B3042E7-3DD0-B9BF-05FC-B050F74C7D04}"/>
              </a:ext>
            </a:extLst>
          </p:cNvPr>
          <p:cNvSpPr txBox="1">
            <a:spLocks/>
          </p:cNvSpPr>
          <p:nvPr/>
        </p:nvSpPr>
        <p:spPr>
          <a:xfrm>
            <a:off x="718874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Frost </a:t>
            </a:r>
          </a:p>
        </p:txBody>
      </p:sp>
    </p:spTree>
    <p:extLst>
      <p:ext uri="{BB962C8B-B14F-4D97-AF65-F5344CB8AC3E}">
        <p14:creationId xmlns:p14="http://schemas.microsoft.com/office/powerpoint/2010/main" val="349485968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86C32-C0B8-5F8F-BAC8-F714F90C0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Frost &amp; Icing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74DBDF-606B-8DD4-930B-1DE139C24E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2639683"/>
            <a:ext cx="6784259" cy="3559504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Rime</a:t>
            </a:r>
          </a:p>
          <a:p>
            <a:pPr lvl="1"/>
            <a:r>
              <a:rPr lang="en-US" dirty="0"/>
              <a:t>Small, supercooled water droplets freezing as they strike the aircraft</a:t>
            </a:r>
          </a:p>
          <a:p>
            <a:pPr lvl="1"/>
            <a:r>
              <a:rPr lang="en-US" dirty="0"/>
              <a:t>Rough, milky and opaque ice </a:t>
            </a:r>
          </a:p>
          <a:p>
            <a:r>
              <a:rPr lang="en-US" dirty="0"/>
              <a:t>Clear</a:t>
            </a:r>
          </a:p>
          <a:p>
            <a:pPr lvl="1"/>
            <a:r>
              <a:rPr lang="en-US" dirty="0"/>
              <a:t>Slow freezing of large super-cooled water droplets</a:t>
            </a:r>
          </a:p>
          <a:p>
            <a:pPr lvl="1"/>
            <a:r>
              <a:rPr lang="en-US" dirty="0"/>
              <a:t>A small portion of the drop freezes while the remaining smears over the surface and gradually freezes</a:t>
            </a:r>
          </a:p>
          <a:p>
            <a:pPr lvl="1"/>
            <a:r>
              <a:rPr lang="en-US" dirty="0"/>
              <a:t>Glossy, clear, or translucent ice </a:t>
            </a:r>
          </a:p>
          <a:p>
            <a:pPr lvl="1"/>
            <a:r>
              <a:rPr lang="en-US" dirty="0"/>
              <a:t>More hazardous than rime icing</a:t>
            </a:r>
          </a:p>
          <a:p>
            <a:r>
              <a:rPr lang="en-US" dirty="0"/>
              <a:t>Mixed</a:t>
            </a:r>
          </a:p>
          <a:p>
            <a:pPr lvl="1"/>
            <a:r>
              <a:rPr lang="en-US" dirty="0"/>
              <a:t>Mixture of clear and rime ice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472374-2708-0A2C-65E7-9012E0709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41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26F3231-9102-54D4-191D-4D3EFA3C8357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Icing </a:t>
            </a:r>
          </a:p>
        </p:txBody>
      </p:sp>
    </p:spTree>
    <p:extLst>
      <p:ext uri="{BB962C8B-B14F-4D97-AF65-F5344CB8AC3E}">
        <p14:creationId xmlns:p14="http://schemas.microsoft.com/office/powerpoint/2010/main" val="193802371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1578BA1-6C07-559A-C90B-BE47C1CA7B9B}"/>
              </a:ext>
            </a:extLst>
          </p:cNvPr>
          <p:cNvSpPr/>
          <p:nvPr/>
        </p:nvSpPr>
        <p:spPr>
          <a:xfrm>
            <a:off x="3555650" y="0"/>
            <a:ext cx="7737170" cy="685799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D86C32-C0B8-5F8F-BAC8-F714F90C0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Frost &amp; Icing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74DBDF-606B-8DD4-930B-1DE139C24E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2665562"/>
            <a:ext cx="6784259" cy="3533624"/>
          </a:xfrm>
        </p:spPr>
        <p:txBody>
          <a:bodyPr>
            <a:normAutofit/>
          </a:bodyPr>
          <a:lstStyle/>
          <a:p>
            <a:r>
              <a:rPr lang="en-US" dirty="0"/>
              <a:t>Degrades engine performance</a:t>
            </a:r>
          </a:p>
          <a:p>
            <a:r>
              <a:rPr lang="en-US" dirty="0"/>
              <a:t>Destroys smooth airflow over the wing, reducing lift &amp; increasing drag</a:t>
            </a:r>
          </a:p>
          <a:p>
            <a:pPr lvl="1"/>
            <a:r>
              <a:rPr lang="en-US" dirty="0"/>
              <a:t>Ice as thick as sandpaper reduces lift 30% &amp; increases drag by 40%</a:t>
            </a:r>
          </a:p>
          <a:p>
            <a:pPr lvl="1"/>
            <a:r>
              <a:rPr lang="en-US" dirty="0"/>
              <a:t>Larger amounts of ice can reduce lift &amp; increase drag 80% or more</a:t>
            </a:r>
          </a:p>
          <a:p>
            <a:r>
              <a:rPr lang="en-US" dirty="0"/>
              <a:t>Weight of ice is insignificant compared to airflow disruption</a:t>
            </a:r>
          </a:p>
          <a:p>
            <a:r>
              <a:rPr lang="en-US" dirty="0"/>
              <a:t>Clear icing is more hazardous than rime icing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472374-2708-0A2C-65E7-9012E0709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42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CB4EE86-B7E6-1BC1-3637-6BC57F451B72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Icing Hazards </a:t>
            </a:r>
          </a:p>
        </p:txBody>
      </p:sp>
    </p:spTree>
    <p:extLst>
      <p:ext uri="{BB962C8B-B14F-4D97-AF65-F5344CB8AC3E}">
        <p14:creationId xmlns:p14="http://schemas.microsoft.com/office/powerpoint/2010/main" val="380608391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86C32-C0B8-5F8F-BAC8-F714F90C0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Frost &amp; Icing</a:t>
            </a:r>
          </a:p>
        </p:txBody>
      </p:sp>
      <p:pic>
        <p:nvPicPr>
          <p:cNvPr id="6" name="Graphic 5" descr="High temperature outline">
            <a:extLst>
              <a:ext uri="{FF2B5EF4-FFF2-40B4-BE49-F238E27FC236}">
                <a16:creationId xmlns:a16="http://schemas.microsoft.com/office/drawing/2014/main" id="{7BD9E93A-8077-4BCC-20B0-155DF3463F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8749" y="1424474"/>
            <a:ext cx="4019312" cy="401931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74DBDF-606B-8DD4-930B-1DE139C24E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9176" y="2424023"/>
            <a:ext cx="6151686" cy="3756114"/>
          </a:xfrm>
        </p:spPr>
        <p:txBody>
          <a:bodyPr>
            <a:normAutofit/>
          </a:bodyPr>
          <a:lstStyle/>
          <a:p>
            <a:r>
              <a:rPr lang="en-US" dirty="0"/>
              <a:t>Be alert for icing in temperatures near or below 0</a:t>
            </a:r>
            <a:r>
              <a:rPr lang="en-US" baseline="30000" dirty="0">
                <a:effectLst/>
              </a:rPr>
              <a:t>o</a:t>
            </a:r>
            <a:r>
              <a:rPr lang="en-US" dirty="0"/>
              <a:t> C with visible moisture</a:t>
            </a:r>
          </a:p>
          <a:p>
            <a:r>
              <a:rPr lang="en-US" dirty="0"/>
              <a:t>Water carried above the freezing level becomes supercooled</a:t>
            </a:r>
          </a:p>
          <a:p>
            <a:pPr lvl="1"/>
            <a:r>
              <a:rPr lang="en-US" dirty="0"/>
              <a:t>Freezes on impact with an aircraft </a:t>
            </a:r>
          </a:p>
          <a:p>
            <a:pPr lvl="1"/>
            <a:r>
              <a:rPr lang="en-US" dirty="0"/>
              <a:t>Below -15</a:t>
            </a:r>
            <a:r>
              <a:rPr lang="en-US" baseline="30000" dirty="0">
                <a:effectLst/>
              </a:rPr>
              <a:t>o</a:t>
            </a:r>
            <a:r>
              <a:rPr lang="en-US" dirty="0"/>
              <a:t> C, most water vapor becomes ice crystals</a:t>
            </a:r>
          </a:p>
          <a:p>
            <a:pPr lvl="1"/>
            <a:r>
              <a:rPr lang="en-US" dirty="0"/>
              <a:t>Between 0 &amp; -15</a:t>
            </a:r>
            <a:r>
              <a:rPr lang="en-US" baseline="30000" dirty="0">
                <a:effectLst/>
              </a:rPr>
              <a:t>o</a:t>
            </a:r>
            <a:r>
              <a:rPr lang="en-US" dirty="0"/>
              <a:t> C, abundance of large, supercooled droplets makes clear icing very rapid </a:t>
            </a:r>
          </a:p>
          <a:p>
            <a:pPr lvl="1"/>
            <a:r>
              <a:rPr lang="en-US" dirty="0"/>
              <a:t>Higher levels &amp; colder temperatures tend to produce rime (or mixed) icing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472374-2708-0A2C-65E7-9012E0709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43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C163D0E-C1A3-B40B-5471-1551E9635513}"/>
              </a:ext>
            </a:extLst>
          </p:cNvPr>
          <p:cNvSpPr txBox="1">
            <a:spLocks/>
          </p:cNvSpPr>
          <p:nvPr/>
        </p:nvSpPr>
        <p:spPr>
          <a:xfrm>
            <a:off x="482917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Freezing Level</a:t>
            </a:r>
          </a:p>
        </p:txBody>
      </p:sp>
    </p:spTree>
    <p:extLst>
      <p:ext uri="{BB962C8B-B14F-4D97-AF65-F5344CB8AC3E}">
        <p14:creationId xmlns:p14="http://schemas.microsoft.com/office/powerpoint/2010/main" val="425059915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B5E68-2A2B-CCC3-7707-4BCCC4496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Fog &amp; Mist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A1BCAE-E508-B4A6-B892-C64C0F4DCD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20463" y="2613803"/>
            <a:ext cx="4572002" cy="3705109"/>
          </a:xfrm>
        </p:spPr>
        <p:txBody>
          <a:bodyPr>
            <a:normAutofit/>
          </a:bodyPr>
          <a:lstStyle/>
          <a:p>
            <a:r>
              <a:rPr lang="en-US" dirty="0"/>
              <a:t>Visible aggregate of minute water droplets at the surface reducing visibility to &lt; 1 km</a:t>
            </a:r>
          </a:p>
          <a:p>
            <a:pPr lvl="1"/>
            <a:r>
              <a:rPr lang="en-US" dirty="0"/>
              <a:t>5/8 statute miles</a:t>
            </a:r>
          </a:p>
          <a:p>
            <a:r>
              <a:rPr lang="en-US" dirty="0"/>
              <a:t>Clouds at the surface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3CCFE2-6487-FA1A-B93A-E91DFA227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44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0E7D876-0537-626D-BCE6-E187741B4CCF}"/>
              </a:ext>
            </a:extLst>
          </p:cNvPr>
          <p:cNvSpPr txBox="1">
            <a:spLocks/>
          </p:cNvSpPr>
          <p:nvPr/>
        </p:nvSpPr>
        <p:spPr>
          <a:xfrm>
            <a:off x="6420463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Fog</a:t>
            </a:r>
          </a:p>
        </p:txBody>
      </p:sp>
    </p:spTree>
    <p:extLst>
      <p:ext uri="{BB962C8B-B14F-4D97-AF65-F5344CB8AC3E}">
        <p14:creationId xmlns:p14="http://schemas.microsoft.com/office/powerpoint/2010/main" val="85661263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B5E68-2A2B-CCC3-7707-4BCCC4496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Fog &amp; Mist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CE9985E-010C-831E-8DF4-53715BACDB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942" y="1070289"/>
            <a:ext cx="6927007" cy="472768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A1BCAE-E508-B4A6-B892-C64C0F4DCD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92838" y="2484408"/>
            <a:ext cx="3709358" cy="3695728"/>
          </a:xfrm>
        </p:spPr>
        <p:txBody>
          <a:bodyPr>
            <a:normAutofit/>
          </a:bodyPr>
          <a:lstStyle/>
          <a:p>
            <a:r>
              <a:rPr lang="en-US" dirty="0"/>
              <a:t>Terrestrial radiation cools the ground, the ground cools the air, &amp; fog forms </a:t>
            </a:r>
          </a:p>
          <a:p>
            <a:pPr lvl="1"/>
            <a:r>
              <a:rPr lang="en-US" dirty="0"/>
              <a:t>Generally, nighttime occurrence that burns off soon after sunrise </a:t>
            </a:r>
          </a:p>
          <a:p>
            <a:r>
              <a:rPr lang="en-US" dirty="0"/>
              <a:t>Factors favoring Radiation Fog</a:t>
            </a:r>
          </a:p>
          <a:p>
            <a:pPr lvl="1"/>
            <a:r>
              <a:rPr lang="en-US" dirty="0"/>
              <a:t>Shallow surface layer of moist air beneath a dry layer, clear skies, and light surface winds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3CCFE2-6487-FA1A-B93A-E91DFA227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45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29CD7E9-3E50-2E1C-020F-B7ED62EB023C}"/>
              </a:ext>
            </a:extLst>
          </p:cNvPr>
          <p:cNvSpPr txBox="1">
            <a:spLocks/>
          </p:cNvSpPr>
          <p:nvPr/>
        </p:nvSpPr>
        <p:spPr>
          <a:xfrm>
            <a:off x="7392838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Radiation Fog</a:t>
            </a:r>
          </a:p>
        </p:txBody>
      </p:sp>
    </p:spTree>
    <p:extLst>
      <p:ext uri="{BB962C8B-B14F-4D97-AF65-F5344CB8AC3E}">
        <p14:creationId xmlns:p14="http://schemas.microsoft.com/office/powerpoint/2010/main" val="305039818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B5E68-2A2B-CCC3-7707-4BCCC4496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Fog &amp; Mist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A1BCAE-E508-B4A6-B892-C64C0F4DCD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831" y="2325157"/>
            <a:ext cx="3807399" cy="4239545"/>
          </a:xfrm>
        </p:spPr>
        <p:txBody>
          <a:bodyPr>
            <a:normAutofit/>
          </a:bodyPr>
          <a:lstStyle/>
          <a:p>
            <a:r>
              <a:rPr lang="en-US" sz="2200" dirty="0"/>
              <a:t>Formation</a:t>
            </a:r>
            <a:endParaRPr lang="en-US" sz="1600" dirty="0"/>
          </a:p>
          <a:p>
            <a:pPr lvl="1"/>
            <a:r>
              <a:rPr lang="en-US" sz="1900" dirty="0"/>
              <a:t>Ground cools overnight </a:t>
            </a:r>
          </a:p>
          <a:p>
            <a:pPr lvl="1"/>
            <a:r>
              <a:rPr lang="en-US" sz="1900" dirty="0"/>
              <a:t>Dense, cool mountaintop air sinks into valleys</a:t>
            </a:r>
          </a:p>
          <a:p>
            <a:pPr lvl="1"/>
            <a:r>
              <a:rPr lang="en-US" sz="1900" dirty="0"/>
              <a:t>Valley fills from the bottom with cold layers of air</a:t>
            </a:r>
          </a:p>
          <a:p>
            <a:pPr lvl="1"/>
            <a:r>
              <a:rPr lang="en-US" sz="1900" dirty="0"/>
              <a:t>Cooler air lowers the temp toward the dewpoint</a:t>
            </a:r>
          </a:p>
          <a:p>
            <a:pPr lvl="1"/>
            <a:r>
              <a:rPr lang="en-US" sz="1900" dirty="0"/>
              <a:t>With sufficient moisture, fog forms</a:t>
            </a:r>
          </a:p>
          <a:p>
            <a:r>
              <a:rPr lang="en-US" sz="2200" dirty="0"/>
              <a:t>Most common in fall &amp; spring</a:t>
            </a:r>
          </a:p>
          <a:p>
            <a:r>
              <a:rPr lang="en-US" sz="2200" dirty="0"/>
              <a:t>Densest around sunrise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3C91F12-4EDF-71AD-BDB1-1D1426B004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0552" y="1723643"/>
            <a:ext cx="6458673" cy="4068963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3CCFE2-6487-FA1A-B93A-E91DFA227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46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AECF356-88A5-1819-F647-D608D4AC1684}"/>
              </a:ext>
            </a:extLst>
          </p:cNvPr>
          <p:cNvSpPr txBox="1">
            <a:spLocks/>
          </p:cNvSpPr>
          <p:nvPr/>
        </p:nvSpPr>
        <p:spPr>
          <a:xfrm>
            <a:off x="643831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Mountain/Valley Fog</a:t>
            </a:r>
          </a:p>
        </p:txBody>
      </p:sp>
    </p:spTree>
    <p:extLst>
      <p:ext uri="{BB962C8B-B14F-4D97-AF65-F5344CB8AC3E}">
        <p14:creationId xmlns:p14="http://schemas.microsoft.com/office/powerpoint/2010/main" val="256067453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B5E68-2A2B-CCC3-7707-4BCCC4496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Fog &amp; MIST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3C96C80-56D4-1ABE-65F1-E21C31A082C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3" t="23034" r="2143" b="3425"/>
          <a:stretch/>
        </p:blipFill>
        <p:spPr>
          <a:xfrm>
            <a:off x="65367" y="57150"/>
            <a:ext cx="11204446" cy="448627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A1BCAE-E508-B4A6-B892-C64C0F4DCD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2106" y="4869473"/>
            <a:ext cx="7404515" cy="1798746"/>
          </a:xfrm>
        </p:spPr>
        <p:txBody>
          <a:bodyPr anchor="ctr">
            <a:normAutofit fontScale="92500"/>
          </a:bodyPr>
          <a:lstStyle/>
          <a:p>
            <a:r>
              <a:rPr lang="en-US" dirty="0"/>
              <a:t>Moist air moves over a colder surface, cooling it below the dewpoint</a:t>
            </a:r>
          </a:p>
          <a:p>
            <a:r>
              <a:rPr lang="en-US" dirty="0"/>
              <a:t>Common along coastal areas</a:t>
            </a:r>
          </a:p>
          <a:p>
            <a:r>
              <a:rPr lang="en-US" dirty="0"/>
              <a:t>Deepens with winds up to 15 knots </a:t>
            </a:r>
          </a:p>
          <a:p>
            <a:pPr lvl="1"/>
            <a:r>
              <a:rPr lang="en-US" dirty="0"/>
              <a:t>Stronger winds tend to lift the fog to low stratus or stratocumulus clouds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3CCFE2-6487-FA1A-B93A-E91DFA227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47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6AAA382-470C-5924-D219-61F900E07B53}"/>
              </a:ext>
            </a:extLst>
          </p:cNvPr>
          <p:cNvSpPr txBox="1">
            <a:spLocks/>
          </p:cNvSpPr>
          <p:nvPr/>
        </p:nvSpPr>
        <p:spPr>
          <a:xfrm>
            <a:off x="369210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Advection Fog</a:t>
            </a:r>
          </a:p>
        </p:txBody>
      </p:sp>
    </p:spTree>
    <p:extLst>
      <p:ext uri="{BB962C8B-B14F-4D97-AF65-F5344CB8AC3E}">
        <p14:creationId xmlns:p14="http://schemas.microsoft.com/office/powerpoint/2010/main" val="70316266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B5E68-2A2B-CCC3-7707-4BCCC4496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Fog &amp; Mist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E6AB093-FB3C-86A5-AB4D-9A171E887C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998" y="853821"/>
            <a:ext cx="6927007" cy="516061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A1BCAE-E508-B4A6-B892-C64C0F4DCD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43004" y="2467155"/>
            <a:ext cx="3493698" cy="3712981"/>
          </a:xfrm>
        </p:spPr>
        <p:txBody>
          <a:bodyPr>
            <a:normAutofit/>
          </a:bodyPr>
          <a:lstStyle/>
          <a:p>
            <a:r>
              <a:rPr lang="en-US" dirty="0"/>
              <a:t>Moist stable air cooling to the dewpoint as it moves up sloping terrain</a:t>
            </a:r>
          </a:p>
          <a:p>
            <a:r>
              <a:rPr lang="en-US" dirty="0"/>
              <a:t>Winds of 5-15 knots are most favorable </a:t>
            </a:r>
          </a:p>
          <a:p>
            <a:pPr lvl="1"/>
            <a:r>
              <a:rPr lang="en-US" dirty="0"/>
              <a:t>Stronger winds tend to lead to a low layer of stratus clouds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3CCFE2-6487-FA1A-B93A-E91DFA227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48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BCF1B9F-6B3E-9411-B4D4-5456AFF92009}"/>
              </a:ext>
            </a:extLst>
          </p:cNvPr>
          <p:cNvSpPr txBox="1">
            <a:spLocks/>
          </p:cNvSpPr>
          <p:nvPr/>
        </p:nvSpPr>
        <p:spPr>
          <a:xfrm>
            <a:off x="7643004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Upslope Fog</a:t>
            </a:r>
          </a:p>
        </p:txBody>
      </p:sp>
    </p:spTree>
    <p:extLst>
      <p:ext uri="{BB962C8B-B14F-4D97-AF65-F5344CB8AC3E}">
        <p14:creationId xmlns:p14="http://schemas.microsoft.com/office/powerpoint/2010/main" val="421600725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B5E68-2A2B-CCC3-7707-4BCCC4496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Fog &amp; Mist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A1BCAE-E508-B4A6-B892-C64C0F4DCD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8874" y="2325158"/>
            <a:ext cx="4534048" cy="3854979"/>
          </a:xfrm>
        </p:spPr>
        <p:txBody>
          <a:bodyPr>
            <a:normAutofit/>
          </a:bodyPr>
          <a:lstStyle/>
          <a:p>
            <a:r>
              <a:rPr lang="en-US"/>
              <a:t>When warm, moist air is lifted over a front, clouds &amp; precipitation may form</a:t>
            </a:r>
          </a:p>
          <a:p>
            <a:r>
              <a:rPr lang="en-US"/>
              <a:t>If the cold air below is near its dewpoint, evaporation may saturate the cold air and form fog</a:t>
            </a:r>
          </a:p>
          <a:p>
            <a:r>
              <a:rPr lang="en-US"/>
              <a:t>Commonly associated with warm fronts </a:t>
            </a:r>
          </a:p>
          <a:p>
            <a:r>
              <a:rPr lang="en-US"/>
              <a:t>Can be quite dense and continue for an extended period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A6B5018-4AB8-0DE4-1375-25B0800789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3157" y="1638066"/>
            <a:ext cx="5209989" cy="3581867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3CCFE2-6487-FA1A-B93A-E91DFA227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49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09F3C47-BE51-2B55-2A0B-1265D1586538}"/>
              </a:ext>
            </a:extLst>
          </p:cNvPr>
          <p:cNvSpPr txBox="1">
            <a:spLocks/>
          </p:cNvSpPr>
          <p:nvPr/>
        </p:nvSpPr>
        <p:spPr>
          <a:xfrm>
            <a:off x="718874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Frontal Fog</a:t>
            </a:r>
          </a:p>
        </p:txBody>
      </p:sp>
    </p:spTree>
    <p:extLst>
      <p:ext uri="{BB962C8B-B14F-4D97-AF65-F5344CB8AC3E}">
        <p14:creationId xmlns:p14="http://schemas.microsoft.com/office/powerpoint/2010/main" val="401791125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B5E68-2A2B-CCC3-7707-4BCCC4496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Fog &amp; Mist</a:t>
            </a:r>
          </a:p>
        </p:txBody>
      </p:sp>
      <p:pic>
        <p:nvPicPr>
          <p:cNvPr id="6" name="Picture 5" descr="A diagram of a steam fog&#10;&#10;Description automatically generated">
            <a:extLst>
              <a:ext uri="{FF2B5EF4-FFF2-40B4-BE49-F238E27FC236}">
                <a16:creationId xmlns:a16="http://schemas.microsoft.com/office/drawing/2014/main" id="{571C02F2-D946-8312-9196-0305A90002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998" y="723939"/>
            <a:ext cx="6927007" cy="542038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A1BCAE-E508-B4A6-B892-C64C0F4DCD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8675" y="2441275"/>
            <a:ext cx="3075836" cy="3738861"/>
          </a:xfrm>
        </p:spPr>
        <p:txBody>
          <a:bodyPr>
            <a:normAutofit/>
          </a:bodyPr>
          <a:lstStyle/>
          <a:p>
            <a:r>
              <a:rPr lang="en-US" sz="1600" dirty="0"/>
              <a:t>Very cold air moves over relatively warm water</a:t>
            </a:r>
          </a:p>
          <a:p>
            <a:r>
              <a:rPr lang="en-US" sz="1600" dirty="0"/>
              <a:t>Moisture evaporates saturating the air</a:t>
            </a:r>
          </a:p>
          <a:p>
            <a:r>
              <a:rPr lang="en-US" sz="1600" dirty="0"/>
              <a:t>Rising water vapor meets the cold air and immediately recondenses</a:t>
            </a:r>
          </a:p>
          <a:p>
            <a:r>
              <a:rPr lang="en-US" sz="1600" dirty="0"/>
              <a:t>Fog appears as rising streamers resembling steam</a:t>
            </a:r>
          </a:p>
          <a:p>
            <a:r>
              <a:rPr lang="en-US" sz="1600" dirty="0"/>
              <a:t>Often very shallow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3CCFE2-6487-FA1A-B93A-E91DFA227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50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DC5715C-AE96-46DF-A9FE-EB2CBA598F06}"/>
              </a:ext>
            </a:extLst>
          </p:cNvPr>
          <p:cNvSpPr txBox="1">
            <a:spLocks/>
          </p:cNvSpPr>
          <p:nvPr/>
        </p:nvSpPr>
        <p:spPr>
          <a:xfrm>
            <a:off x="7878675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Steam Fog</a:t>
            </a:r>
          </a:p>
        </p:txBody>
      </p:sp>
    </p:spTree>
    <p:extLst>
      <p:ext uri="{BB962C8B-B14F-4D97-AF65-F5344CB8AC3E}">
        <p14:creationId xmlns:p14="http://schemas.microsoft.com/office/powerpoint/2010/main" val="367019296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B5E68-2A2B-CCC3-7707-4BCCC4496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Fog &amp; Mist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A1BCAE-E508-B4A6-B892-C64C0F4DCD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8675" y="2368288"/>
            <a:ext cx="3075836" cy="3811848"/>
          </a:xfrm>
        </p:spPr>
        <p:txBody>
          <a:bodyPr>
            <a:normAutofit/>
          </a:bodyPr>
          <a:lstStyle/>
          <a:p>
            <a:r>
              <a:rPr lang="en-US" sz="1600" dirty="0"/>
              <a:t>Tiny, supercooled liquid water droplets in fog freeze on exposed surfaces when temperatures are at/below freezing</a:t>
            </a:r>
          </a:p>
          <a:p>
            <a:r>
              <a:rPr lang="en-US" sz="1600" dirty="0"/>
              <a:t>Can form a layer of ice on the aircraft, making flight very dangerous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3CCFE2-6487-FA1A-B93A-E91DFA227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51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DBB03B8-E6D4-CB03-6E42-02AA4C71EF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84" y="1428750"/>
            <a:ext cx="6791225" cy="4000499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97382C0A-83BF-8002-2285-20307D768ABA}"/>
              </a:ext>
            </a:extLst>
          </p:cNvPr>
          <p:cNvSpPr txBox="1">
            <a:spLocks/>
          </p:cNvSpPr>
          <p:nvPr/>
        </p:nvSpPr>
        <p:spPr>
          <a:xfrm>
            <a:off x="7878675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Steam Fog</a:t>
            </a:r>
          </a:p>
        </p:txBody>
      </p:sp>
    </p:spTree>
    <p:extLst>
      <p:ext uri="{BB962C8B-B14F-4D97-AF65-F5344CB8AC3E}">
        <p14:creationId xmlns:p14="http://schemas.microsoft.com/office/powerpoint/2010/main" val="405449852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B5E68-2A2B-CCC3-7707-4BCCC4496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FOG &amp; MIST</a:t>
            </a:r>
          </a:p>
        </p:txBody>
      </p:sp>
      <p:pic>
        <p:nvPicPr>
          <p:cNvPr id="7" name="Picture 6" descr="Rural landscape of hills and trees shrouded in mist">
            <a:extLst>
              <a:ext uri="{FF2B5EF4-FFF2-40B4-BE49-F238E27FC236}">
                <a16:creationId xmlns:a16="http://schemas.microsoft.com/office/drawing/2014/main" id="{2B0E0A9C-DD22-1319-DDFF-F46867ECC5B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"/>
          <a:stretch/>
        </p:blipFill>
        <p:spPr>
          <a:xfrm>
            <a:off x="633998" y="640080"/>
            <a:ext cx="6927007" cy="558810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A1BCAE-E508-B4A6-B892-C64C0F4DCD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50099" y="2282028"/>
            <a:ext cx="3364241" cy="3898109"/>
          </a:xfrm>
        </p:spPr>
        <p:txBody>
          <a:bodyPr>
            <a:normAutofit/>
          </a:bodyPr>
          <a:lstStyle/>
          <a:p>
            <a:r>
              <a:rPr lang="en-US" dirty="0"/>
              <a:t>Tiny water droplets reducing visibility to &lt; 7 SM but ≥ 5/8 SM</a:t>
            </a:r>
          </a:p>
          <a:p>
            <a:r>
              <a:rPr lang="en-US" dirty="0"/>
              <a:t>Intermediate between fog &amp; haze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3CCFE2-6487-FA1A-B93A-E91DFA227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52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E14D75E-DCBD-82B4-58B6-C31E2B864FC7}"/>
              </a:ext>
            </a:extLst>
          </p:cNvPr>
          <p:cNvSpPr txBox="1">
            <a:spLocks/>
          </p:cNvSpPr>
          <p:nvPr/>
        </p:nvSpPr>
        <p:spPr>
          <a:xfrm>
            <a:off x="7850099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Mist</a:t>
            </a:r>
          </a:p>
        </p:txBody>
      </p:sp>
    </p:spTree>
    <p:extLst>
      <p:ext uri="{BB962C8B-B14F-4D97-AF65-F5344CB8AC3E}">
        <p14:creationId xmlns:p14="http://schemas.microsoft.com/office/powerpoint/2010/main" val="187726087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4D354E3-5819-D337-9EBD-3DCBFF048804}"/>
              </a:ext>
            </a:extLst>
          </p:cNvPr>
          <p:cNvSpPr/>
          <p:nvPr/>
        </p:nvSpPr>
        <p:spPr>
          <a:xfrm>
            <a:off x="3555650" y="0"/>
            <a:ext cx="7737170" cy="68579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84C714-4E58-4552-8BE6-DA515D23A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Obstructions to Visibility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F9DDC-29B3-416D-BC2C-EF4F466DA6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2602551"/>
            <a:ext cx="6784259" cy="3682896"/>
          </a:xfrm>
        </p:spPr>
        <p:txBody>
          <a:bodyPr>
            <a:normAutofit/>
          </a:bodyPr>
          <a:lstStyle/>
          <a:p>
            <a:r>
              <a:rPr lang="en-US" dirty="0"/>
              <a:t>Numerous extremely small particles giving the air an opalescent appearance</a:t>
            </a:r>
          </a:p>
          <a:p>
            <a:r>
              <a:rPr lang="en-US" dirty="0"/>
              <a:t>Occurs in stable air</a:t>
            </a:r>
          </a:p>
          <a:p>
            <a:pPr lvl="1"/>
            <a:r>
              <a:rPr lang="en-US" dirty="0"/>
              <a:t>Usually only a few thousand feet thick, can extend upwards of 15,000’</a:t>
            </a:r>
          </a:p>
          <a:p>
            <a:r>
              <a:rPr lang="en-US" dirty="0"/>
              <a:t>Visibility varies greatly depending on if you’re facing toward or away from the sun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F9362D-495F-4798-914A-049173912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53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D982F25-7C03-4C65-8CCE-950621667B3A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Haze</a:t>
            </a:r>
          </a:p>
        </p:txBody>
      </p:sp>
    </p:spTree>
    <p:extLst>
      <p:ext uri="{BB962C8B-B14F-4D97-AF65-F5344CB8AC3E}">
        <p14:creationId xmlns:p14="http://schemas.microsoft.com/office/powerpoint/2010/main" val="226126134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4C714-4E58-4552-8BE6-DA515D23A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Obstructions to Visibility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F9DDC-29B3-416D-BC2C-EF4F466DA6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8874" y="2411418"/>
            <a:ext cx="5377126" cy="3854979"/>
          </a:xfrm>
        </p:spPr>
        <p:txBody>
          <a:bodyPr>
            <a:normAutofit/>
          </a:bodyPr>
          <a:lstStyle/>
          <a:p>
            <a:r>
              <a:rPr lang="en-US" dirty="0"/>
              <a:t>Suspension of small particles produced by fires, industrial burning, etc.</a:t>
            </a:r>
          </a:p>
          <a:p>
            <a:r>
              <a:rPr lang="en-US" dirty="0"/>
              <a:t>Can reduce visibility to near zero</a:t>
            </a:r>
          </a:p>
          <a:p>
            <a:r>
              <a:rPr lang="en-US" dirty="0"/>
              <a:t>Many highly toxic compounds (CO)</a:t>
            </a:r>
          </a:p>
          <a:p>
            <a:r>
              <a:rPr lang="en-US" dirty="0"/>
              <a:t>Must be dispersed by movement of air</a:t>
            </a:r>
          </a:p>
        </p:txBody>
      </p:sp>
      <p:pic>
        <p:nvPicPr>
          <p:cNvPr id="18" name="Picture 17" descr="Green smoke">
            <a:extLst>
              <a:ext uri="{FF2B5EF4-FFF2-40B4-BE49-F238E27FC236}">
                <a16:creationId xmlns:a16="http://schemas.microsoft.com/office/drawing/2014/main" id="{485BB4B5-CD0B-2204-C8F7-CFC44AFADAD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"/>
          <a:stretch/>
        </p:blipFill>
        <p:spPr>
          <a:xfrm>
            <a:off x="6598447" y="2341"/>
            <a:ext cx="4650577" cy="6853951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F9362D-495F-4798-914A-049173912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54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B8D8016-60A3-CC23-50E5-D39801E64DE1}"/>
              </a:ext>
            </a:extLst>
          </p:cNvPr>
          <p:cNvSpPr txBox="1">
            <a:spLocks/>
          </p:cNvSpPr>
          <p:nvPr/>
        </p:nvSpPr>
        <p:spPr>
          <a:xfrm>
            <a:off x="718874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Smoke</a:t>
            </a:r>
          </a:p>
        </p:txBody>
      </p:sp>
    </p:spTree>
    <p:extLst>
      <p:ext uri="{BB962C8B-B14F-4D97-AF65-F5344CB8AC3E}">
        <p14:creationId xmlns:p14="http://schemas.microsoft.com/office/powerpoint/2010/main" val="201623636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4C714-4E58-4552-8BE6-DA515D23A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Obstructions to Visibility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F9DDC-29B3-416D-BC2C-EF4F466DA6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2446" y="2541913"/>
            <a:ext cx="4859687" cy="3880514"/>
          </a:xfrm>
        </p:spPr>
        <p:txBody>
          <a:bodyPr>
            <a:normAutofit/>
          </a:bodyPr>
          <a:lstStyle/>
          <a:p>
            <a:r>
              <a:rPr lang="en-US" dirty="0"/>
              <a:t>Fine particles of rock powder </a:t>
            </a:r>
          </a:p>
          <a:p>
            <a:pPr lvl="1"/>
            <a:r>
              <a:rPr lang="en-US" dirty="0"/>
              <a:t>Ash is composed of silica or glass</a:t>
            </a:r>
          </a:p>
          <a:p>
            <a:r>
              <a:rPr lang="en-US" dirty="0"/>
              <a:t>Ash may not be visible at night or in IMC</a:t>
            </a:r>
          </a:p>
          <a:p>
            <a:pPr lvl="1"/>
            <a:r>
              <a:rPr lang="en-US" dirty="0"/>
              <a:t>Hard to distinguish from clouds</a:t>
            </a:r>
          </a:p>
          <a:p>
            <a:r>
              <a:rPr lang="en-US" dirty="0"/>
              <a:t>Very hazardous to aircraft</a:t>
            </a:r>
          </a:p>
          <a:p>
            <a:pPr lvl="1"/>
            <a:r>
              <a:rPr lang="en-US" dirty="0"/>
              <a:t>Severe engine damage is likely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F9362D-495F-4798-914A-049173912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55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D6085BD-E93A-04B9-A662-D4C96C8431B3}"/>
              </a:ext>
            </a:extLst>
          </p:cNvPr>
          <p:cNvSpPr txBox="1">
            <a:spLocks/>
          </p:cNvSpPr>
          <p:nvPr/>
        </p:nvSpPr>
        <p:spPr>
          <a:xfrm>
            <a:off x="628244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Volcanic Ash</a:t>
            </a:r>
          </a:p>
        </p:txBody>
      </p:sp>
    </p:spTree>
    <p:extLst>
      <p:ext uri="{BB962C8B-B14F-4D97-AF65-F5344CB8AC3E}">
        <p14:creationId xmlns:p14="http://schemas.microsoft.com/office/powerpoint/2010/main" val="197099078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793F7B1-44E9-C495-4D35-ECA4484ECE3C}"/>
              </a:ext>
            </a:extLst>
          </p:cNvPr>
          <p:cNvSpPr/>
          <p:nvPr/>
        </p:nvSpPr>
        <p:spPr>
          <a:xfrm>
            <a:off x="3555650" y="0"/>
            <a:ext cx="7737170" cy="685799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84C714-4E58-4552-8BE6-DA515D23A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Obstructions to Visibility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F9DDC-29B3-416D-BC2C-EF4F466DA6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2611178"/>
            <a:ext cx="6784259" cy="3682896"/>
          </a:xfrm>
        </p:spPr>
        <p:txBody>
          <a:bodyPr>
            <a:normAutofit/>
          </a:bodyPr>
          <a:lstStyle/>
          <a:p>
            <a:r>
              <a:rPr lang="en-US" dirty="0"/>
              <a:t>Snow lifted to a height of 6’ or more</a:t>
            </a:r>
          </a:p>
          <a:p>
            <a:r>
              <a:rPr lang="en-US" dirty="0"/>
              <a:t>Reduces visibility to less than 7 SM</a:t>
            </a:r>
          </a:p>
          <a:p>
            <a:r>
              <a:rPr lang="en-US" dirty="0"/>
              <a:t>Whiteout: Strong winds keep snow suspended up to 50’, reducing visibility to zero</a:t>
            </a:r>
          </a:p>
          <a:p>
            <a:r>
              <a:rPr lang="en-US" dirty="0"/>
              <a:t>Visibility improves rapidly when the wind subsides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F9362D-495F-4798-914A-049173912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56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085C31B-0B13-010D-9894-2A238A8F345A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Blowing Snow</a:t>
            </a:r>
          </a:p>
        </p:txBody>
      </p:sp>
    </p:spTree>
    <p:extLst>
      <p:ext uri="{BB962C8B-B14F-4D97-AF65-F5344CB8AC3E}">
        <p14:creationId xmlns:p14="http://schemas.microsoft.com/office/powerpoint/2010/main" val="238126594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4C714-4E58-4552-8BE6-DA515D23A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Obstructions to Visibility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F9DDC-29B3-416D-BC2C-EF4F466DA6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1871" y="2091999"/>
            <a:ext cx="9072753" cy="4174398"/>
          </a:xfrm>
        </p:spPr>
        <p:txBody>
          <a:bodyPr>
            <a:normAutofit/>
          </a:bodyPr>
          <a:lstStyle/>
          <a:p>
            <a:r>
              <a:rPr lang="en-US" dirty="0"/>
              <a:t>Originate in regions where fine-grained soils, rich in clay &amp; silt, are exposed to strong winds</a:t>
            </a:r>
          </a:p>
          <a:p>
            <a:pPr lvl="1"/>
            <a:r>
              <a:rPr lang="en-US" dirty="0"/>
              <a:t>Most common in Southwest US</a:t>
            </a:r>
          </a:p>
          <a:p>
            <a:r>
              <a:rPr lang="en-US" dirty="0"/>
              <a:t>Can reduce visibility to zero</a:t>
            </a:r>
          </a:p>
          <a:p>
            <a:r>
              <a:rPr lang="en-US" dirty="0"/>
              <a:t>Creation &amp; Dissipation</a:t>
            </a:r>
          </a:p>
          <a:p>
            <a:pPr lvl="1"/>
            <a:r>
              <a:rPr lang="en-US" dirty="0"/>
              <a:t>Extreme heating of barren ground + turbulent unstable air mass</a:t>
            </a:r>
          </a:p>
          <a:p>
            <a:pPr lvl="1"/>
            <a:r>
              <a:rPr lang="en-US" dirty="0"/>
              <a:t>Strong cooling after sunset settles the dust </a:t>
            </a:r>
          </a:p>
          <a:p>
            <a:r>
              <a:rPr lang="en-US" dirty="0"/>
              <a:t>Hazards</a:t>
            </a:r>
          </a:p>
          <a:p>
            <a:pPr lvl="1"/>
            <a:r>
              <a:rPr lang="en-US" dirty="0"/>
              <a:t>Visibility can drop to zero in seconds</a:t>
            </a:r>
          </a:p>
          <a:p>
            <a:pPr lvl="1"/>
            <a:r>
              <a:rPr lang="en-US" dirty="0"/>
              <a:t>Dust can clog intakes, damage systems, and affect human health</a:t>
            </a:r>
          </a:p>
          <a:p>
            <a:pPr lvl="1"/>
            <a:r>
              <a:rPr lang="en-US" dirty="0"/>
              <a:t>Slant range visibility is greatly reduced compared to surface reported visibility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F9362D-495F-4798-914A-049173912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57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9EDECF0-6F24-4304-EB17-028A4824AB2F}"/>
              </a:ext>
            </a:extLst>
          </p:cNvPr>
          <p:cNvSpPr txBox="1">
            <a:spLocks/>
          </p:cNvSpPr>
          <p:nvPr/>
        </p:nvSpPr>
        <p:spPr>
          <a:xfrm>
            <a:off x="1261871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Dust Storms</a:t>
            </a:r>
          </a:p>
        </p:txBody>
      </p:sp>
    </p:spTree>
    <p:extLst>
      <p:ext uri="{BB962C8B-B14F-4D97-AF65-F5344CB8AC3E}">
        <p14:creationId xmlns:p14="http://schemas.microsoft.com/office/powerpoint/2010/main" val="120977711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4C714-4E58-4552-8BE6-DA515D23A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Obstructions to Visibility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F9DDC-29B3-416D-BC2C-EF4F466DA6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2100626"/>
            <a:ext cx="7233214" cy="4174398"/>
          </a:xfrm>
        </p:spPr>
        <p:txBody>
          <a:bodyPr>
            <a:normAutofit/>
          </a:bodyPr>
          <a:lstStyle/>
          <a:p>
            <a:r>
              <a:rPr lang="en-US" dirty="0"/>
              <a:t>Sandstorms</a:t>
            </a:r>
          </a:p>
          <a:p>
            <a:pPr lvl="1"/>
            <a:r>
              <a:rPr lang="en-US" dirty="0"/>
              <a:t>Particles of sand carried aloft by strong winds</a:t>
            </a:r>
          </a:p>
          <a:p>
            <a:pPr lvl="1"/>
            <a:r>
              <a:rPr lang="en-US" dirty="0"/>
              <a:t>Like dust storms, but more localized since the sand particles are heavier </a:t>
            </a:r>
          </a:p>
          <a:p>
            <a:pPr lvl="1"/>
            <a:r>
              <a:rPr lang="en-US" dirty="0"/>
              <a:t>10-50’ AGL</a:t>
            </a:r>
          </a:p>
          <a:p>
            <a:r>
              <a:rPr lang="en-US" dirty="0"/>
              <a:t>Haboobs</a:t>
            </a:r>
          </a:p>
          <a:p>
            <a:pPr lvl="1"/>
            <a:r>
              <a:rPr lang="en-US" dirty="0"/>
              <a:t>Dust storm that forms as cold downdrafts from a thunderstorm lift dust &amp; sand airborne</a:t>
            </a:r>
          </a:p>
          <a:p>
            <a:pPr lvl="1"/>
            <a:r>
              <a:rPr lang="en-US" dirty="0"/>
              <a:t>Often short lived, but can be intense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F9362D-495F-4798-914A-049173912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58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AB8390E-C1B8-AEDE-745F-071F8929DCB7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Sandstorms &amp; Haboobs</a:t>
            </a:r>
          </a:p>
        </p:txBody>
      </p:sp>
    </p:spTree>
    <p:extLst>
      <p:ext uri="{BB962C8B-B14F-4D97-AF65-F5344CB8AC3E}">
        <p14:creationId xmlns:p14="http://schemas.microsoft.com/office/powerpoint/2010/main" val="230108302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BCCBE-8519-4EE7-885A-BC2E9EA62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Importance of a Weather Briefing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58A8F6-A9D8-434C-AB78-F0B5F31EA7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2005739"/>
            <a:ext cx="6015571" cy="4174398"/>
          </a:xfrm>
        </p:spPr>
        <p:txBody>
          <a:bodyPr>
            <a:normAutofit/>
          </a:bodyPr>
          <a:lstStyle/>
          <a:p>
            <a:r>
              <a:rPr lang="en-US" dirty="0"/>
              <a:t>First step in determining a flight can be conducted safely &amp; where problems may occur</a:t>
            </a:r>
          </a:p>
          <a:p>
            <a:r>
              <a:rPr lang="en-US" dirty="0">
                <a:hlinkClick r:id="rId3"/>
              </a:rPr>
              <a:t>FAR 91.103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PIC shall become familiar with weather reports &amp; forecasts</a:t>
            </a:r>
          </a:p>
          <a:p>
            <a:r>
              <a:rPr lang="en-US" dirty="0"/>
              <a:t>Know what to expect and be alert to changing or unexpected conditions enroute</a:t>
            </a:r>
          </a:p>
          <a:p>
            <a:r>
              <a:rPr lang="en-US" dirty="0"/>
              <a:t>Make an informed Go/No Go Decision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7775B1-B34D-4684-9A12-5EF1879B8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22545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718F5-C40C-47A4-8527-43EAFF9F5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Weather 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7EBCFC-9530-4ED2-8A79-5D73117D11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2005739"/>
            <a:ext cx="6214544" cy="4627974"/>
          </a:xfrm>
        </p:spPr>
        <p:txBody>
          <a:bodyPr>
            <a:normAutofit/>
          </a:bodyPr>
          <a:lstStyle/>
          <a:p>
            <a:r>
              <a:rPr lang="en-US" dirty="0"/>
              <a:t>General Awareness</a:t>
            </a:r>
          </a:p>
          <a:p>
            <a:pPr lvl="1"/>
            <a:r>
              <a:rPr lang="en-US" dirty="0"/>
              <a:t>Internet, weather apps, TV, etc.</a:t>
            </a:r>
          </a:p>
          <a:p>
            <a:pPr lvl="1"/>
            <a:r>
              <a:rPr lang="en-US" dirty="0"/>
              <a:t>Used in the days leading up to a flight</a:t>
            </a:r>
          </a:p>
          <a:p>
            <a:r>
              <a:rPr lang="en-US" dirty="0"/>
              <a:t>Detailed Briefing (Day of the flight)</a:t>
            </a:r>
          </a:p>
          <a:p>
            <a:pPr lvl="1"/>
            <a:r>
              <a:rPr lang="en-US" dirty="0"/>
              <a:t>FSS (1-800-WXBRIEF) - Primary source for preflight weather </a:t>
            </a:r>
          </a:p>
          <a:p>
            <a:pPr lvl="1"/>
            <a:r>
              <a:rPr lang="en-US" dirty="0"/>
              <a:t>AviationWeather.gov</a:t>
            </a:r>
          </a:p>
          <a:p>
            <a:pPr lvl="1"/>
            <a:r>
              <a:rPr lang="en-US" dirty="0" err="1"/>
              <a:t>ForeFlight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Self-Brief (</a:t>
            </a:r>
            <a:r>
              <a:rPr lang="en-US" dirty="0">
                <a:hlinkClick r:id="rId3"/>
              </a:rPr>
              <a:t>AIM 7-1-2-C</a:t>
            </a:r>
            <a:r>
              <a:rPr lang="en-US" dirty="0"/>
              <a:t> &amp; </a:t>
            </a:r>
            <a:r>
              <a:rPr lang="en-US" dirty="0">
                <a:hlinkClick r:id="rId4"/>
              </a:rPr>
              <a:t>AC 91-92</a:t>
            </a:r>
            <a:r>
              <a:rPr lang="en-US" dirty="0"/>
              <a:t>)</a:t>
            </a:r>
          </a:p>
          <a:p>
            <a:r>
              <a:rPr lang="en-US" dirty="0"/>
              <a:t>Inflight</a:t>
            </a:r>
            <a:endParaRPr lang="en-US" sz="1500" dirty="0"/>
          </a:p>
          <a:p>
            <a:pPr lvl="1"/>
            <a:r>
              <a:rPr lang="en-US" dirty="0"/>
              <a:t>FSS (as published, or 122.2)</a:t>
            </a:r>
          </a:p>
          <a:p>
            <a:pPr lvl="1"/>
            <a:r>
              <a:rPr lang="en-US" dirty="0" err="1"/>
              <a:t>ForeFlight</a:t>
            </a:r>
            <a:r>
              <a:rPr lang="en-US" dirty="0"/>
              <a:t>, or other apps </a:t>
            </a:r>
          </a:p>
          <a:p>
            <a:pPr lvl="1"/>
            <a:r>
              <a:rPr lang="en-US" dirty="0"/>
              <a:t>FIS-B (Flight Info Service Broadcast) &amp; Satellite Weather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0FD8EB-D2C8-442D-A301-F330B67F5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/>
              <a:pPr>
                <a:spcAft>
                  <a:spcPts val="600"/>
                </a:spcAft>
              </a:pPr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04647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CE7BB-D81F-4EB1-BD7D-3BAA2CC93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Weather Reports &amp; Charts</a:t>
            </a:r>
          </a:p>
        </p:txBody>
      </p:sp>
      <p:pic>
        <p:nvPicPr>
          <p:cNvPr id="8" name="Graphic 7" descr="Cloud">
            <a:extLst>
              <a:ext uri="{FF2B5EF4-FFF2-40B4-BE49-F238E27FC236}">
                <a16:creationId xmlns:a16="http://schemas.microsoft.com/office/drawing/2014/main" id="{1CA7B8BA-0A09-170F-157A-9ADF3B17D4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3999" y="1424474"/>
            <a:ext cx="4019312" cy="401931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64729C-A72C-4CFF-9B1A-2B988AFB29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290" y="2411418"/>
            <a:ext cx="6015571" cy="3854979"/>
          </a:xfrm>
        </p:spPr>
        <p:txBody>
          <a:bodyPr>
            <a:normAutofit/>
          </a:bodyPr>
          <a:lstStyle/>
          <a:p>
            <a:r>
              <a:rPr lang="en-US" dirty="0"/>
              <a:t>Aviation Routine Weather Report</a:t>
            </a:r>
          </a:p>
          <a:p>
            <a:r>
              <a:rPr lang="en-US" dirty="0"/>
              <a:t>Current surface weather at an airport in a standard, international format</a:t>
            </a:r>
          </a:p>
          <a:p>
            <a:r>
              <a:rPr lang="en-US" dirty="0"/>
              <a:t>Updated hourly </a:t>
            </a:r>
          </a:p>
          <a:p>
            <a:pPr lvl="1"/>
            <a:r>
              <a:rPr lang="en-US" dirty="0"/>
              <a:t>Special Weather reports (SPECI) published as necessary</a:t>
            </a:r>
          </a:p>
          <a:p>
            <a:r>
              <a:rPr lang="en-US" dirty="0">
                <a:hlinkClick r:id="rId4"/>
              </a:rPr>
              <a:t>https://aviationweather.gov/metar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F25206-3788-423F-A4FD-FB605B001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61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8A688B1-B65D-88B0-CA37-3D68671DC638}"/>
              </a:ext>
            </a:extLst>
          </p:cNvPr>
          <p:cNvSpPr txBox="1">
            <a:spLocks/>
          </p:cNvSpPr>
          <p:nvPr/>
        </p:nvSpPr>
        <p:spPr>
          <a:xfrm>
            <a:off x="4965290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METAR</a:t>
            </a:r>
          </a:p>
        </p:txBody>
      </p:sp>
    </p:spTree>
    <p:extLst>
      <p:ext uri="{BB962C8B-B14F-4D97-AF65-F5344CB8AC3E}">
        <p14:creationId xmlns:p14="http://schemas.microsoft.com/office/powerpoint/2010/main" val="24825338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CE7BB-D81F-4EB1-BD7D-3BAA2CC93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Weather Reports &amp; Charts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64729C-A72C-4CFF-9B1A-2B988AFB29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7" y="2075526"/>
            <a:ext cx="4881834" cy="4719098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Type</a:t>
            </a:r>
          </a:p>
          <a:p>
            <a:pPr lvl="1"/>
            <a:r>
              <a:rPr lang="en-US" dirty="0"/>
              <a:t>Routine or special (SPECI)</a:t>
            </a:r>
          </a:p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Station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Date &amp; Time</a:t>
            </a:r>
            <a:endParaRPr lang="en-US" dirty="0"/>
          </a:p>
          <a:p>
            <a:pPr lvl="1"/>
            <a:r>
              <a:rPr lang="en-US" dirty="0">
                <a:solidFill>
                  <a:schemeClr val="tx1"/>
                </a:solidFill>
              </a:rPr>
              <a:t>First two digits are date, last 4 are UTC time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US" dirty="0"/>
              <a:t>Modifier (</a:t>
            </a:r>
            <a:r>
              <a:rPr lang="en-US" dirty="0">
                <a:solidFill>
                  <a:schemeClr val="tx1"/>
                </a:solidFill>
              </a:rPr>
              <a:t>automated source or corrected)</a:t>
            </a:r>
          </a:p>
          <a:p>
            <a:r>
              <a:rPr lang="en-US" dirty="0">
                <a:solidFill>
                  <a:srgbClr val="00B050"/>
                </a:solidFill>
              </a:rPr>
              <a:t>Wind</a:t>
            </a:r>
            <a:endParaRPr lang="en-US" dirty="0"/>
          </a:p>
          <a:p>
            <a:pPr lvl="1"/>
            <a:r>
              <a:rPr lang="en-US" dirty="0">
                <a:solidFill>
                  <a:schemeClr val="tx1"/>
                </a:solidFill>
              </a:rPr>
              <a:t>3 digits for wind direction, 2 digits for speed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Gusting winds (G) show peak gust speed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V shows wind varying by more than 60 degrees</a:t>
            </a:r>
          </a:p>
          <a:p>
            <a:r>
              <a:rPr lang="en-US" dirty="0">
                <a:solidFill>
                  <a:srgbClr val="FF0000"/>
                </a:solidFill>
              </a:rPr>
              <a:t>Visibility</a:t>
            </a:r>
          </a:p>
          <a:p>
            <a:pPr lvl="1"/>
            <a:r>
              <a:rPr lang="en-US" dirty="0"/>
              <a:t>Statute miles</a:t>
            </a:r>
          </a:p>
          <a:p>
            <a:pPr lvl="1"/>
            <a:r>
              <a:rPr lang="en-US" dirty="0"/>
              <a:t>RVR: R, runway number, slant, visual range (feet)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F25206-3788-423F-A4FD-FB605B001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62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F154454-4C33-CDC4-2597-07035943AC2D}"/>
              </a:ext>
            </a:extLst>
          </p:cNvPr>
          <p:cNvSpPr txBox="1">
            <a:spLocks/>
          </p:cNvSpPr>
          <p:nvPr/>
        </p:nvSpPr>
        <p:spPr>
          <a:xfrm>
            <a:off x="1782037" y="1688092"/>
            <a:ext cx="8627925" cy="4744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Calibri" pitchFamily="34" charset="0"/>
              <a:buChar char="•"/>
              <a:defRPr sz="1800" b="0" kern="1200" spc="1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Calibri" pitchFamily="34" charset="0"/>
              <a:buNone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  <a:ea typeface="Calibri" panose="02020603050405020304" pitchFamily="18" charset="0"/>
                <a:cs typeface="Calibri" panose="02020603050405020304" pitchFamily="18" charset="0"/>
              </a:rPr>
              <a:t>METAR</a:t>
            </a:r>
            <a:r>
              <a:rPr lang="en-US" dirty="0">
                <a:ea typeface="Calibri" panose="02020603050405020304" pitchFamily="18" charset="0"/>
                <a:cs typeface="Calibri" panose="02020603050405020304" pitchFamily="18" charset="0"/>
              </a:rPr>
              <a:t>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ea typeface="Calibri" panose="02020603050405020304" pitchFamily="18" charset="0"/>
                <a:cs typeface="Calibri" panose="02020603050405020304" pitchFamily="18" charset="0"/>
              </a:rPr>
              <a:t>KBTR</a:t>
            </a:r>
            <a:r>
              <a:rPr lang="en-US" dirty="0">
                <a:ea typeface="Calibri" panose="02020603050405020304" pitchFamily="18" charset="0"/>
                <a:cs typeface="Calibri" panose="02020603050405020304" pitchFamily="18" charset="0"/>
              </a:rPr>
              <a:t>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ea typeface="Calibri" panose="02020603050405020304" pitchFamily="18" charset="0"/>
                <a:cs typeface="Calibri" panose="02020603050405020304" pitchFamily="18" charset="0"/>
              </a:rPr>
              <a:t>161753Z</a:t>
            </a:r>
            <a:r>
              <a:rPr lang="en-US" dirty="0">
                <a:ea typeface="Calibri" panose="02020603050405020304" pitchFamily="18" charset="0"/>
                <a:cs typeface="Calibri" panose="02020603050405020304" pitchFamily="18" charset="0"/>
              </a:rPr>
              <a:t> </a:t>
            </a:r>
            <a:r>
              <a:rPr lang="en-US" dirty="0">
                <a:solidFill>
                  <a:srgbClr val="00B050"/>
                </a:solidFill>
                <a:ea typeface="Calibri" panose="02020603050405020304" pitchFamily="18" charset="0"/>
                <a:cs typeface="Calibri" panose="02020603050405020304" pitchFamily="18" charset="0"/>
              </a:rPr>
              <a:t>14021G26</a:t>
            </a:r>
            <a:r>
              <a:rPr lang="en-US" dirty="0">
                <a:ea typeface="Calibri" panose="02020603050405020304" pitchFamily="18" charset="0"/>
                <a:cs typeface="Calibri" panose="02020603050405020304" pitchFamily="18" charset="0"/>
              </a:rPr>
              <a:t> </a:t>
            </a:r>
            <a:r>
              <a:rPr lang="en-US" dirty="0">
                <a:solidFill>
                  <a:srgbClr val="FF0000"/>
                </a:solidFill>
                <a:ea typeface="Calibri" panose="02020603050405020304" pitchFamily="18" charset="0"/>
                <a:cs typeface="Calibri" panose="02020603050405020304" pitchFamily="18" charset="0"/>
              </a:rPr>
              <a:t>¾SM </a:t>
            </a:r>
            <a:r>
              <a:rPr lang="en-US" dirty="0">
                <a:solidFill>
                  <a:srgbClr val="00B0F0"/>
                </a:solidFill>
                <a:ea typeface="Calibri" panose="02020603050405020304" pitchFamily="18" charset="0"/>
                <a:cs typeface="Calibri" panose="02020603050405020304" pitchFamily="18" charset="0"/>
              </a:rPr>
              <a:t>–RA 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ea typeface="Calibri" panose="02020603050405020304" pitchFamily="18" charset="0"/>
                <a:cs typeface="Calibri" panose="02020603050405020304" pitchFamily="18" charset="0"/>
              </a:rPr>
              <a:t>BR BKN008 OVC012</a:t>
            </a:r>
            <a:r>
              <a:rPr lang="en-US" dirty="0">
                <a:ea typeface="Calibri" panose="02020603050405020304" pitchFamily="18" charset="0"/>
                <a:cs typeface="Calibri" panose="02020603050405020304" pitchFamily="18" charset="0"/>
              </a:rPr>
              <a:t> </a:t>
            </a:r>
            <a:r>
              <a:rPr lang="en-US" dirty="0">
                <a:solidFill>
                  <a:srgbClr val="7030A0"/>
                </a:solidFill>
                <a:ea typeface="Calibri" panose="02020603050405020304" pitchFamily="18" charset="0"/>
                <a:cs typeface="Calibri" panose="02020603050405020304" pitchFamily="18" charset="0"/>
              </a:rPr>
              <a:t>18/17</a:t>
            </a:r>
            <a:r>
              <a:rPr lang="en-US" dirty="0">
                <a:ea typeface="Calibri" panose="02020603050405020304" pitchFamily="18" charset="0"/>
                <a:cs typeface="Calibri" panose="02020603050405020304" pitchFamily="18" charset="0"/>
              </a:rPr>
              <a:t>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ea typeface="Calibri" panose="02020603050405020304" pitchFamily="18" charset="0"/>
                <a:cs typeface="Calibri" panose="02020603050405020304" pitchFamily="18" charset="0"/>
              </a:rPr>
              <a:t>A2970</a:t>
            </a:r>
            <a:r>
              <a:rPr lang="en-US" dirty="0">
                <a:ea typeface="Calibri" panose="02020603050405020304" pitchFamily="18" charset="0"/>
                <a:cs typeface="Calibri" panose="02020603050405020304" pitchFamily="18" charset="0"/>
              </a:rPr>
              <a:t> 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ea typeface="Calibri" panose="02020603050405020304" pitchFamily="18" charset="0"/>
                <a:cs typeface="Calibri" panose="02020603050405020304" pitchFamily="18" charset="0"/>
              </a:rPr>
              <a:t>RMK PRESFR</a:t>
            </a:r>
          </a:p>
          <a:p>
            <a:pPr marL="0" indent="0">
              <a:buFont typeface="Calibri" pitchFamily="34" charset="0"/>
              <a:buNone/>
            </a:pP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6D57F63-C297-396F-F20D-D11374EC3E1E}"/>
              </a:ext>
            </a:extLst>
          </p:cNvPr>
          <p:cNvSpPr txBox="1">
            <a:spLocks/>
          </p:cNvSpPr>
          <p:nvPr/>
        </p:nvSpPr>
        <p:spPr>
          <a:xfrm>
            <a:off x="6096000" y="2084153"/>
            <a:ext cx="4881834" cy="471909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Calibri" pitchFamily="34" charset="0"/>
              <a:buChar char="•"/>
              <a:defRPr sz="1800" b="0" kern="1200" spc="1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0B0F0"/>
                </a:solidFill>
              </a:rPr>
              <a:t>Weather</a:t>
            </a:r>
            <a:endParaRPr lang="en-US" dirty="0"/>
          </a:p>
          <a:p>
            <a:pPr lvl="1"/>
            <a:r>
              <a:rPr lang="en-US" dirty="0">
                <a:solidFill>
                  <a:schemeClr val="tx1"/>
                </a:solidFill>
              </a:rPr>
              <a:t>Qualifiers show intensity, proximity, or descriptors</a:t>
            </a:r>
          </a:p>
          <a:p>
            <a:pPr lvl="2"/>
            <a:r>
              <a:rPr lang="en-US" dirty="0">
                <a:solidFill>
                  <a:schemeClr val="tx1"/>
                </a:solidFill>
              </a:rPr>
              <a:t>-, +, VC, SH, TS, FZ, etc.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Phenomena describe different types of weather</a:t>
            </a:r>
          </a:p>
          <a:p>
            <a:pPr lvl="2"/>
            <a:r>
              <a:rPr lang="en-US" dirty="0">
                <a:solidFill>
                  <a:schemeClr val="tx1"/>
                </a:solidFill>
              </a:rPr>
              <a:t>DZ, RA, HZ, SS, DS, SN, etc.</a:t>
            </a:r>
          </a:p>
          <a:p>
            <a:r>
              <a:rPr lang="en-US" dirty="0">
                <a:solidFill>
                  <a:schemeClr val="accent3">
                    <a:lumMod val="75000"/>
                  </a:schemeClr>
                </a:solidFill>
              </a:rPr>
              <a:t>Sky Condition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Amount, height, type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3 digits in hundreds of feet AGL</a:t>
            </a:r>
          </a:p>
          <a:p>
            <a:r>
              <a:rPr lang="en-US" dirty="0">
                <a:solidFill>
                  <a:srgbClr val="7030A0"/>
                </a:solidFill>
              </a:rPr>
              <a:t>Temp &amp; Dewpoint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Degrees Celsius (below zero is preceded by “M”)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Altimeter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4 digits preceded by “A” </a:t>
            </a:r>
          </a:p>
          <a:p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Remarks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Wind data, variable visibility, pressure info, etc.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A8CC7B4-61FD-ADBA-E34F-363FCB642C27}"/>
              </a:ext>
            </a:extLst>
          </p:cNvPr>
          <p:cNvSpPr txBox="1">
            <a:spLocks/>
          </p:cNvSpPr>
          <p:nvPr/>
        </p:nvSpPr>
        <p:spPr>
          <a:xfrm>
            <a:off x="1214167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METAR</a:t>
            </a:r>
          </a:p>
        </p:txBody>
      </p:sp>
    </p:spTree>
    <p:extLst>
      <p:ext uri="{BB962C8B-B14F-4D97-AF65-F5344CB8AC3E}">
        <p14:creationId xmlns:p14="http://schemas.microsoft.com/office/powerpoint/2010/main" val="113364333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CE7BB-D81F-4EB1-BD7D-3BAA2CC93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Weather Reports &amp; Charts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64729C-A72C-4CFF-9B1A-2B988AFB29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1751652"/>
            <a:ext cx="9326371" cy="4719098"/>
          </a:xfrm>
        </p:spPr>
        <p:txBody>
          <a:bodyPr>
            <a:normAutofit/>
          </a:bodyPr>
          <a:lstStyle/>
          <a:p>
            <a:r>
              <a:rPr lang="en-US" dirty="0"/>
              <a:t>Wind</a:t>
            </a:r>
          </a:p>
          <a:p>
            <a:pPr lvl="1"/>
            <a:r>
              <a:rPr lang="en-US" dirty="0"/>
              <a:t>Reported in degrees true </a:t>
            </a:r>
          </a:p>
          <a:p>
            <a:pPr lvl="1"/>
            <a:r>
              <a:rPr lang="en-US" dirty="0"/>
              <a:t>00000 = Calm wind</a:t>
            </a:r>
          </a:p>
          <a:p>
            <a:pPr lvl="1"/>
            <a:r>
              <a:rPr lang="en-US" dirty="0"/>
              <a:t>Winds greater than 100 knots are preceded by “P”</a:t>
            </a:r>
          </a:p>
          <a:p>
            <a:pPr lvl="2"/>
            <a:r>
              <a:rPr lang="en-US" dirty="0"/>
              <a:t>P99KT</a:t>
            </a:r>
          </a:p>
          <a:p>
            <a:pPr lvl="1"/>
            <a:endParaRPr lang="en-US" dirty="0"/>
          </a:p>
          <a:p>
            <a:r>
              <a:rPr lang="en-US" dirty="0"/>
              <a:t>Sky Condition</a:t>
            </a:r>
          </a:p>
          <a:p>
            <a:pPr lvl="1"/>
            <a:r>
              <a:rPr lang="en-US" dirty="0"/>
              <a:t>Amount of sky coverage is reported in eighths of the sky from horizon to horizon</a:t>
            </a:r>
          </a:p>
          <a:p>
            <a:pPr marL="274320" lvl="1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F25206-3788-423F-A4FD-FB605B001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63</a:t>
            </a:fld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2DB0B3B0-23DA-AC3C-DF25-64833B46C6AA}"/>
              </a:ext>
            </a:extLst>
          </p:cNvPr>
          <p:cNvGraphicFramePr>
            <a:graphicFrameLocks noGrp="1"/>
          </p:cNvGraphicFramePr>
          <p:nvPr/>
        </p:nvGraphicFramePr>
        <p:xfrm>
          <a:off x="1031031" y="4764110"/>
          <a:ext cx="9692640" cy="12039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5440">
                  <a:extLst>
                    <a:ext uri="{9D8B030D-6E8A-4147-A177-3AD203B41FA5}">
                      <a16:colId xmlns:a16="http://schemas.microsoft.com/office/drawing/2014/main" val="24128430"/>
                    </a:ext>
                  </a:extLst>
                </a:gridCol>
                <a:gridCol w="1615440">
                  <a:extLst>
                    <a:ext uri="{9D8B030D-6E8A-4147-A177-3AD203B41FA5}">
                      <a16:colId xmlns:a16="http://schemas.microsoft.com/office/drawing/2014/main" val="324846790"/>
                    </a:ext>
                  </a:extLst>
                </a:gridCol>
                <a:gridCol w="1615440">
                  <a:extLst>
                    <a:ext uri="{9D8B030D-6E8A-4147-A177-3AD203B41FA5}">
                      <a16:colId xmlns:a16="http://schemas.microsoft.com/office/drawing/2014/main" val="3646292006"/>
                    </a:ext>
                  </a:extLst>
                </a:gridCol>
                <a:gridCol w="1615440">
                  <a:extLst>
                    <a:ext uri="{9D8B030D-6E8A-4147-A177-3AD203B41FA5}">
                      <a16:colId xmlns:a16="http://schemas.microsoft.com/office/drawing/2014/main" val="1481963404"/>
                    </a:ext>
                  </a:extLst>
                </a:gridCol>
                <a:gridCol w="1615440">
                  <a:extLst>
                    <a:ext uri="{9D8B030D-6E8A-4147-A177-3AD203B41FA5}">
                      <a16:colId xmlns:a16="http://schemas.microsoft.com/office/drawing/2014/main" val="3968475959"/>
                    </a:ext>
                  </a:extLst>
                </a:gridCol>
                <a:gridCol w="1615440">
                  <a:extLst>
                    <a:ext uri="{9D8B030D-6E8A-4147-A177-3AD203B41FA5}">
                      <a16:colId xmlns:a16="http://schemas.microsoft.com/office/drawing/2014/main" val="3049955426"/>
                    </a:ext>
                  </a:extLst>
                </a:gridCol>
              </a:tblGrid>
              <a:tr h="637693">
                <a:tc>
                  <a:txBody>
                    <a:bodyPr/>
                    <a:lstStyle/>
                    <a:p>
                      <a:pPr algn="ctr"/>
                      <a:r>
                        <a:rPr lang="en-US" sz="1800" b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Sky Cover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&lt; 1/8</a:t>
                      </a:r>
                    </a:p>
                    <a:p>
                      <a:pPr algn="ctr"/>
                      <a:r>
                        <a:rPr lang="en-US" sz="1600" b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Clear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1/8 – 2/8</a:t>
                      </a:r>
                    </a:p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Few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3/8 – 4/8</a:t>
                      </a:r>
                    </a:p>
                    <a:p>
                      <a:pPr algn="ctr"/>
                      <a:r>
                        <a:rPr lang="en-US" sz="1600" b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Scattered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5/8 – 7/8</a:t>
                      </a:r>
                    </a:p>
                    <a:p>
                      <a:pPr algn="ctr"/>
                      <a:r>
                        <a:rPr lang="en-US" sz="1600" b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Broken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8/8</a:t>
                      </a:r>
                    </a:p>
                    <a:p>
                      <a:pPr algn="ctr"/>
                      <a:r>
                        <a:rPr lang="en-US" sz="1600" b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Overcast 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231982"/>
                  </a:ext>
                </a:extLst>
              </a:tr>
              <a:tr h="566268">
                <a:tc>
                  <a:txBody>
                    <a:bodyPr/>
                    <a:lstStyle/>
                    <a:p>
                      <a:pPr algn="ctr"/>
                      <a:r>
                        <a:rPr lang="en-US" sz="1800" b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Contraction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SKC/CLR/FEW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FEW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SCT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BKN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OVC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35809246"/>
                  </a:ext>
                </a:extLst>
              </a:tr>
            </a:tbl>
          </a:graphicData>
        </a:graphic>
      </p:graphicFrame>
      <p:pic>
        <p:nvPicPr>
          <p:cNvPr id="8" name="Graphic 7" descr="Cloud">
            <a:extLst>
              <a:ext uri="{FF2B5EF4-FFF2-40B4-BE49-F238E27FC236}">
                <a16:creationId xmlns:a16="http://schemas.microsoft.com/office/drawing/2014/main" id="{5329BD92-5F10-5EA6-2D20-5DDA31D1E3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29832" y="1252428"/>
            <a:ext cx="2910705" cy="2910705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38C8C98F-730E-C95F-2CE1-F14DD0ACAA5E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METAR</a:t>
            </a:r>
          </a:p>
        </p:txBody>
      </p:sp>
    </p:spTree>
    <p:extLst>
      <p:ext uri="{BB962C8B-B14F-4D97-AF65-F5344CB8AC3E}">
        <p14:creationId xmlns:p14="http://schemas.microsoft.com/office/powerpoint/2010/main" val="312978135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CE7BB-D81F-4EB1-BD7D-3BAA2CC93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Weather Reports &amp; Charts</a:t>
            </a:r>
          </a:p>
        </p:txBody>
      </p:sp>
      <p:pic>
        <p:nvPicPr>
          <p:cNvPr id="8" name="Graphic 7" descr="Rain">
            <a:extLst>
              <a:ext uri="{FF2B5EF4-FFF2-40B4-BE49-F238E27FC236}">
                <a16:creationId xmlns:a16="http://schemas.microsoft.com/office/drawing/2014/main" id="{58A3CA30-DD07-AD87-EAF1-581F5780AA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3999" y="1424474"/>
            <a:ext cx="4019312" cy="401931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64729C-A72C-4CFF-9B1A-2B988AFB29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290" y="2411418"/>
            <a:ext cx="6214544" cy="3854979"/>
          </a:xfrm>
        </p:spPr>
        <p:txBody>
          <a:bodyPr>
            <a:normAutofit/>
          </a:bodyPr>
          <a:lstStyle/>
          <a:p>
            <a:r>
              <a:rPr lang="en-US" dirty="0"/>
              <a:t>Terminal Aerodrome Forecast</a:t>
            </a:r>
          </a:p>
          <a:p>
            <a:r>
              <a:rPr lang="en-US" dirty="0"/>
              <a:t>Weather outlook for the 5 sm radius around an airport</a:t>
            </a:r>
          </a:p>
          <a:p>
            <a:r>
              <a:rPr lang="en-US" dirty="0"/>
              <a:t>Valid for 24-hours</a:t>
            </a:r>
          </a:p>
          <a:p>
            <a:pPr lvl="1"/>
            <a:r>
              <a:rPr lang="en-US" dirty="0"/>
              <a:t>Updated 4 times a day (0000Z, 0600Z, 1200Z, 1800Z)</a:t>
            </a:r>
          </a:p>
          <a:p>
            <a:r>
              <a:rPr lang="en-US" dirty="0"/>
              <a:t>Same descriptors and abbreviations as the METAR</a:t>
            </a:r>
          </a:p>
          <a:p>
            <a:r>
              <a:rPr lang="en-US" dirty="0">
                <a:hlinkClick r:id="rId4"/>
              </a:rPr>
              <a:t>https://aviationweather.gov/taf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F25206-3788-423F-A4FD-FB605B001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64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3D3A6D3-31E9-9040-927E-D30DF39A9BA9}"/>
              </a:ext>
            </a:extLst>
          </p:cNvPr>
          <p:cNvSpPr txBox="1">
            <a:spLocks/>
          </p:cNvSpPr>
          <p:nvPr/>
        </p:nvSpPr>
        <p:spPr>
          <a:xfrm>
            <a:off x="4965290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TAF</a:t>
            </a:r>
          </a:p>
        </p:txBody>
      </p:sp>
    </p:spTree>
    <p:extLst>
      <p:ext uri="{BB962C8B-B14F-4D97-AF65-F5344CB8AC3E}">
        <p14:creationId xmlns:p14="http://schemas.microsoft.com/office/powerpoint/2010/main" val="219946010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CE7BB-D81F-4EB1-BD7D-3BAA2CC93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Weather Reports &amp; Charts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F25206-3788-423F-A4FD-FB605B001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65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3AEEFF4-2A74-77CE-9A87-566224BB53EC}"/>
              </a:ext>
            </a:extLst>
          </p:cNvPr>
          <p:cNvSpPr txBox="1">
            <a:spLocks/>
          </p:cNvSpPr>
          <p:nvPr/>
        </p:nvSpPr>
        <p:spPr>
          <a:xfrm>
            <a:off x="1214167" y="1859401"/>
            <a:ext cx="4881834" cy="4719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Calibri" pitchFamily="34" charset="0"/>
              <a:buChar char="•"/>
              <a:defRPr sz="1800" b="0" kern="1200" spc="1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Type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Routine (TAF) or amended (TAF AMD)</a:t>
            </a:r>
          </a:p>
          <a:p>
            <a:r>
              <a:rPr lang="en-US" dirty="0"/>
              <a:t>Station</a:t>
            </a:r>
          </a:p>
          <a:p>
            <a:r>
              <a:rPr lang="en-US" dirty="0"/>
              <a:t>Date &amp; Time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First two digits are date, last 4 are UTC time</a:t>
            </a:r>
          </a:p>
          <a:p>
            <a:r>
              <a:rPr lang="en-US" dirty="0"/>
              <a:t>Valid Period Date &amp; Time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6 digits: First two are date, next two are the start time and last two are the end time</a:t>
            </a:r>
          </a:p>
          <a:p>
            <a:r>
              <a:rPr lang="en-US" dirty="0"/>
              <a:t>Wind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3 digits for wind direction, 2 digits for speed</a:t>
            </a:r>
          </a:p>
          <a:p>
            <a:r>
              <a:rPr lang="en-US" dirty="0"/>
              <a:t>Visibility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Statute miles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Greater than 6 SM is shown as P6SM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540BA47-92A0-0359-A8C2-65D607ABBB88}"/>
              </a:ext>
            </a:extLst>
          </p:cNvPr>
          <p:cNvSpPr txBox="1">
            <a:spLocks/>
          </p:cNvSpPr>
          <p:nvPr/>
        </p:nvSpPr>
        <p:spPr>
          <a:xfrm>
            <a:off x="6096000" y="1859401"/>
            <a:ext cx="4881834" cy="4719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Calibri" pitchFamily="34" charset="0"/>
              <a:buChar char="•"/>
              <a:defRPr sz="1800" b="0" kern="1200" spc="1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Weather</a:t>
            </a:r>
          </a:p>
          <a:p>
            <a:pPr lvl="1"/>
            <a:r>
              <a:rPr lang="en-US">
                <a:solidFill>
                  <a:schemeClr val="tx1"/>
                </a:solidFill>
              </a:rPr>
              <a:t>Same as METAR</a:t>
            </a:r>
          </a:p>
          <a:p>
            <a:pPr lvl="1"/>
            <a:r>
              <a:rPr lang="en-US">
                <a:solidFill>
                  <a:schemeClr val="tx1"/>
                </a:solidFill>
              </a:rPr>
              <a:t>NSW: No significant weather forecast</a:t>
            </a:r>
          </a:p>
          <a:p>
            <a:r>
              <a:rPr lang="en-US"/>
              <a:t>Sky Condition</a:t>
            </a:r>
          </a:p>
          <a:p>
            <a:pPr lvl="1"/>
            <a:r>
              <a:rPr lang="en-US">
                <a:solidFill>
                  <a:schemeClr val="tx1"/>
                </a:solidFill>
              </a:rPr>
              <a:t>Same as METAR</a:t>
            </a:r>
          </a:p>
          <a:p>
            <a:pPr lvl="1"/>
            <a:r>
              <a:rPr lang="en-US">
                <a:solidFill>
                  <a:schemeClr val="tx1"/>
                </a:solidFill>
              </a:rPr>
              <a:t>Only “CB” clouds are forecast</a:t>
            </a:r>
          </a:p>
          <a:p>
            <a:r>
              <a:rPr lang="en-US"/>
              <a:t>Change Group</a:t>
            </a:r>
          </a:p>
          <a:p>
            <a:pPr lvl="1"/>
            <a:r>
              <a:rPr lang="en-US">
                <a:solidFill>
                  <a:schemeClr val="tx1"/>
                </a:solidFill>
              </a:rPr>
              <a:t>FM: Rapid, significant change usually within an hour</a:t>
            </a:r>
          </a:p>
          <a:p>
            <a:pPr lvl="1"/>
            <a:r>
              <a:rPr lang="en-US">
                <a:solidFill>
                  <a:schemeClr val="tx1"/>
                </a:solidFill>
              </a:rPr>
              <a:t>BECMG: Gradual change over no more than 2 hours</a:t>
            </a:r>
          </a:p>
          <a:p>
            <a:pPr lvl="1"/>
            <a:r>
              <a:rPr lang="en-US">
                <a:solidFill>
                  <a:schemeClr val="tx1"/>
                </a:solidFill>
              </a:rPr>
              <a:t>TEMPO: Conditions lasting less than 1 hour</a:t>
            </a:r>
          </a:p>
          <a:p>
            <a:r>
              <a:rPr lang="en-US"/>
              <a:t>Probability</a:t>
            </a:r>
          </a:p>
          <a:p>
            <a:pPr lvl="1"/>
            <a:r>
              <a:rPr lang="en-US">
                <a:solidFill>
                  <a:schemeClr val="tx1"/>
                </a:solidFill>
              </a:rPr>
              <a:t>% probability of thunderstorms/precipitation</a:t>
            </a:r>
          </a:p>
        </p:txBody>
      </p:sp>
      <p:pic>
        <p:nvPicPr>
          <p:cNvPr id="9" name="Graphic 8" descr="Rain">
            <a:extLst>
              <a:ext uri="{FF2B5EF4-FFF2-40B4-BE49-F238E27FC236}">
                <a16:creationId xmlns:a16="http://schemas.microsoft.com/office/drawing/2014/main" id="{06942A35-C8D4-24C4-6CBA-0CB54E862E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28813" y="170059"/>
            <a:ext cx="1646623" cy="1646623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2AF8553A-2EB9-30C5-5DBC-90DDE000989F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TAF</a:t>
            </a:r>
          </a:p>
        </p:txBody>
      </p:sp>
    </p:spTree>
    <p:extLst>
      <p:ext uri="{BB962C8B-B14F-4D97-AF65-F5344CB8AC3E}">
        <p14:creationId xmlns:p14="http://schemas.microsoft.com/office/powerpoint/2010/main" val="111481912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CE7BB-D81F-4EB1-BD7D-3BAA2CC93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Weather Reports &amp; Charts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EF02A1C-3F75-9D67-D7C1-C1F73346B7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8874" y="2411418"/>
            <a:ext cx="4534048" cy="3854979"/>
          </a:xfrm>
        </p:spPr>
        <p:txBody>
          <a:bodyPr>
            <a:norm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effectLst/>
                <a:latin typeface="Calibri" panose="020F0502020204030204" pitchFamily="34" charset="0"/>
                <a:ea typeface="Calibri" panose="02020603050405020304" pitchFamily="18" charset="0"/>
                <a:cs typeface="Calibri" panose="02020603050405020304" pitchFamily="18" charset="0"/>
              </a:rPr>
              <a:t>TAF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600" dirty="0">
              <a:effectLst/>
              <a:latin typeface="Calibri" panose="020F0502020204030204" pitchFamily="34" charset="0"/>
              <a:ea typeface="Calibri" panose="02020603050405020304" pitchFamily="18" charset="0"/>
              <a:cs typeface="Calibri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effectLst/>
                <a:latin typeface="Calibri" panose="020F0502020204030204" pitchFamily="34" charset="0"/>
                <a:ea typeface="Calibri" panose="02020603050405020304" pitchFamily="18" charset="0"/>
                <a:cs typeface="Calibri" panose="02020603050405020304" pitchFamily="18" charset="0"/>
              </a:rPr>
              <a:t>KPIR 111130Z 111212 15012KT P6SM BKN090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600" dirty="0">
              <a:effectLst/>
              <a:latin typeface="Calibri" panose="020F0502020204030204" pitchFamily="34" charset="0"/>
              <a:ea typeface="Calibri" panose="02020603050405020304" pitchFamily="18" charset="0"/>
              <a:cs typeface="Calibri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effectLst/>
                <a:latin typeface="Calibri" panose="020F0502020204030204" pitchFamily="34" charset="0"/>
                <a:ea typeface="Calibri" panose="02020603050405020304" pitchFamily="18" charset="0"/>
                <a:cs typeface="Calibri" panose="02020603050405020304" pitchFamily="18" charset="0"/>
              </a:rPr>
              <a:t>TEMPO 1214 5SM BR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600" dirty="0">
              <a:effectLst/>
              <a:latin typeface="Calibri" panose="020F0502020204030204" pitchFamily="34" charset="0"/>
              <a:ea typeface="Calibri" panose="02020603050405020304" pitchFamily="18" charset="0"/>
              <a:cs typeface="Calibri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effectLst/>
                <a:latin typeface="Calibri" panose="020F0502020204030204" pitchFamily="34" charset="0"/>
                <a:ea typeface="Calibri" panose="02020603050405020304" pitchFamily="18" charset="0"/>
                <a:cs typeface="Calibri" panose="02020603050405020304" pitchFamily="18" charset="0"/>
              </a:rPr>
              <a:t>FM1500 16015G25KT P6SM BKN080 OVC150 PROB40 0004 3SM TSRA BKN030CB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600" dirty="0">
              <a:effectLst/>
              <a:latin typeface="Calibri" panose="020F0502020204030204" pitchFamily="34" charset="0"/>
              <a:ea typeface="Calibri" panose="02020603050405020304" pitchFamily="18" charset="0"/>
              <a:cs typeface="Calibri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effectLst/>
                <a:latin typeface="Calibri" panose="020F0502020204030204" pitchFamily="34" charset="0"/>
                <a:ea typeface="Calibri" panose="02020603050405020304" pitchFamily="18" charset="0"/>
                <a:cs typeface="Calibri" panose="02020603050405020304" pitchFamily="18" charset="0"/>
              </a:rPr>
              <a:t>FM0400 1408KT P6SM SCT040 OVC080 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600" dirty="0">
              <a:ea typeface="Calibri" panose="02020603050405020304" pitchFamily="18" charset="0"/>
              <a:cs typeface="Calibri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effectLst/>
                <a:latin typeface="Calibri" panose="020F0502020204030204" pitchFamily="34" charset="0"/>
                <a:ea typeface="Calibri" panose="02020603050405020304" pitchFamily="18" charset="0"/>
                <a:cs typeface="Calibri" panose="02020603050405020304" pitchFamily="18" charset="0"/>
              </a:rPr>
              <a:t>TEMPO 0408 3SM TSRA OVC030CB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effectLst/>
                <a:latin typeface="Calibri" panose="020F0502020204030204" pitchFamily="34" charset="0"/>
                <a:ea typeface="Calibri" panose="02020603050405020304" pitchFamily="18" charset="0"/>
                <a:cs typeface="Calibri" panose="02020603050405020304" pitchFamily="18" charset="0"/>
              </a:rPr>
              <a:t>BECMG 0810 32007KT=</a:t>
            </a:r>
          </a:p>
          <a:p>
            <a:pPr marL="274320" lvl="1" indent="0">
              <a:buNone/>
            </a:pPr>
            <a:endParaRPr lang="en-US" dirty="0"/>
          </a:p>
        </p:txBody>
      </p:sp>
      <p:pic>
        <p:nvPicPr>
          <p:cNvPr id="8" name="Graphic 7" descr="Rain">
            <a:extLst>
              <a:ext uri="{FF2B5EF4-FFF2-40B4-BE49-F238E27FC236}">
                <a16:creationId xmlns:a16="http://schemas.microsoft.com/office/drawing/2014/main" id="{424B8304-2773-F67C-D2A3-EB358E06E6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33157" y="824005"/>
            <a:ext cx="5209989" cy="520998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F25206-3788-423F-A4FD-FB605B001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66</a:t>
            </a:fld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3165FCC-8172-8E0C-EA92-497447FFC26F}"/>
              </a:ext>
            </a:extLst>
          </p:cNvPr>
          <p:cNvSpPr txBox="1">
            <a:spLocks/>
          </p:cNvSpPr>
          <p:nvPr/>
        </p:nvSpPr>
        <p:spPr>
          <a:xfrm>
            <a:off x="718874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TAF</a:t>
            </a:r>
          </a:p>
        </p:txBody>
      </p:sp>
    </p:spTree>
    <p:extLst>
      <p:ext uri="{BB962C8B-B14F-4D97-AF65-F5344CB8AC3E}">
        <p14:creationId xmlns:p14="http://schemas.microsoft.com/office/powerpoint/2010/main" val="156028254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CE7BB-D81F-4EB1-BD7D-3BAA2CC93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Weather Reports &amp; Charts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64729C-A72C-4CFF-9B1A-2B988AFB29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5" y="1773141"/>
            <a:ext cx="9913909" cy="4719098"/>
          </a:xfrm>
        </p:spPr>
        <p:txBody>
          <a:bodyPr>
            <a:normAutofit/>
          </a:bodyPr>
          <a:lstStyle/>
          <a:p>
            <a:r>
              <a:rPr lang="en-US" dirty="0"/>
              <a:t>Scope</a:t>
            </a:r>
          </a:p>
          <a:p>
            <a:pPr lvl="1"/>
            <a:r>
              <a:rPr lang="en-US" dirty="0"/>
              <a:t>Set of web-based displays intended to give a complete picture of weather than may affect a flight</a:t>
            </a:r>
          </a:p>
          <a:p>
            <a:pPr lvl="1"/>
            <a:r>
              <a:rPr lang="en-US" dirty="0"/>
              <a:t>Weather systems and conditions affecting flight over relatively large areas</a:t>
            </a:r>
          </a:p>
          <a:p>
            <a:r>
              <a:rPr lang="en-US" dirty="0"/>
              <a:t>Purpose</a:t>
            </a:r>
          </a:p>
          <a:p>
            <a:pPr lvl="1"/>
            <a:r>
              <a:rPr lang="en-US" dirty="0"/>
              <a:t>Forecast for the enroute phase of flight and locations without a TAF</a:t>
            </a:r>
          </a:p>
          <a:p>
            <a:r>
              <a:rPr lang="en-US" dirty="0"/>
              <a:t>Description</a:t>
            </a:r>
          </a:p>
          <a:p>
            <a:pPr lvl="1"/>
            <a:r>
              <a:rPr lang="en-US" dirty="0"/>
              <a:t>Web-based displays providing observations and forecasts of safety critical weather phenomena</a:t>
            </a:r>
          </a:p>
          <a:p>
            <a:pPr lvl="1"/>
            <a:r>
              <a:rPr lang="en-US" dirty="0"/>
              <a:t>Complete weather picture of US, Alaska, Hawaii, Gulf, Caribbean, and portions of the Atlantic/Pacific </a:t>
            </a:r>
          </a:p>
          <a:p>
            <a:pPr lvl="1"/>
            <a:r>
              <a:rPr lang="en-US" dirty="0"/>
              <a:t>Observational data, forecasts &amp; warnings – 14 hours in the past to 18 hours in the future</a:t>
            </a:r>
          </a:p>
          <a:p>
            <a:pPr lvl="2"/>
            <a:r>
              <a:rPr lang="en-US" dirty="0"/>
              <a:t>Thunderstorms, clouds, flight category, precipitation, icing, turbulence, and wind</a:t>
            </a:r>
          </a:p>
          <a:p>
            <a:pPr lvl="1"/>
            <a:r>
              <a:rPr lang="en-US" dirty="0"/>
              <a:t>Hourly models &amp; forecasts</a:t>
            </a:r>
          </a:p>
          <a:p>
            <a:r>
              <a:rPr lang="en-US" dirty="0">
                <a:hlinkClick r:id="rId2"/>
              </a:rPr>
              <a:t>https://aviationweather.gov/gfa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F25206-3788-423F-A4FD-FB605B001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67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CC966D1-A469-A70B-5EA8-B0CFFBDF3FB2}"/>
              </a:ext>
            </a:extLst>
          </p:cNvPr>
          <p:cNvSpPr txBox="1">
            <a:spLocks/>
          </p:cNvSpPr>
          <p:nvPr/>
        </p:nvSpPr>
        <p:spPr>
          <a:xfrm>
            <a:off x="1214165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Graphical Forecast for Aviation (GFA)</a:t>
            </a:r>
          </a:p>
        </p:txBody>
      </p:sp>
    </p:spTree>
    <p:extLst>
      <p:ext uri="{BB962C8B-B14F-4D97-AF65-F5344CB8AC3E}">
        <p14:creationId xmlns:p14="http://schemas.microsoft.com/office/powerpoint/2010/main" val="407879849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F25206-3788-423F-A4FD-FB605B001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68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E779251-A4A4-A7F4-3E29-138E94E4C3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295" y="1771456"/>
            <a:ext cx="9717511" cy="4882952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33AE2898-B5D1-ECDE-D319-E3CDDA88F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Weather Reports &amp; Charts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A2648D38-CF80-F985-D87B-55D8BD09C57F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Graphical Forecast for Aviation (GFA)</a:t>
            </a:r>
          </a:p>
        </p:txBody>
      </p:sp>
    </p:spTree>
    <p:extLst>
      <p:ext uri="{BB962C8B-B14F-4D97-AF65-F5344CB8AC3E}">
        <p14:creationId xmlns:p14="http://schemas.microsoft.com/office/powerpoint/2010/main" val="16920504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CE7BB-D81F-4EB1-BD7D-3BAA2CC93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Weather Reports &amp; Charts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F25206-3788-423F-A4FD-FB605B001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69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F82F8E4-BB52-611F-FEE8-86881E5550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1752" y="646646"/>
            <a:ext cx="9043929" cy="5946557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D2E04CAF-7691-7304-D86C-75CE040E8609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GFA</a:t>
            </a:r>
          </a:p>
        </p:txBody>
      </p:sp>
    </p:spTree>
    <p:extLst>
      <p:ext uri="{BB962C8B-B14F-4D97-AF65-F5344CB8AC3E}">
        <p14:creationId xmlns:p14="http://schemas.microsoft.com/office/powerpoint/2010/main" val="79775996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0A810-05A8-4C78-B3F4-46F4B7FD7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Weather Reports &amp; Charts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F61B93-8088-43C2-8F8B-FA3017E5A8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7" y="1773141"/>
            <a:ext cx="5821634" cy="471909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What is it?</a:t>
            </a:r>
          </a:p>
          <a:p>
            <a:pPr lvl="1"/>
            <a:r>
              <a:rPr lang="en-US" dirty="0"/>
              <a:t>Applies statistical methods &amp; historical observations to weather models to produce a specific point forecast</a:t>
            </a:r>
          </a:p>
          <a:p>
            <a:pPr lvl="1"/>
            <a:r>
              <a:rPr lang="en-US" dirty="0"/>
              <a:t>Completely automated</a:t>
            </a:r>
          </a:p>
          <a:p>
            <a:pPr lvl="1"/>
            <a:r>
              <a:rPr lang="en-US" dirty="0"/>
              <a:t>Temperature/dewpoint, visibility, chance &amp; type of precipitation, cloud cover/height, wind speed/direction</a:t>
            </a:r>
          </a:p>
          <a:p>
            <a:r>
              <a:rPr lang="en-US" dirty="0"/>
              <a:t>Uses</a:t>
            </a:r>
          </a:p>
          <a:p>
            <a:pPr lvl="1"/>
            <a:r>
              <a:rPr lang="en-US" dirty="0"/>
              <a:t>Improved weather reporting</a:t>
            </a:r>
          </a:p>
          <a:p>
            <a:pPr lvl="1"/>
            <a:r>
              <a:rPr lang="en-US" dirty="0"/>
              <a:t>Improved aviation weather planning</a:t>
            </a:r>
          </a:p>
          <a:p>
            <a:r>
              <a:rPr lang="en-US" dirty="0"/>
              <a:t>Limitations</a:t>
            </a:r>
          </a:p>
          <a:p>
            <a:pPr lvl="1"/>
            <a:r>
              <a:rPr lang="en-US" dirty="0"/>
              <a:t>Not a legal weather source</a:t>
            </a:r>
          </a:p>
          <a:p>
            <a:pPr lvl="1"/>
            <a:r>
              <a:rPr lang="en-US" dirty="0"/>
              <a:t>Forecasting</a:t>
            </a:r>
          </a:p>
          <a:p>
            <a:pPr lvl="1"/>
            <a:r>
              <a:rPr lang="en-US" dirty="0"/>
              <a:t>Precipitation discrimination</a:t>
            </a:r>
          </a:p>
          <a:p>
            <a:pPr lvl="1"/>
            <a:r>
              <a:rPr lang="en-US" dirty="0"/>
              <a:t>US only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41B1C1-7AC3-403A-93B0-9FAD1A70A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70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90312E5-54CC-FC70-CFA5-A63366EF94F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8931" y="753360"/>
            <a:ext cx="4074685" cy="583354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E243B1E-7960-FC15-3A7B-D89E99197B23}"/>
              </a:ext>
            </a:extLst>
          </p:cNvPr>
          <p:cNvSpPr txBox="1"/>
          <p:nvPr/>
        </p:nvSpPr>
        <p:spPr>
          <a:xfrm>
            <a:off x="8135073" y="6586902"/>
            <a:ext cx="302189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>
                <a:latin typeface="Calibri Light" panose="020F0302020204030204" pitchFamily="34" charset="0"/>
                <a:cs typeface="Calibri Light" panose="020F0302020204030204" pitchFamily="34" charset="0"/>
              </a:rPr>
              <a:t>Source: </a:t>
            </a:r>
            <a:r>
              <a:rPr lang="en-US" sz="900" err="1">
                <a:latin typeface="Calibri Light" panose="020F0302020204030204" pitchFamily="34" charset="0"/>
                <a:cs typeface="Calibri Light" panose="020F0302020204030204" pitchFamily="34" charset="0"/>
              </a:rPr>
              <a:t>ForeFlight</a:t>
            </a:r>
            <a:r>
              <a:rPr lang="en-US" sz="900">
                <a:latin typeface="Calibri Light" panose="020F0302020204030204" pitchFamily="34" charset="0"/>
                <a:cs typeface="Calibri Light" panose="020F0302020204030204" pitchFamily="34" charset="0"/>
              </a:rPr>
              <a:t> App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6FA7397-7162-6F8F-09B0-9F41585CED0F}"/>
              </a:ext>
            </a:extLst>
          </p:cNvPr>
          <p:cNvSpPr txBox="1">
            <a:spLocks/>
          </p:cNvSpPr>
          <p:nvPr/>
        </p:nvSpPr>
        <p:spPr>
          <a:xfrm>
            <a:off x="1214167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Model Output Statistics (MOS)</a:t>
            </a:r>
          </a:p>
        </p:txBody>
      </p:sp>
    </p:spTree>
    <p:extLst>
      <p:ext uri="{BB962C8B-B14F-4D97-AF65-F5344CB8AC3E}">
        <p14:creationId xmlns:p14="http://schemas.microsoft.com/office/powerpoint/2010/main" val="78972538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0A810-05A8-4C78-B3F4-46F4B7FD7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Weather Reports </a:t>
            </a:r>
            <a:br>
              <a:rPr lang="en-US" dirty="0"/>
            </a:br>
            <a:r>
              <a:rPr lang="en-US" dirty="0"/>
              <a:t>&amp; Charts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F61B93-8088-43C2-8F8B-FA3017E5A8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8874" y="2497678"/>
            <a:ext cx="4603624" cy="3854979"/>
          </a:xfrm>
        </p:spPr>
        <p:txBody>
          <a:bodyPr>
            <a:normAutofit/>
          </a:bodyPr>
          <a:lstStyle/>
          <a:p>
            <a:r>
              <a:rPr lang="en-US" dirty="0"/>
              <a:t>Analysis of the surface weather covering 48 states &amp; nearby areas</a:t>
            </a:r>
          </a:p>
          <a:p>
            <a:pPr lvl="1"/>
            <a:r>
              <a:rPr lang="en-US" dirty="0"/>
              <a:t>High/low pressure, fronts, temperatures &amp; dewpoints, wind direction &amp; speed, weather, and visual obstructions</a:t>
            </a:r>
          </a:p>
          <a:p>
            <a:r>
              <a:rPr lang="en-US" dirty="0"/>
              <a:t>Computer prepared every 3 hours </a:t>
            </a:r>
          </a:p>
          <a:p>
            <a:pPr lvl="1"/>
            <a:r>
              <a:rPr lang="en-US" dirty="0"/>
              <a:t>(00, 03, 06, 09, 12, 15, 18, 21 UTC)</a:t>
            </a:r>
          </a:p>
          <a:p>
            <a:r>
              <a:rPr lang="en-US" dirty="0"/>
              <a:t>Surface Weather Observations</a:t>
            </a:r>
          </a:p>
          <a:p>
            <a:pPr lvl="1"/>
            <a:r>
              <a:rPr lang="en-US" dirty="0"/>
              <a:t>Specific reporting points across the US are depicted with various weather information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41B1C1-7AC3-403A-93B0-9FAD1A70A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71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BB65795-FF78-6385-78CF-411A4F403CC1}"/>
              </a:ext>
            </a:extLst>
          </p:cNvPr>
          <p:cNvSpPr txBox="1"/>
          <p:nvPr/>
        </p:nvSpPr>
        <p:spPr>
          <a:xfrm>
            <a:off x="8270947" y="5866628"/>
            <a:ext cx="302189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>
                <a:latin typeface="Calibri Light" panose="020F0302020204030204" pitchFamily="34" charset="0"/>
                <a:cs typeface="Calibri Light" panose="020F0302020204030204" pitchFamily="34" charset="0"/>
              </a:rPr>
              <a:t>Source: AviationWeather.gov, FAA</a:t>
            </a:r>
          </a:p>
        </p:txBody>
      </p:sp>
      <p:pic>
        <p:nvPicPr>
          <p:cNvPr id="6" name="Picture 5" descr="A map of the united states&#10;&#10;Description automatically generated">
            <a:extLst>
              <a:ext uri="{FF2B5EF4-FFF2-40B4-BE49-F238E27FC236}">
                <a16:creationId xmlns:a16="http://schemas.microsoft.com/office/drawing/2014/main" id="{F9D7D828-ED3C-6E6C-A202-70FA89762A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0836" y="1748118"/>
            <a:ext cx="5716082" cy="411851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80AC2CCF-5522-AFA2-03CD-4E172968D1CE}"/>
              </a:ext>
            </a:extLst>
          </p:cNvPr>
          <p:cNvSpPr txBox="1">
            <a:spLocks/>
          </p:cNvSpPr>
          <p:nvPr/>
        </p:nvSpPr>
        <p:spPr>
          <a:xfrm>
            <a:off x="718874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Surface Analysis Chart</a:t>
            </a:r>
          </a:p>
        </p:txBody>
      </p:sp>
    </p:spTree>
    <p:extLst>
      <p:ext uri="{BB962C8B-B14F-4D97-AF65-F5344CB8AC3E}">
        <p14:creationId xmlns:p14="http://schemas.microsoft.com/office/powerpoint/2010/main" val="83059426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41B1C1-7AC3-403A-93B0-9FAD1A70A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72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F91B0B6-FFD5-ACBC-7542-BD03E7D916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3166" y="1695593"/>
            <a:ext cx="7545667" cy="500637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12C277D-CE02-0683-3F43-A1DA651B7DD4}"/>
              </a:ext>
            </a:extLst>
          </p:cNvPr>
          <p:cNvSpPr txBox="1"/>
          <p:nvPr/>
        </p:nvSpPr>
        <p:spPr>
          <a:xfrm>
            <a:off x="6846940" y="6586942"/>
            <a:ext cx="302189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>
                <a:latin typeface="Calibri Light" panose="020F0302020204030204" pitchFamily="34" charset="0"/>
                <a:cs typeface="Calibri Light" panose="020F0302020204030204" pitchFamily="34" charset="0"/>
              </a:rPr>
              <a:t>Source: Aviation Weather Handbook, FAA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FAD9E2B1-DC54-7414-056A-CAB5C6CA1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Weather Reports &amp; Charts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781199-E0BC-8B45-DD72-C7FB6EFF13E7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Surface Analysis Chart</a:t>
            </a:r>
          </a:p>
        </p:txBody>
      </p:sp>
    </p:spTree>
    <p:extLst>
      <p:ext uri="{BB962C8B-B14F-4D97-AF65-F5344CB8AC3E}">
        <p14:creationId xmlns:p14="http://schemas.microsoft.com/office/powerpoint/2010/main" val="100855376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0A810-05A8-4C78-B3F4-46F4B7FD7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Weather Reports &amp; Charts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F61B93-8088-43C2-8F8B-FA3017E5A8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8874" y="1820091"/>
            <a:ext cx="5250605" cy="4360046"/>
          </a:xfrm>
        </p:spPr>
        <p:txBody>
          <a:bodyPr>
            <a:normAutofit/>
          </a:bodyPr>
          <a:lstStyle/>
          <a:p>
            <a:r>
              <a:rPr lang="en-US" dirty="0"/>
              <a:t>Surface Weather Observations</a:t>
            </a:r>
          </a:p>
          <a:p>
            <a:pPr lvl="1"/>
            <a:r>
              <a:rPr lang="en-US" dirty="0"/>
              <a:t>Aid in analyzing and interpreting surface weather</a:t>
            </a:r>
          </a:p>
          <a:p>
            <a:pPr lvl="1"/>
            <a:r>
              <a:rPr lang="en-US" dirty="0"/>
              <a:t>NWS Plot Model (top picture)</a:t>
            </a:r>
          </a:p>
          <a:p>
            <a:pPr lvl="1"/>
            <a:r>
              <a:rPr lang="en-US" dirty="0"/>
              <a:t>NWS Aviation Plot Model (bottom picture)</a:t>
            </a:r>
          </a:p>
          <a:p>
            <a:r>
              <a:rPr lang="en-US" dirty="0"/>
              <a:t>Surface Weather Observation Information</a:t>
            </a:r>
          </a:p>
          <a:p>
            <a:pPr lvl="1"/>
            <a:r>
              <a:rPr lang="en-US" dirty="0"/>
              <a:t>Ceiling: Hundreds of feet AGL</a:t>
            </a:r>
          </a:p>
          <a:p>
            <a:pPr lvl="1"/>
            <a:r>
              <a:rPr lang="en-US" dirty="0"/>
              <a:t>Visibility: Whole statute miles</a:t>
            </a:r>
          </a:p>
          <a:p>
            <a:pPr lvl="1"/>
            <a:r>
              <a:rPr lang="en-US" dirty="0"/>
              <a:t>Temperature: Degrees Fahrenheit</a:t>
            </a:r>
          </a:p>
          <a:p>
            <a:pPr lvl="1"/>
            <a:r>
              <a:rPr lang="en-US" dirty="0"/>
              <a:t>Dewpoint: Degrees Fahrenheit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41B1C1-7AC3-403A-93B0-9FAD1A70A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73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BB65795-FF78-6385-78CF-411A4F403CC1}"/>
              </a:ext>
            </a:extLst>
          </p:cNvPr>
          <p:cNvSpPr txBox="1"/>
          <p:nvPr/>
        </p:nvSpPr>
        <p:spPr>
          <a:xfrm>
            <a:off x="7820408" y="6185263"/>
            <a:ext cx="302189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700">
                <a:latin typeface="Calibri Light" panose="020F0302020204030204" pitchFamily="34" charset="0"/>
                <a:cs typeface="Calibri Light" panose="020F0302020204030204" pitchFamily="34" charset="0"/>
              </a:rPr>
              <a:t>Source: Aviation Weather Handbook, FAA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7478579-8C27-72BB-8A3C-8852B70B65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8937" y="1031263"/>
            <a:ext cx="4163317" cy="254424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24C242D-7A38-32C8-0202-C142A5634F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8937" y="3821252"/>
            <a:ext cx="4185022" cy="2350948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3319714B-98B8-D6A6-2255-8DE7B2B556D5}"/>
              </a:ext>
            </a:extLst>
          </p:cNvPr>
          <p:cNvSpPr txBox="1">
            <a:spLocks/>
          </p:cNvSpPr>
          <p:nvPr/>
        </p:nvSpPr>
        <p:spPr>
          <a:xfrm>
            <a:off x="718874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Surface Analysis Chart</a:t>
            </a:r>
          </a:p>
        </p:txBody>
      </p:sp>
    </p:spTree>
    <p:extLst>
      <p:ext uri="{BB962C8B-B14F-4D97-AF65-F5344CB8AC3E}">
        <p14:creationId xmlns:p14="http://schemas.microsoft.com/office/powerpoint/2010/main" val="261865084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F61B93-8088-43C2-8F8B-FA3017E5A8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8873" y="1900156"/>
            <a:ext cx="4940055" cy="38549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SURFACE WEATHER OBSERVATION INFO</a:t>
            </a:r>
          </a:p>
          <a:p>
            <a:r>
              <a:rPr lang="en-US" dirty="0"/>
              <a:t>Wind</a:t>
            </a:r>
          </a:p>
          <a:p>
            <a:pPr lvl="1"/>
            <a:r>
              <a:rPr lang="en-US" dirty="0"/>
              <a:t>Plotted in increments of 5 kt.</a:t>
            </a:r>
          </a:p>
          <a:p>
            <a:pPr lvl="1"/>
            <a:r>
              <a:rPr lang="en-US" dirty="0"/>
              <a:t>Referenced to true north</a:t>
            </a:r>
          </a:p>
          <a:p>
            <a:pPr lvl="1"/>
            <a:r>
              <a:rPr lang="en-US" dirty="0"/>
              <a:t>Calm wind = only a circle over the station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41B1C1-7AC3-403A-93B0-9FAD1A70A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74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BB65795-FF78-6385-78CF-411A4F403CC1}"/>
              </a:ext>
            </a:extLst>
          </p:cNvPr>
          <p:cNvSpPr txBox="1"/>
          <p:nvPr/>
        </p:nvSpPr>
        <p:spPr>
          <a:xfrm>
            <a:off x="7957964" y="6565870"/>
            <a:ext cx="302189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700">
                <a:latin typeface="Calibri Light" panose="020F0302020204030204" pitchFamily="34" charset="0"/>
                <a:cs typeface="Calibri Light" panose="020F0302020204030204" pitchFamily="34" charset="0"/>
              </a:rPr>
              <a:t>Source: Aviation Weather Handbook, FAA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1F14699-1EEC-385D-817C-76A7185329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8120" y="1496143"/>
            <a:ext cx="4040777" cy="5069727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BFD20E8C-561C-A0C1-0893-2445CA4D1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Weather Reports &amp; Charts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D166B4-AE08-1F64-B8C0-D7D1B99557F8}"/>
              </a:ext>
            </a:extLst>
          </p:cNvPr>
          <p:cNvSpPr txBox="1">
            <a:spLocks/>
          </p:cNvSpPr>
          <p:nvPr/>
        </p:nvSpPr>
        <p:spPr>
          <a:xfrm>
            <a:off x="718873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Surface Analysis Chart</a:t>
            </a:r>
          </a:p>
        </p:txBody>
      </p:sp>
    </p:spTree>
    <p:extLst>
      <p:ext uri="{BB962C8B-B14F-4D97-AF65-F5344CB8AC3E}">
        <p14:creationId xmlns:p14="http://schemas.microsoft.com/office/powerpoint/2010/main" val="70588989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F61B93-8088-43C2-8F8B-FA3017E5A8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8874" y="1882902"/>
            <a:ext cx="4534048" cy="38549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SURFACE WEATHER OBSERVATION INFO</a:t>
            </a:r>
          </a:p>
          <a:p>
            <a:r>
              <a:rPr lang="en-US" dirty="0"/>
              <a:t>Weather</a:t>
            </a:r>
          </a:p>
          <a:p>
            <a:pPr lvl="1"/>
            <a:r>
              <a:rPr lang="en-US" dirty="0"/>
              <a:t>Plotted if, at the time of observation, precipitations is occurring or there is reduced visibility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41B1C1-7AC3-403A-93B0-9FAD1A70A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75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FDE03C0-6C2E-2F23-578D-B3C4F7F289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560662"/>
            <a:ext cx="5038258" cy="5038258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BFD20E8C-561C-A0C1-0893-2445CA4D1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Weather Reports &amp; Charts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3C9E0F1-D851-4858-BC8E-EE6A11639465}"/>
              </a:ext>
            </a:extLst>
          </p:cNvPr>
          <p:cNvSpPr txBox="1"/>
          <p:nvPr/>
        </p:nvSpPr>
        <p:spPr>
          <a:xfrm>
            <a:off x="8200365" y="6507601"/>
            <a:ext cx="302189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700">
                <a:latin typeface="Calibri Light" panose="020F0302020204030204" pitchFamily="34" charset="0"/>
                <a:cs typeface="Calibri Light" panose="020F0302020204030204" pitchFamily="34" charset="0"/>
              </a:rPr>
              <a:t>Source: Aviation Weather Handbook, FAA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E23AEB6-398C-5149-5EA1-73A430F854FD}"/>
              </a:ext>
            </a:extLst>
          </p:cNvPr>
          <p:cNvSpPr txBox="1">
            <a:spLocks/>
          </p:cNvSpPr>
          <p:nvPr/>
        </p:nvSpPr>
        <p:spPr>
          <a:xfrm>
            <a:off x="718874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Surface Analysis Chart</a:t>
            </a:r>
          </a:p>
        </p:txBody>
      </p:sp>
    </p:spTree>
    <p:extLst>
      <p:ext uri="{BB962C8B-B14F-4D97-AF65-F5344CB8AC3E}">
        <p14:creationId xmlns:p14="http://schemas.microsoft.com/office/powerpoint/2010/main" val="285465570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41B1C1-7AC3-403A-93B0-9FAD1A70A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76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BB65795-FF78-6385-78CF-411A4F403CC1}"/>
              </a:ext>
            </a:extLst>
          </p:cNvPr>
          <p:cNvSpPr txBox="1"/>
          <p:nvPr/>
        </p:nvSpPr>
        <p:spPr>
          <a:xfrm>
            <a:off x="7970766" y="6521693"/>
            <a:ext cx="302189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700">
                <a:latin typeface="Calibri Light" panose="020F0302020204030204" pitchFamily="34" charset="0"/>
                <a:cs typeface="Calibri Light" panose="020F0302020204030204" pitchFamily="34" charset="0"/>
              </a:rPr>
              <a:t>Source: Aviation Weather Handbook, FAA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63EF2CF-F311-3193-9391-8CA7CCBB75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3116" y="1637211"/>
            <a:ext cx="3745781" cy="4928660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5B772A65-B142-625F-841B-4C8E0ACEF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Weather Reports &amp; Charts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A23E3C79-080D-F900-9EFA-D1E64F6B6FF6}"/>
              </a:ext>
            </a:extLst>
          </p:cNvPr>
          <p:cNvSpPr txBox="1">
            <a:spLocks/>
          </p:cNvSpPr>
          <p:nvPr/>
        </p:nvSpPr>
        <p:spPr>
          <a:xfrm>
            <a:off x="718873" y="1882902"/>
            <a:ext cx="4836537" cy="38549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Calibri" pitchFamily="34" charset="0"/>
              <a:buChar char="•"/>
              <a:defRPr sz="1800" b="0" kern="1200" spc="1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/>
              <a:t>SURFACE WEATHER OBSERVATION INFO</a:t>
            </a:r>
          </a:p>
          <a:p>
            <a:r>
              <a:rPr lang="en-US" sz="2000" dirty="0"/>
              <a:t>Sky Cover</a:t>
            </a:r>
          </a:p>
          <a:p>
            <a:pPr lvl="1"/>
            <a:r>
              <a:rPr lang="en-US" sz="1800" dirty="0"/>
              <a:t>Amount the circle is filled reflects sky cover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3FF022-E8C1-7406-9871-7132469F16D7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Surface Analysis Chart</a:t>
            </a:r>
          </a:p>
        </p:txBody>
      </p:sp>
    </p:spTree>
    <p:extLst>
      <p:ext uri="{BB962C8B-B14F-4D97-AF65-F5344CB8AC3E}">
        <p14:creationId xmlns:p14="http://schemas.microsoft.com/office/powerpoint/2010/main" val="100099192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41B1C1-7AC3-403A-93B0-9FAD1A70A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77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BB65795-FF78-6385-78CF-411A4F403CC1}"/>
              </a:ext>
            </a:extLst>
          </p:cNvPr>
          <p:cNvSpPr txBox="1"/>
          <p:nvPr/>
        </p:nvSpPr>
        <p:spPr>
          <a:xfrm>
            <a:off x="8177795" y="5235120"/>
            <a:ext cx="302189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700">
                <a:latin typeface="Calibri Light" panose="020F0302020204030204" pitchFamily="34" charset="0"/>
                <a:cs typeface="Calibri Light" panose="020F0302020204030204" pitchFamily="34" charset="0"/>
              </a:rPr>
              <a:t>Source: Aviation Weather Handbook, FAA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C29C01-0543-C228-B928-F673CC76E3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3868" y="1796642"/>
            <a:ext cx="5391792" cy="3464605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F96687E1-5454-EAA7-AB56-D8DCFCF7B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Weather Reports &amp; Charts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AF9B1AF-0AF7-360D-88CA-AEA0DDB77097}"/>
              </a:ext>
            </a:extLst>
          </p:cNvPr>
          <p:cNvSpPr txBox="1">
            <a:spLocks/>
          </p:cNvSpPr>
          <p:nvPr/>
        </p:nvSpPr>
        <p:spPr>
          <a:xfrm>
            <a:off x="718874" y="1882902"/>
            <a:ext cx="4802032" cy="38549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Calibri" pitchFamily="34" charset="0"/>
              <a:buChar char="•"/>
              <a:defRPr sz="1800" b="0" kern="1200" spc="1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/>
              <a:t>SURFACE WEATHER OBSERVATION INFO</a:t>
            </a:r>
          </a:p>
          <a:p>
            <a:r>
              <a:rPr lang="en-US" sz="2000" dirty="0"/>
              <a:t>Pressure</a:t>
            </a:r>
          </a:p>
          <a:p>
            <a:pPr lvl="1"/>
            <a:r>
              <a:rPr lang="en-US" sz="1800" dirty="0"/>
              <a:t>Plotted in tenths of millibars</a:t>
            </a:r>
          </a:p>
          <a:p>
            <a:r>
              <a:rPr lang="en-US" sz="2000" dirty="0"/>
              <a:t>Pressure Trend</a:t>
            </a:r>
          </a:p>
          <a:p>
            <a:pPr lvl="1"/>
            <a:r>
              <a:rPr lang="en-US" sz="1800" dirty="0"/>
              <a:t>Number: 3-hour change in tenths of millibars</a:t>
            </a:r>
          </a:p>
          <a:p>
            <a:pPr lvl="1"/>
            <a:r>
              <a:rPr lang="en-US" sz="1800" dirty="0"/>
              <a:t>Symbol: Graphis illustration of change</a:t>
            </a:r>
          </a:p>
          <a:p>
            <a:pPr lvl="2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CCE8E2-0BAA-CDD0-6423-0258FE835055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Surface Analysis Chart</a:t>
            </a:r>
          </a:p>
        </p:txBody>
      </p:sp>
    </p:spTree>
    <p:extLst>
      <p:ext uri="{BB962C8B-B14F-4D97-AF65-F5344CB8AC3E}">
        <p14:creationId xmlns:p14="http://schemas.microsoft.com/office/powerpoint/2010/main" val="362294360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F61B93-8088-43C2-8F8B-FA3017E5A8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28036" y="6309635"/>
            <a:ext cx="6307752" cy="46158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/>
              <a:t>Surface analysis with surface observations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41B1C1-7AC3-403A-93B0-9FAD1A70A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78</a:t>
            </a:fld>
            <a:endParaRPr lang="en-US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BFD20E8C-561C-A0C1-0893-2445CA4D1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Weather Reports &amp; Charts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3C9E0F1-D851-4858-BC8E-EE6A11639465}"/>
              </a:ext>
            </a:extLst>
          </p:cNvPr>
          <p:cNvSpPr txBox="1"/>
          <p:nvPr/>
        </p:nvSpPr>
        <p:spPr>
          <a:xfrm>
            <a:off x="5508022" y="6221611"/>
            <a:ext cx="302189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700" dirty="0">
                <a:latin typeface="Calibri Light" panose="020F0302020204030204" pitchFamily="34" charset="0"/>
                <a:cs typeface="Calibri Light" panose="020F0302020204030204" pitchFamily="34" charset="0"/>
              </a:rPr>
              <a:t>Source: Aviation Weather Handbook, FAA</a:t>
            </a:r>
          </a:p>
        </p:txBody>
      </p:sp>
      <p:pic>
        <p:nvPicPr>
          <p:cNvPr id="7" name="Picture 6" descr="A map of the united states&#10;&#10;Description automatically generated">
            <a:extLst>
              <a:ext uri="{FF2B5EF4-FFF2-40B4-BE49-F238E27FC236}">
                <a16:creationId xmlns:a16="http://schemas.microsoft.com/office/drawing/2014/main" id="{D510E779-1C9B-F82E-9C28-02AC552BC2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8036" y="1738635"/>
            <a:ext cx="6307752" cy="4544816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E999ECB-4075-B63E-7F01-F105E483CBA8}"/>
              </a:ext>
            </a:extLst>
          </p:cNvPr>
          <p:cNvSpPr txBox="1">
            <a:spLocks/>
          </p:cNvSpPr>
          <p:nvPr/>
        </p:nvSpPr>
        <p:spPr>
          <a:xfrm>
            <a:off x="212803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Surface Analysis Chart</a:t>
            </a:r>
          </a:p>
        </p:txBody>
      </p:sp>
    </p:spTree>
    <p:extLst>
      <p:ext uri="{BB962C8B-B14F-4D97-AF65-F5344CB8AC3E}">
        <p14:creationId xmlns:p14="http://schemas.microsoft.com/office/powerpoint/2010/main" val="376837044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F61B93-8088-43C2-8F8B-FA3017E5A8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28036" y="6318268"/>
            <a:ext cx="6401878" cy="46158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/>
              <a:t>Surface analysis with radar composite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41B1C1-7AC3-403A-93B0-9FAD1A70A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79</a:t>
            </a:fld>
            <a:endParaRPr lang="en-US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BFD20E8C-561C-A0C1-0893-2445CA4D1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Weather Reports &amp; Charts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3C9E0F1-D851-4858-BC8E-EE6A11639465}"/>
              </a:ext>
            </a:extLst>
          </p:cNvPr>
          <p:cNvSpPr txBox="1"/>
          <p:nvPr/>
        </p:nvSpPr>
        <p:spPr>
          <a:xfrm>
            <a:off x="5508022" y="6256122"/>
            <a:ext cx="302189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700" dirty="0">
                <a:latin typeface="Calibri Light" panose="020F0302020204030204" pitchFamily="34" charset="0"/>
                <a:cs typeface="Calibri Light" panose="020F0302020204030204" pitchFamily="34" charset="0"/>
              </a:rPr>
              <a:t>Source: Aviation Weather Handbook, FAA</a:t>
            </a:r>
          </a:p>
        </p:txBody>
      </p:sp>
      <p:pic>
        <p:nvPicPr>
          <p:cNvPr id="5" name="Picture 4" descr="A map of the united states&#10;&#10;Description automatically generated">
            <a:extLst>
              <a:ext uri="{FF2B5EF4-FFF2-40B4-BE49-F238E27FC236}">
                <a16:creationId xmlns:a16="http://schemas.microsoft.com/office/drawing/2014/main" id="{2DAC92B2-1697-0411-733A-7EAAC8771A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8035" y="1773146"/>
            <a:ext cx="6401879" cy="4536224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6B0CA86E-2036-BFB4-434A-781F8F821223}"/>
              </a:ext>
            </a:extLst>
          </p:cNvPr>
          <p:cNvSpPr txBox="1">
            <a:spLocks/>
          </p:cNvSpPr>
          <p:nvPr/>
        </p:nvSpPr>
        <p:spPr>
          <a:xfrm>
            <a:off x="212803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Surface Analysis Chart</a:t>
            </a:r>
          </a:p>
        </p:txBody>
      </p:sp>
    </p:spTree>
    <p:extLst>
      <p:ext uri="{BB962C8B-B14F-4D97-AF65-F5344CB8AC3E}">
        <p14:creationId xmlns:p14="http://schemas.microsoft.com/office/powerpoint/2010/main" val="402825230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F61B93-8088-43C2-8F8B-FA3017E5A8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6998" y="6292388"/>
            <a:ext cx="6401876" cy="46158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/>
              <a:t>Surface analysis with satellite composite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41B1C1-7AC3-403A-93B0-9FAD1A70A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80</a:t>
            </a:fld>
            <a:endParaRPr lang="en-US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BFD20E8C-561C-A0C1-0893-2445CA4D1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Weather Reports &amp; Charts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3C9E0F1-D851-4858-BC8E-EE6A11639465}"/>
              </a:ext>
            </a:extLst>
          </p:cNvPr>
          <p:cNvSpPr txBox="1"/>
          <p:nvPr/>
        </p:nvSpPr>
        <p:spPr>
          <a:xfrm>
            <a:off x="5508022" y="6238868"/>
            <a:ext cx="302189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700" dirty="0">
                <a:latin typeface="Calibri Light" panose="020F0302020204030204" pitchFamily="34" charset="0"/>
                <a:cs typeface="Calibri Light" panose="020F0302020204030204" pitchFamily="34" charset="0"/>
              </a:rPr>
              <a:t>Source: Aviation Weather Handbook, FAA</a:t>
            </a:r>
          </a:p>
        </p:txBody>
      </p:sp>
      <p:pic>
        <p:nvPicPr>
          <p:cNvPr id="6" name="Picture 5" descr="A map of the earth&#10;&#10;Description automatically generated">
            <a:extLst>
              <a:ext uri="{FF2B5EF4-FFF2-40B4-BE49-F238E27FC236}">
                <a16:creationId xmlns:a16="http://schemas.microsoft.com/office/drawing/2014/main" id="{852E1CCF-62E1-3338-12D2-E4DD134345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136998" y="1764484"/>
            <a:ext cx="6401877" cy="4528607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5A7804C8-E4C3-217E-16F4-E4782FC0F8D6}"/>
              </a:ext>
            </a:extLst>
          </p:cNvPr>
          <p:cNvSpPr txBox="1">
            <a:spLocks/>
          </p:cNvSpPr>
          <p:nvPr/>
        </p:nvSpPr>
        <p:spPr>
          <a:xfrm>
            <a:off x="2136998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Surface Analysis Chart</a:t>
            </a:r>
          </a:p>
        </p:txBody>
      </p:sp>
    </p:spTree>
    <p:extLst>
      <p:ext uri="{BB962C8B-B14F-4D97-AF65-F5344CB8AC3E}">
        <p14:creationId xmlns:p14="http://schemas.microsoft.com/office/powerpoint/2010/main" val="23777034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4EBE1F-7292-40C2-9846-CB15B5B269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7674" y="2277009"/>
            <a:ext cx="6677025" cy="4301489"/>
          </a:xfrm>
        </p:spPr>
        <p:txBody>
          <a:bodyPr>
            <a:normAutofit/>
          </a:bodyPr>
          <a:lstStyle/>
          <a:p>
            <a:r>
              <a:rPr lang="en-US" dirty="0"/>
              <a:t>Combines satellite &amp; surface observations to show ceiling &amp; visibility conditions across the US</a:t>
            </a:r>
          </a:p>
          <a:p>
            <a:r>
              <a:rPr lang="en-US" dirty="0"/>
              <a:t>Used for big picture planning and to avoid hazardous ceiling and visibility conditions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C3E252-3088-4FD4-BF8E-813F8494D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81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40A914C-0211-7860-7726-3366BDF98618}"/>
              </a:ext>
            </a:extLst>
          </p:cNvPr>
          <p:cNvSpPr txBox="1">
            <a:spLocks/>
          </p:cNvSpPr>
          <p:nvPr/>
        </p:nvSpPr>
        <p:spPr>
          <a:xfrm>
            <a:off x="1214166" y="274320"/>
            <a:ext cx="10515600" cy="8001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3200" spc="-25">
                <a:solidFill>
                  <a:schemeClr val="accent1"/>
                </a:solidFill>
                <a:latin typeface="+mj-lt"/>
              </a:rPr>
              <a:t>Weather Reports &amp; Charts</a:t>
            </a:r>
            <a:endParaRPr lang="en-US" sz="3200" spc="-25">
              <a:solidFill>
                <a:schemeClr val="accent1"/>
              </a:solidFill>
              <a:latin typeface="+mj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5933C2-5281-A2A5-1E06-F0FAE8B239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886" y="3235158"/>
            <a:ext cx="3266517" cy="3475722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8AE9D2C-FE5A-D4A7-68CB-534F080162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886" y="165266"/>
            <a:ext cx="3266517" cy="292083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ACDCAEE-5650-1068-9585-86A6AF4DA829}"/>
              </a:ext>
            </a:extLst>
          </p:cNvPr>
          <p:cNvSpPr txBox="1">
            <a:spLocks/>
          </p:cNvSpPr>
          <p:nvPr/>
        </p:nvSpPr>
        <p:spPr>
          <a:xfrm>
            <a:off x="4257674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Ceiling &amp; Visibility Charts (CVA)</a:t>
            </a:r>
          </a:p>
        </p:txBody>
      </p:sp>
    </p:spTree>
    <p:extLst>
      <p:ext uri="{BB962C8B-B14F-4D97-AF65-F5344CB8AC3E}">
        <p14:creationId xmlns:p14="http://schemas.microsoft.com/office/powerpoint/2010/main" val="106981857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7C68F-D90B-4C3E-BEB8-58E8A427C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Weather Reports &amp; Charts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26B14C-CB3C-495C-9936-7BAF20A364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1868028"/>
            <a:ext cx="9265655" cy="4719098"/>
          </a:xfrm>
        </p:spPr>
        <p:txBody>
          <a:bodyPr/>
          <a:lstStyle/>
          <a:p>
            <a:r>
              <a:rPr lang="en-US" dirty="0"/>
              <a:t>Wind and temperature forecasts based on altitude  for specific locations</a:t>
            </a:r>
          </a:p>
          <a:p>
            <a:pPr lvl="1"/>
            <a:r>
              <a:rPr lang="en-US" dirty="0"/>
              <a:t>Published twice a day (0000Z &amp; 12000Z)</a:t>
            </a:r>
          </a:p>
          <a:p>
            <a:pPr lvl="1"/>
            <a:r>
              <a:rPr lang="en-US" dirty="0">
                <a:hlinkClick r:id="rId2"/>
              </a:rPr>
              <a:t>https://aviationweather-cprk.ncep.noaa.gov/windtemp</a:t>
            </a:r>
            <a:endParaRPr lang="en-US" dirty="0"/>
          </a:p>
          <a:p>
            <a:r>
              <a:rPr lang="en-US" dirty="0"/>
              <a:t>Wind</a:t>
            </a:r>
          </a:p>
          <a:p>
            <a:pPr lvl="1"/>
            <a:r>
              <a:rPr lang="en-US" dirty="0"/>
              <a:t>Direction = True North; Speed = Knots</a:t>
            </a:r>
          </a:p>
          <a:p>
            <a:pPr lvl="1"/>
            <a:r>
              <a:rPr lang="en-US" dirty="0"/>
              <a:t>First 2 numbers are direction, second two are speed</a:t>
            </a:r>
          </a:p>
          <a:p>
            <a:pPr lvl="2"/>
            <a:r>
              <a:rPr lang="en-US" dirty="0"/>
              <a:t>100-199 knots: Subtract 50 from wind direction, and add 100 to wind speed</a:t>
            </a:r>
          </a:p>
          <a:p>
            <a:pPr lvl="2"/>
            <a:r>
              <a:rPr lang="en-US" dirty="0"/>
              <a:t>&gt; 200 knots: Subtract 50 from wind direction; Wind group is coded as 99</a:t>
            </a:r>
          </a:p>
          <a:p>
            <a:r>
              <a:rPr lang="en-US" dirty="0"/>
              <a:t>Temperature (Celsius)</a:t>
            </a:r>
          </a:p>
          <a:p>
            <a:pPr lvl="1"/>
            <a:r>
              <a:rPr lang="en-US" dirty="0"/>
              <a:t>Temperatures &gt; 24,000’ MSL are negative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4EE704-0E53-472A-B3A0-4DDFFAEAB10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2064" y="4924101"/>
            <a:ext cx="5469651" cy="159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8BBBE5-CB73-4E0F-966E-311082896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82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AF7AE18-756A-9A36-F79C-1D428A10CFC1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Winds &amp; Temperatures Aloft Forecast</a:t>
            </a:r>
          </a:p>
        </p:txBody>
      </p:sp>
    </p:spTree>
    <p:extLst>
      <p:ext uri="{BB962C8B-B14F-4D97-AF65-F5344CB8AC3E}">
        <p14:creationId xmlns:p14="http://schemas.microsoft.com/office/powerpoint/2010/main" val="280574138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0A9DF-4C09-4CA3-BC45-4B5443978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Weather Reports &amp; Charts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C5A2E0-5E16-4EBF-AAB3-9F95AECBD5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8675" y="2387815"/>
            <a:ext cx="3256050" cy="4004359"/>
          </a:xfrm>
        </p:spPr>
        <p:txBody>
          <a:bodyPr>
            <a:normAutofit/>
          </a:bodyPr>
          <a:lstStyle/>
          <a:p>
            <a:r>
              <a:rPr lang="en-US" dirty="0"/>
              <a:t>Depicts area forecast to have severe &amp; non-severe convection</a:t>
            </a:r>
          </a:p>
          <a:p>
            <a:pPr lvl="1"/>
            <a:r>
              <a:rPr lang="en-US" dirty="0"/>
              <a:t>Severe: Tornado, wind gusts 50 knots or greater, or hail 1” in diameter or greater</a:t>
            </a:r>
          </a:p>
          <a:p>
            <a:r>
              <a:rPr lang="en-US" dirty="0"/>
              <a:t>4 Charts covering 8 Days</a:t>
            </a:r>
          </a:p>
          <a:p>
            <a:pPr lvl="1"/>
            <a:r>
              <a:rPr lang="en-US" dirty="0"/>
              <a:t>Day 1, 2, 3, &amp; 4-8</a:t>
            </a:r>
          </a:p>
          <a:p>
            <a:r>
              <a:rPr lang="en-US" dirty="0"/>
              <a:t>General thunderstorm area + 5 levels of risk depict weather &amp; intensity </a:t>
            </a:r>
          </a:p>
          <a:p>
            <a:endParaRPr lang="en-US" sz="1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D52C04-0A83-4265-AFD3-3642DB90F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83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FC4BCAD-AB23-6997-3581-B954A583013D}"/>
              </a:ext>
            </a:extLst>
          </p:cNvPr>
          <p:cNvSpPr txBox="1"/>
          <p:nvPr/>
        </p:nvSpPr>
        <p:spPr>
          <a:xfrm>
            <a:off x="4597753" y="409248"/>
            <a:ext cx="302189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>
                <a:latin typeface="Calibri Light" panose="020F0302020204030204" pitchFamily="34" charset="0"/>
                <a:cs typeface="Calibri Light" panose="020F0302020204030204" pitchFamily="34" charset="0"/>
              </a:rPr>
              <a:t>Source (both): AviationWeather.gov, FAA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6C0DE85-9D95-9BA2-BBDA-5E9E14DE0D36}"/>
              </a:ext>
            </a:extLst>
          </p:cNvPr>
          <p:cNvSpPr txBox="1">
            <a:spLocks/>
          </p:cNvSpPr>
          <p:nvPr/>
        </p:nvSpPr>
        <p:spPr>
          <a:xfrm>
            <a:off x="7878675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Convective Outlook Chart</a:t>
            </a:r>
          </a:p>
        </p:txBody>
      </p:sp>
    </p:spTree>
    <p:extLst>
      <p:ext uri="{BB962C8B-B14F-4D97-AF65-F5344CB8AC3E}">
        <p14:creationId xmlns:p14="http://schemas.microsoft.com/office/powerpoint/2010/main" val="126250217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0A9DF-4C09-4CA3-BC45-4B5443978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Weather Reports &amp; Charts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C5A2E0-5E16-4EBF-AAB3-9F95AECBD5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8675" y="2387815"/>
            <a:ext cx="3309784" cy="436594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200" b="1" dirty="0"/>
              <a:t>Levels of Risk</a:t>
            </a:r>
          </a:p>
          <a:p>
            <a:r>
              <a:rPr lang="en-US" sz="2200" dirty="0"/>
              <a:t>TSTM</a:t>
            </a:r>
            <a:endParaRPr lang="en-US" dirty="0"/>
          </a:p>
          <a:p>
            <a:pPr lvl="1"/>
            <a:r>
              <a:rPr lang="en-US" sz="1900" dirty="0"/>
              <a:t>Area of general thunderstorms (≥ 10% probability of storms)</a:t>
            </a:r>
          </a:p>
          <a:p>
            <a:r>
              <a:rPr lang="en-US" sz="2200" dirty="0"/>
              <a:t>MRGL</a:t>
            </a:r>
            <a:endParaRPr lang="en-US" dirty="0"/>
          </a:p>
          <a:p>
            <a:pPr lvl="1"/>
            <a:r>
              <a:rPr lang="en-US" sz="1900" dirty="0"/>
              <a:t>Severe storms of limited organization/longevity or low coverage &amp; marginal intensity</a:t>
            </a:r>
          </a:p>
          <a:p>
            <a:r>
              <a:rPr lang="en-US" sz="2200" dirty="0"/>
              <a:t>SLGT</a:t>
            </a:r>
            <a:endParaRPr lang="en-US" dirty="0"/>
          </a:p>
          <a:p>
            <a:pPr lvl="1"/>
            <a:r>
              <a:rPr lang="en-US" sz="1900" dirty="0"/>
              <a:t>Severe/organized storms expected in low coverage with varying intensity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D52C04-0A83-4265-AFD3-3642DB90F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84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FC4BCAD-AB23-6997-3581-B954A583013D}"/>
              </a:ext>
            </a:extLst>
          </p:cNvPr>
          <p:cNvSpPr txBox="1"/>
          <p:nvPr/>
        </p:nvSpPr>
        <p:spPr>
          <a:xfrm>
            <a:off x="4597753" y="409248"/>
            <a:ext cx="302189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>
                <a:latin typeface="Calibri Light" panose="020F0302020204030204" pitchFamily="34" charset="0"/>
                <a:cs typeface="Calibri Light" panose="020F0302020204030204" pitchFamily="34" charset="0"/>
              </a:rPr>
              <a:t>Source (both): AviationWeather.gov, FAA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0DBD183-23E4-0656-AD58-973FAF3E9FA1}"/>
              </a:ext>
            </a:extLst>
          </p:cNvPr>
          <p:cNvSpPr txBox="1">
            <a:spLocks/>
          </p:cNvSpPr>
          <p:nvPr/>
        </p:nvSpPr>
        <p:spPr>
          <a:xfrm>
            <a:off x="7878675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Convective Outlook Chart</a:t>
            </a:r>
          </a:p>
        </p:txBody>
      </p:sp>
    </p:spTree>
    <p:extLst>
      <p:ext uri="{BB962C8B-B14F-4D97-AF65-F5344CB8AC3E}">
        <p14:creationId xmlns:p14="http://schemas.microsoft.com/office/powerpoint/2010/main" val="108636801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0A9DF-4C09-4CA3-BC45-4B5443978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Weather Reports &amp; Charts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C5A2E0-5E16-4EBF-AAB3-9F95AECBD5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8675" y="2387815"/>
            <a:ext cx="3309784" cy="43659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Levels of Risk</a:t>
            </a:r>
          </a:p>
          <a:p>
            <a:r>
              <a:rPr lang="en-US" dirty="0"/>
              <a:t>ENH</a:t>
            </a:r>
          </a:p>
          <a:p>
            <a:pPr lvl="1"/>
            <a:r>
              <a:rPr lang="en-US" dirty="0"/>
              <a:t>Greater concentration with varying intensity</a:t>
            </a:r>
          </a:p>
          <a:p>
            <a:r>
              <a:rPr lang="en-US" dirty="0"/>
              <a:t>MDT</a:t>
            </a:r>
          </a:p>
          <a:p>
            <a:pPr lvl="1"/>
            <a:r>
              <a:rPr lang="en-US" dirty="0"/>
              <a:t>Potential for widespread severe weather with several tornados and/or storms</a:t>
            </a:r>
          </a:p>
          <a:p>
            <a:r>
              <a:rPr lang="en-US" dirty="0"/>
              <a:t>HIGH</a:t>
            </a:r>
          </a:p>
          <a:p>
            <a:pPr lvl="1"/>
            <a:r>
              <a:rPr lang="en-US" dirty="0"/>
              <a:t>Severe weather expected from tornados or long-lived derecho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D52C04-0A83-4265-AFD3-3642DB90F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85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FC4BCAD-AB23-6997-3581-B954A583013D}"/>
              </a:ext>
            </a:extLst>
          </p:cNvPr>
          <p:cNvSpPr txBox="1"/>
          <p:nvPr/>
        </p:nvSpPr>
        <p:spPr>
          <a:xfrm>
            <a:off x="4597753" y="409248"/>
            <a:ext cx="302189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>
                <a:latin typeface="Calibri Light" panose="020F0302020204030204" pitchFamily="34" charset="0"/>
                <a:cs typeface="Calibri Light" panose="020F0302020204030204" pitchFamily="34" charset="0"/>
              </a:rPr>
              <a:t>Source (both): AviationWeather.gov, FAA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0DBD183-23E4-0656-AD58-973FAF3E9FA1}"/>
              </a:ext>
            </a:extLst>
          </p:cNvPr>
          <p:cNvSpPr txBox="1">
            <a:spLocks/>
          </p:cNvSpPr>
          <p:nvPr/>
        </p:nvSpPr>
        <p:spPr>
          <a:xfrm>
            <a:off x="7878675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Convective Outlook Chart</a:t>
            </a:r>
          </a:p>
        </p:txBody>
      </p:sp>
    </p:spTree>
    <p:extLst>
      <p:ext uri="{BB962C8B-B14F-4D97-AF65-F5344CB8AC3E}">
        <p14:creationId xmlns:p14="http://schemas.microsoft.com/office/powerpoint/2010/main" val="118337558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D52C04-0A83-4265-AFD3-3642DB90F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86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08970FC8-F490-1570-7440-2AF5142180BA}"/>
              </a:ext>
            </a:extLst>
          </p:cNvPr>
          <p:cNvSpPr txBox="1">
            <a:spLocks/>
          </p:cNvSpPr>
          <p:nvPr/>
        </p:nvSpPr>
        <p:spPr>
          <a:xfrm>
            <a:off x="1214166" y="274320"/>
            <a:ext cx="10515600" cy="8001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3200" spc="-25">
                <a:solidFill>
                  <a:schemeClr val="accent1"/>
                </a:solidFill>
                <a:latin typeface="+mj-lt"/>
              </a:rPr>
              <a:t>Weather Reports &amp; Charts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4276F72A-0C2A-88DB-7193-DADB05612B36}"/>
              </a:ext>
            </a:extLst>
          </p:cNvPr>
          <p:cNvSpPr txBox="1">
            <a:spLocks/>
          </p:cNvSpPr>
          <p:nvPr/>
        </p:nvSpPr>
        <p:spPr>
          <a:xfrm>
            <a:off x="7878675" y="2370563"/>
            <a:ext cx="3318412" cy="43659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Calibri" pitchFamily="34" charset="0"/>
              <a:buChar char="•"/>
              <a:defRPr sz="1800" b="0" kern="1200" spc="1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/>
              <a:t>Day 4-8 Chart</a:t>
            </a:r>
          </a:p>
          <a:p>
            <a:r>
              <a:rPr lang="en-US" sz="2000" dirty="0"/>
              <a:t>Show 15% or 30% probability forecast</a:t>
            </a:r>
          </a:p>
          <a:p>
            <a:r>
              <a:rPr lang="en-US" sz="2000" dirty="0"/>
              <a:t>Highlighted areas represent SLGT or ENH</a:t>
            </a:r>
          </a:p>
          <a:p>
            <a:r>
              <a:rPr lang="en-US" sz="2000" dirty="0"/>
              <a:t>If no 15% forecast, it shows:</a:t>
            </a:r>
          </a:p>
          <a:p>
            <a:pPr lvl="1"/>
            <a:r>
              <a:rPr lang="en-US" sz="1800" dirty="0"/>
              <a:t>Predictability too low</a:t>
            </a:r>
          </a:p>
          <a:p>
            <a:pPr lvl="1"/>
            <a:r>
              <a:rPr lang="en-US" sz="1800" dirty="0"/>
              <a:t>Potential too low</a:t>
            </a:r>
          </a:p>
          <a:p>
            <a:r>
              <a:rPr lang="en-US" sz="2000" dirty="0"/>
              <a:t>More Info</a:t>
            </a:r>
          </a:p>
          <a:p>
            <a:pPr lvl="1"/>
            <a:r>
              <a:rPr lang="en-US" sz="1800" dirty="0">
                <a:hlinkClick r:id="rId3"/>
              </a:rPr>
              <a:t>Current Charts</a:t>
            </a:r>
            <a:endParaRPr lang="en-US" sz="1800" dirty="0"/>
          </a:p>
          <a:p>
            <a:pPr lvl="1"/>
            <a:r>
              <a:rPr lang="en-US" sz="1800" dirty="0">
                <a:hlinkClick r:id="rId4"/>
              </a:rPr>
              <a:t>Probabilities </a:t>
            </a:r>
            <a:endParaRPr lang="en-US" sz="18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C8F417-872E-D339-CABA-9BE4AF7C40E2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Convective Outlook Chart</a:t>
            </a:r>
          </a:p>
        </p:txBody>
      </p:sp>
    </p:spTree>
    <p:extLst>
      <p:ext uri="{BB962C8B-B14F-4D97-AF65-F5344CB8AC3E}">
        <p14:creationId xmlns:p14="http://schemas.microsoft.com/office/powerpoint/2010/main" val="395337340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17A97AC-94A6-30F0-88D3-5F00FEA72AFA}"/>
              </a:ext>
            </a:extLst>
          </p:cNvPr>
          <p:cNvSpPr/>
          <p:nvPr/>
        </p:nvSpPr>
        <p:spPr>
          <a:xfrm>
            <a:off x="899160" y="0"/>
            <a:ext cx="8371589" cy="6857990"/>
          </a:xfrm>
          <a:prstGeom prst="rect">
            <a:avLst/>
          </a:prstGeom>
          <a:solidFill>
            <a:schemeClr val="dk1">
              <a:alpha val="7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CE0E33-C825-4625-8846-BFCB49B59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In-Flight Weather Advisories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BF3927-EC18-496B-B6CB-7F1C2D7956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1872" y="2005739"/>
            <a:ext cx="8595360" cy="417439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FF5033"/>
                </a:solidFill>
                <a:latin typeface="Calibri Light" panose="020B0606020202050201" pitchFamily="34" charset="0"/>
              </a:rPr>
              <a:t>AIRMETs (WA) </a:t>
            </a:r>
          </a:p>
          <a:p>
            <a:r>
              <a:rPr lang="en-US" sz="2800" dirty="0">
                <a:solidFill>
                  <a:srgbClr val="FF5033"/>
                </a:solidFill>
                <a:latin typeface="Calibri Light" panose="020B0606020202050201" pitchFamily="34" charset="0"/>
              </a:rPr>
              <a:t>SIGMETs (WS) </a:t>
            </a:r>
          </a:p>
          <a:p>
            <a:r>
              <a:rPr lang="en-US" sz="2800" dirty="0">
                <a:solidFill>
                  <a:srgbClr val="FF5033"/>
                </a:solidFill>
                <a:latin typeface="Calibri Light" panose="020B0606020202050201" pitchFamily="34" charset="0"/>
              </a:rPr>
              <a:t>Convective SIGMETs (WST) </a:t>
            </a:r>
          </a:p>
          <a:p>
            <a:r>
              <a:rPr lang="en-US" sz="2800" dirty="0">
                <a:solidFill>
                  <a:srgbClr val="FF5033"/>
                </a:solidFill>
                <a:latin typeface="Calibri Light" panose="020B0606020202050201" pitchFamily="34" charset="0"/>
              </a:rPr>
              <a:t>PIREPs – Pilot generated weather report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E3267D-8F89-472C-97E9-222249709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78133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E0E33-C825-4625-8846-BFCB49B59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In-flight Weather Advisories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BF3927-EC18-496B-B6CB-7F1C2D7956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1872" y="2091999"/>
            <a:ext cx="8595360" cy="4174398"/>
          </a:xfrm>
        </p:spPr>
        <p:txBody>
          <a:bodyPr>
            <a:normAutofit/>
          </a:bodyPr>
          <a:lstStyle/>
          <a:p>
            <a:r>
              <a:rPr lang="en-US" dirty="0"/>
              <a:t>Weather information of interest to all, but specific to phenomena dangerous to light aircraft</a:t>
            </a:r>
          </a:p>
          <a:p>
            <a:r>
              <a:rPr lang="en-US" dirty="0"/>
              <a:t>Types of AIRMETs (WA)</a:t>
            </a:r>
          </a:p>
          <a:p>
            <a:pPr lvl="1"/>
            <a:r>
              <a:rPr lang="en-US" dirty="0"/>
              <a:t>Sierra: IFR and mountain obscurement</a:t>
            </a:r>
          </a:p>
          <a:p>
            <a:pPr lvl="1"/>
            <a:r>
              <a:rPr lang="en-US" dirty="0"/>
              <a:t>Tango: Turbulence, strong surface winds, and low-level windshear </a:t>
            </a:r>
          </a:p>
          <a:p>
            <a:pPr lvl="1"/>
            <a:r>
              <a:rPr lang="en-US" dirty="0"/>
              <a:t>Zulu: Icing and freezing levels</a:t>
            </a:r>
          </a:p>
          <a:p>
            <a:r>
              <a:rPr lang="en-US" dirty="0"/>
              <a:t>Issued every 6 hours with intermediate updates as needed</a:t>
            </a:r>
            <a:endParaRPr lang="en-US" dirty="0"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Aviation Weather Graphical AIRMETs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E3267D-8F89-472C-97E9-222249709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88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189302A-22DB-B79D-41E1-E19E474F5E7D}"/>
              </a:ext>
            </a:extLst>
          </p:cNvPr>
          <p:cNvSpPr txBox="1">
            <a:spLocks/>
          </p:cNvSpPr>
          <p:nvPr/>
        </p:nvSpPr>
        <p:spPr>
          <a:xfrm>
            <a:off x="1261872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AIRMET (WA)</a:t>
            </a:r>
          </a:p>
        </p:txBody>
      </p:sp>
    </p:spTree>
    <p:extLst>
      <p:ext uri="{BB962C8B-B14F-4D97-AF65-F5344CB8AC3E}">
        <p14:creationId xmlns:p14="http://schemas.microsoft.com/office/powerpoint/2010/main" val="203653115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E0E33-C825-4625-8846-BFCB49B59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In-flight Weather Advisories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BF3927-EC18-496B-B6CB-7F1C2D7956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1872" y="2091999"/>
            <a:ext cx="8595360" cy="4174398"/>
          </a:xfrm>
        </p:spPr>
        <p:txBody>
          <a:bodyPr>
            <a:normAutofit/>
          </a:bodyPr>
          <a:lstStyle/>
          <a:p>
            <a:r>
              <a:rPr lang="en-US" dirty="0"/>
              <a:t>In flight non-convective weather advisory potentially hazardous to all aircraft</a:t>
            </a:r>
          </a:p>
          <a:p>
            <a:r>
              <a:rPr lang="en-US" dirty="0"/>
              <a:t>Issued for</a:t>
            </a:r>
          </a:p>
          <a:p>
            <a:pPr lvl="1"/>
            <a:r>
              <a:rPr lang="en-US" dirty="0"/>
              <a:t>Severe icing</a:t>
            </a:r>
          </a:p>
          <a:p>
            <a:pPr lvl="1"/>
            <a:r>
              <a:rPr lang="en-US" dirty="0"/>
              <a:t>Extreme turbulence</a:t>
            </a:r>
          </a:p>
          <a:p>
            <a:pPr lvl="1"/>
            <a:r>
              <a:rPr lang="en-US" dirty="0"/>
              <a:t>Clear air turbulence</a:t>
            </a:r>
          </a:p>
          <a:p>
            <a:pPr lvl="1"/>
            <a:r>
              <a:rPr lang="en-US" dirty="0"/>
              <a:t>Dust / sandstorms (visibility &lt; 3 miles)</a:t>
            </a:r>
          </a:p>
          <a:p>
            <a:pPr lvl="1"/>
            <a:r>
              <a:rPr lang="en-US" dirty="0"/>
              <a:t>Volcanic ash</a:t>
            </a:r>
          </a:p>
          <a:p>
            <a:r>
              <a:rPr lang="en-US" dirty="0"/>
              <a:t>SIGMETs are unscheduled advisories </a:t>
            </a:r>
          </a:p>
          <a:p>
            <a:pPr lvl="1"/>
            <a:r>
              <a:rPr lang="en-US" dirty="0"/>
              <a:t>Valid for 4 hours</a:t>
            </a:r>
          </a:p>
          <a:p>
            <a:pPr lvl="1"/>
            <a:r>
              <a:rPr lang="en-US" dirty="0"/>
              <a:t>Hurricane related SIGMETs are valid for 6 hours</a:t>
            </a:r>
          </a:p>
          <a:p>
            <a:r>
              <a:rPr lang="en-US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Aviation Weather SIGMETs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E3267D-8F89-472C-97E9-222249709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89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9A3D708-40DF-6F46-6626-99DF4A724780}"/>
              </a:ext>
            </a:extLst>
          </p:cNvPr>
          <p:cNvSpPr txBox="1">
            <a:spLocks/>
          </p:cNvSpPr>
          <p:nvPr/>
        </p:nvSpPr>
        <p:spPr>
          <a:xfrm>
            <a:off x="1261872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SIGMET (WS)</a:t>
            </a:r>
          </a:p>
        </p:txBody>
      </p:sp>
    </p:spTree>
    <p:extLst>
      <p:ext uri="{BB962C8B-B14F-4D97-AF65-F5344CB8AC3E}">
        <p14:creationId xmlns:p14="http://schemas.microsoft.com/office/powerpoint/2010/main" val="275464484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E0E33-C825-4625-8846-BFCB49B59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In-Flight Weather Advisories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BF3927-EC18-496B-B6CB-7F1C2D7956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1872" y="2091999"/>
            <a:ext cx="8595360" cy="4174398"/>
          </a:xfrm>
        </p:spPr>
        <p:txBody>
          <a:bodyPr>
            <a:normAutofit/>
          </a:bodyPr>
          <a:lstStyle/>
          <a:p>
            <a:r>
              <a:rPr lang="en-US" dirty="0"/>
              <a:t>Hazardous convective weather that affects the safety of all aircraft</a:t>
            </a:r>
          </a:p>
          <a:p>
            <a:r>
              <a:rPr lang="en-US" dirty="0"/>
              <a:t>Issued for:</a:t>
            </a:r>
          </a:p>
          <a:p>
            <a:pPr lvl="1"/>
            <a:r>
              <a:rPr lang="en-US" dirty="0"/>
              <a:t>Severe thunderstorms with:</a:t>
            </a:r>
          </a:p>
          <a:p>
            <a:pPr lvl="2"/>
            <a:r>
              <a:rPr lang="en-US" dirty="0"/>
              <a:t>Surface winds &gt; 50 knots</a:t>
            </a:r>
          </a:p>
          <a:p>
            <a:pPr lvl="2"/>
            <a:r>
              <a:rPr lang="en-US" dirty="0"/>
              <a:t>Hail at the surface ¾ inch or greater in diameter</a:t>
            </a:r>
          </a:p>
          <a:p>
            <a:pPr lvl="2"/>
            <a:r>
              <a:rPr lang="en-US" dirty="0"/>
              <a:t>Tornadoes</a:t>
            </a:r>
          </a:p>
          <a:p>
            <a:pPr lvl="1"/>
            <a:r>
              <a:rPr lang="en-US" dirty="0"/>
              <a:t>Embedded thunderstorms</a:t>
            </a:r>
          </a:p>
          <a:p>
            <a:pPr lvl="1"/>
            <a:r>
              <a:rPr lang="en-US" dirty="0"/>
              <a:t>Line of thunderstorms</a:t>
            </a:r>
          </a:p>
          <a:p>
            <a:pPr lvl="1"/>
            <a:r>
              <a:rPr lang="en-US" dirty="0"/>
              <a:t>Thunderstorms with heavy or greater precipitation affecting at least 40% of an area ≥ 3,000 square miles</a:t>
            </a:r>
          </a:p>
          <a:p>
            <a:r>
              <a:rPr lang="en-US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Aviation Weather SIGMETs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E3267D-8F89-472C-97E9-222249709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90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141B70A-8202-B9D5-542D-458F40221998}"/>
              </a:ext>
            </a:extLst>
          </p:cNvPr>
          <p:cNvSpPr txBox="1">
            <a:spLocks/>
          </p:cNvSpPr>
          <p:nvPr/>
        </p:nvSpPr>
        <p:spPr>
          <a:xfrm>
            <a:off x="1261872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Convective SIGMET (WST)</a:t>
            </a:r>
          </a:p>
        </p:txBody>
      </p:sp>
    </p:spTree>
    <p:extLst>
      <p:ext uri="{BB962C8B-B14F-4D97-AF65-F5344CB8AC3E}">
        <p14:creationId xmlns:p14="http://schemas.microsoft.com/office/powerpoint/2010/main" val="195290717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E0E33-C825-4625-8846-BFCB49B59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In-Flight Weather Advisories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BF3927-EC18-496B-B6CB-7F1C2D7956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1872" y="2091999"/>
            <a:ext cx="8595360" cy="4174398"/>
          </a:xfrm>
        </p:spPr>
        <p:txBody>
          <a:bodyPr>
            <a:normAutofit/>
          </a:bodyPr>
          <a:lstStyle/>
          <a:p>
            <a:r>
              <a:rPr lang="en-US" dirty="0"/>
              <a:t>Unscheduled inflight, flow control, air traffic, and air crew advisory</a:t>
            </a:r>
          </a:p>
          <a:p>
            <a:r>
              <a:rPr lang="en-US" dirty="0"/>
              <a:t>Produced for weather beginning in the next 2-hours</a:t>
            </a:r>
          </a:p>
          <a:p>
            <a:r>
              <a:rPr lang="en-US" dirty="0"/>
              <a:t>Issued:</a:t>
            </a:r>
          </a:p>
          <a:p>
            <a:pPr lvl="1"/>
            <a:r>
              <a:rPr lang="en-US" dirty="0"/>
              <a:t>As a supplement to existing SIGMET, Convective SIGMET, or AIRMET</a:t>
            </a:r>
          </a:p>
          <a:p>
            <a:pPr lvl="1"/>
            <a:r>
              <a:rPr lang="en-US" dirty="0"/>
              <a:t>When an inflight advisory has not been issued, but pilot reports &amp; other conditions indicate it should be</a:t>
            </a:r>
          </a:p>
          <a:p>
            <a:pPr lvl="1"/>
            <a:r>
              <a:rPr lang="en-US" dirty="0"/>
              <a:t>When observed or developing weather doesn’t meet SIGMET, Convective SIGMET, or AIRMET criteria but pilot reports indicate the weather will adversely affect the safe flow of air traffic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E3267D-8F89-472C-97E9-222249709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91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029FA4B-071A-296F-FD72-34BE6190854D}"/>
              </a:ext>
            </a:extLst>
          </p:cNvPr>
          <p:cNvSpPr txBox="1">
            <a:spLocks/>
          </p:cNvSpPr>
          <p:nvPr/>
        </p:nvSpPr>
        <p:spPr>
          <a:xfrm>
            <a:off x="1261872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Center Weather Advisories (CWA)</a:t>
            </a:r>
          </a:p>
        </p:txBody>
      </p:sp>
    </p:spTree>
    <p:extLst>
      <p:ext uri="{BB962C8B-B14F-4D97-AF65-F5344CB8AC3E}">
        <p14:creationId xmlns:p14="http://schemas.microsoft.com/office/powerpoint/2010/main" val="381359100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A6240-7515-4936-8F22-7A59A4BE1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In-Flight Weather Advisories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42B519-6650-48B7-8365-9F20AE4652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1872" y="2091999"/>
            <a:ext cx="8595360" cy="4174398"/>
          </a:xfrm>
        </p:spPr>
        <p:txBody>
          <a:bodyPr>
            <a:normAutofit/>
          </a:bodyPr>
          <a:lstStyle/>
          <a:p>
            <a:r>
              <a:rPr lang="en-US" dirty="0"/>
              <a:t>Pilot generated weather report of phenomena encountered in flight </a:t>
            </a:r>
          </a:p>
          <a:p>
            <a:r>
              <a:rPr lang="en-US" dirty="0"/>
              <a:t>Allows for real time weather reports </a:t>
            </a:r>
          </a:p>
          <a:p>
            <a:pPr lvl="1"/>
            <a:r>
              <a:rPr lang="en-US" dirty="0"/>
              <a:t>Cloud tops, icing, turbulence, temperatures, wind, etc.</a:t>
            </a:r>
          </a:p>
          <a:p>
            <a:r>
              <a:rPr lang="en-US" dirty="0"/>
              <a:t>Helps fill the gaps between reporting stations</a:t>
            </a:r>
          </a:p>
          <a:p>
            <a:r>
              <a:rPr lang="en-US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Aviation Weather PIREPs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927361-44C1-41B3-9E37-E728ACB20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92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8AACC40-FDC5-D085-82C5-8101CD50AC02}"/>
              </a:ext>
            </a:extLst>
          </p:cNvPr>
          <p:cNvSpPr txBox="1">
            <a:spLocks/>
          </p:cNvSpPr>
          <p:nvPr/>
        </p:nvSpPr>
        <p:spPr>
          <a:xfrm>
            <a:off x="1261872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PIREP</a:t>
            </a:r>
          </a:p>
        </p:txBody>
      </p:sp>
    </p:spTree>
    <p:extLst>
      <p:ext uri="{BB962C8B-B14F-4D97-AF65-F5344CB8AC3E}">
        <p14:creationId xmlns:p14="http://schemas.microsoft.com/office/powerpoint/2010/main" val="172106717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A6240-7515-4936-8F22-7A59A4BE1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In-Flight Weather Advisories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42B519-6650-48B7-8365-9F20AE4652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1872" y="2091999"/>
            <a:ext cx="3141948" cy="4174398"/>
          </a:xfrm>
        </p:spPr>
        <p:txBody>
          <a:bodyPr>
            <a:normAutofit/>
          </a:bodyPr>
          <a:lstStyle/>
          <a:p>
            <a:r>
              <a:rPr lang="en-US" dirty="0"/>
              <a:t>Prepared using a prescribed format</a:t>
            </a:r>
          </a:p>
          <a:p>
            <a:pPr lvl="1"/>
            <a:r>
              <a:rPr lang="en-US" dirty="0"/>
              <a:t>Type of PIREP</a:t>
            </a:r>
          </a:p>
          <a:p>
            <a:pPr lvl="1"/>
            <a:r>
              <a:rPr lang="en-US" dirty="0"/>
              <a:t>Location of Phenomena</a:t>
            </a:r>
          </a:p>
          <a:p>
            <a:pPr lvl="1"/>
            <a:r>
              <a:rPr lang="en-US" dirty="0"/>
              <a:t>Time</a:t>
            </a:r>
          </a:p>
          <a:p>
            <a:pPr lvl="1"/>
            <a:r>
              <a:rPr lang="en-US" dirty="0"/>
              <a:t>Altitude</a:t>
            </a:r>
          </a:p>
          <a:p>
            <a:pPr lvl="1"/>
            <a:r>
              <a:rPr lang="en-US" dirty="0"/>
              <a:t>Aircraft Type</a:t>
            </a:r>
          </a:p>
          <a:p>
            <a:pPr lvl="1"/>
            <a:r>
              <a:rPr lang="en-US" dirty="0"/>
              <a:t>At least one element to describe reported phenomena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927361-44C1-41B3-9E37-E728ACB20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93</a:t>
            </a:fld>
            <a:endParaRPr lang="en-US"/>
          </a:p>
        </p:txBody>
      </p:sp>
      <p:pic>
        <p:nvPicPr>
          <p:cNvPr id="10" name="Picture 9" descr="A screen shot of a computer&#10;&#10;Description automatically generated">
            <a:extLst>
              <a:ext uri="{FF2B5EF4-FFF2-40B4-BE49-F238E27FC236}">
                <a16:creationId xmlns:a16="http://schemas.microsoft.com/office/drawing/2014/main" id="{904E788E-6AE0-E580-FF66-9E0A787BE7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4494" y="1883064"/>
            <a:ext cx="6127672" cy="3091871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195E1BD8-F32F-4A0D-A5FF-845A071B10DA}"/>
              </a:ext>
            </a:extLst>
          </p:cNvPr>
          <p:cNvSpPr txBox="1">
            <a:spLocks/>
          </p:cNvSpPr>
          <p:nvPr/>
        </p:nvSpPr>
        <p:spPr>
          <a:xfrm>
            <a:off x="1261872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PIREP</a:t>
            </a:r>
          </a:p>
        </p:txBody>
      </p:sp>
    </p:spTree>
    <p:extLst>
      <p:ext uri="{BB962C8B-B14F-4D97-AF65-F5344CB8AC3E}">
        <p14:creationId xmlns:p14="http://schemas.microsoft.com/office/powerpoint/2010/main" val="274740543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A6240-7515-4936-8F22-7A59A4BE1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In-Flight Weather Advisories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42B519-6650-48B7-8365-9F20AE4652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1872" y="2091998"/>
            <a:ext cx="3141949" cy="439506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Urgent PIREP (UUA)</a:t>
            </a:r>
          </a:p>
          <a:p>
            <a:pPr lvl="1"/>
            <a:r>
              <a:rPr lang="en-US" dirty="0"/>
              <a:t>Tornados</a:t>
            </a:r>
          </a:p>
          <a:p>
            <a:pPr lvl="1"/>
            <a:r>
              <a:rPr lang="en-US" dirty="0"/>
              <a:t>Severe/extreme turbulence</a:t>
            </a:r>
          </a:p>
          <a:p>
            <a:pPr lvl="1"/>
            <a:r>
              <a:rPr lang="en-US" dirty="0"/>
              <a:t>Severe icing</a:t>
            </a:r>
          </a:p>
          <a:p>
            <a:pPr lvl="1"/>
            <a:r>
              <a:rPr lang="en-US" dirty="0"/>
              <a:t>Hail</a:t>
            </a:r>
          </a:p>
          <a:p>
            <a:pPr lvl="1"/>
            <a:r>
              <a:rPr lang="en-US" dirty="0"/>
              <a:t>LLWS within 2,000’ of the surface</a:t>
            </a:r>
          </a:p>
          <a:p>
            <a:pPr lvl="1"/>
            <a:r>
              <a:rPr lang="en-US" dirty="0"/>
              <a:t>Volcanic ash</a:t>
            </a:r>
          </a:p>
          <a:p>
            <a:pPr lvl="1"/>
            <a:r>
              <a:rPr lang="en-US" dirty="0"/>
              <a:t>Any weather considered to be hazardous</a:t>
            </a:r>
          </a:p>
          <a:p>
            <a:r>
              <a:rPr lang="en-US" dirty="0"/>
              <a:t>Routine PIREP (UA)</a:t>
            </a:r>
          </a:p>
          <a:p>
            <a:pPr lvl="1"/>
            <a:r>
              <a:rPr lang="en-US" dirty="0"/>
              <a:t>Doesn’t contain any urgent information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927361-44C1-41B3-9E37-E728ACB20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94</a:t>
            </a:fld>
            <a:endParaRPr lang="en-US"/>
          </a:p>
        </p:txBody>
      </p:sp>
      <p:pic>
        <p:nvPicPr>
          <p:cNvPr id="9" name="Picture 8" descr="A screen shot of a computer&#10;&#10;Description automatically generated">
            <a:extLst>
              <a:ext uri="{FF2B5EF4-FFF2-40B4-BE49-F238E27FC236}">
                <a16:creationId xmlns:a16="http://schemas.microsoft.com/office/drawing/2014/main" id="{99AAE128-0ABA-855E-7202-EB9B2830AD7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4494" y="1883064"/>
            <a:ext cx="6127672" cy="309187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06CD2CE-F5D7-74E9-7C4E-31FFD44243ED}"/>
              </a:ext>
            </a:extLst>
          </p:cNvPr>
          <p:cNvSpPr txBox="1">
            <a:spLocks/>
          </p:cNvSpPr>
          <p:nvPr/>
        </p:nvSpPr>
        <p:spPr>
          <a:xfrm>
            <a:off x="1261872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PIREP</a:t>
            </a:r>
          </a:p>
        </p:txBody>
      </p:sp>
    </p:spTree>
    <p:extLst>
      <p:ext uri="{BB962C8B-B14F-4D97-AF65-F5344CB8AC3E}">
        <p14:creationId xmlns:p14="http://schemas.microsoft.com/office/powerpoint/2010/main" val="120364065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6E86F-03D1-4878-878E-F8263050C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In-Flight Weather Advisories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B02B869-2384-4F9D-94A2-9946F9EAF7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1872" y="2019835"/>
            <a:ext cx="4401509" cy="4246562"/>
          </a:xfrm>
        </p:spPr>
        <p:txBody>
          <a:bodyPr>
            <a:normAutofit/>
          </a:bodyPr>
          <a:lstStyle/>
          <a:p>
            <a:r>
              <a:rPr lang="en-US" dirty="0"/>
              <a:t>FSS</a:t>
            </a:r>
          </a:p>
          <a:p>
            <a:pPr lvl="1"/>
            <a:r>
              <a:rPr lang="en-US" dirty="0"/>
              <a:t>Updated briefing enroute</a:t>
            </a:r>
          </a:p>
          <a:p>
            <a:r>
              <a:rPr lang="en-US" dirty="0"/>
              <a:t>Onboard Weather Equipment</a:t>
            </a:r>
          </a:p>
          <a:p>
            <a:pPr lvl="1"/>
            <a:r>
              <a:rPr lang="en-US" dirty="0"/>
              <a:t>ADS-B </a:t>
            </a:r>
          </a:p>
          <a:p>
            <a:pPr lvl="2"/>
            <a:r>
              <a:rPr lang="en-US" dirty="0"/>
              <a:t>Free weather information, if your system can receive it</a:t>
            </a:r>
          </a:p>
          <a:p>
            <a:pPr lvl="1"/>
            <a:r>
              <a:rPr lang="en-US" dirty="0"/>
              <a:t>FIS-B</a:t>
            </a:r>
          </a:p>
          <a:p>
            <a:pPr lvl="2"/>
            <a:r>
              <a:rPr lang="en-US" dirty="0"/>
              <a:t>Free weather information, if your system can receive it</a:t>
            </a:r>
          </a:p>
          <a:p>
            <a:pPr lvl="1"/>
            <a:r>
              <a:rPr lang="en-US" dirty="0"/>
              <a:t>Satellite Weather</a:t>
            </a:r>
          </a:p>
          <a:p>
            <a:pPr lvl="1"/>
            <a:r>
              <a:rPr lang="en-US" dirty="0"/>
              <a:t>Be proficient in any installed weather equipment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09061E-8079-45F4-9E5A-963BAB673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CD4F3DA2-F1D6-4A73-92C0-55630F2E6614}" type="slidenum">
              <a:rPr lang="en-US" sz="3600" smtClean="0"/>
              <a:pPr>
                <a:lnSpc>
                  <a:spcPct val="90000"/>
                </a:lnSpc>
                <a:spcAft>
                  <a:spcPts val="600"/>
                </a:spcAft>
              </a:pPr>
              <a:t>95</a:t>
            </a:fld>
            <a:endParaRPr lang="en-US" sz="3600"/>
          </a:p>
        </p:txBody>
      </p:sp>
      <p:pic>
        <p:nvPicPr>
          <p:cNvPr id="4" name="Graphic 3" descr="Fog outline">
            <a:extLst>
              <a:ext uri="{FF2B5EF4-FFF2-40B4-BE49-F238E27FC236}">
                <a16:creationId xmlns:a16="http://schemas.microsoft.com/office/drawing/2014/main" id="{8AB52152-75F8-CD99-8E34-ED7F278F66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46891" y="1691322"/>
            <a:ext cx="4324324" cy="4324324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80D512E9-286C-D760-22D3-4D475BB88487}"/>
              </a:ext>
            </a:extLst>
          </p:cNvPr>
          <p:cNvSpPr txBox="1">
            <a:spLocks/>
          </p:cNvSpPr>
          <p:nvPr/>
        </p:nvSpPr>
        <p:spPr>
          <a:xfrm>
            <a:off x="1261872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Other Info</a:t>
            </a:r>
          </a:p>
        </p:txBody>
      </p:sp>
    </p:spTree>
    <p:extLst>
      <p:ext uri="{BB962C8B-B14F-4D97-AF65-F5344CB8AC3E}">
        <p14:creationId xmlns:p14="http://schemas.microsoft.com/office/powerpoint/2010/main" val="214002227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558D3-40AC-457C-851E-D670E701A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Go / No Go Decision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AC2713-A88F-431D-A059-F47EAD64E3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2005739"/>
            <a:ext cx="6015571" cy="4174398"/>
          </a:xfrm>
        </p:spPr>
        <p:txBody>
          <a:bodyPr>
            <a:normAutofit/>
          </a:bodyPr>
          <a:lstStyle/>
          <a:p>
            <a:r>
              <a:rPr lang="en-US" dirty="0"/>
              <a:t>Consider weather, aircraft, equipment, as well as yourself</a:t>
            </a:r>
          </a:p>
          <a:p>
            <a:pPr lvl="1"/>
            <a:r>
              <a:rPr lang="en-US" dirty="0"/>
              <a:t>Weather briefing, charts / reports</a:t>
            </a:r>
          </a:p>
          <a:p>
            <a:pPr lvl="1"/>
            <a:r>
              <a:rPr lang="en-US" dirty="0"/>
              <a:t>PAVE Checklist</a:t>
            </a:r>
          </a:p>
          <a:p>
            <a:pPr lvl="1"/>
            <a:r>
              <a:rPr lang="en-US" dirty="0"/>
              <a:t>Consider overall and recent flight experience</a:t>
            </a:r>
          </a:p>
          <a:p>
            <a:r>
              <a:rPr lang="en-US" dirty="0"/>
              <a:t>Set personal minimums and do not bend them</a:t>
            </a:r>
          </a:p>
          <a:p>
            <a:r>
              <a:rPr lang="en-US" dirty="0"/>
              <a:t>Consider recent flight experience</a:t>
            </a:r>
          </a:p>
          <a:p>
            <a:pPr lvl="1"/>
            <a:r>
              <a:rPr lang="en-US" dirty="0"/>
              <a:t>Currency and, more importantly, proficiency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8FCAD2-3083-4A0F-8BCE-BF3B0B1FD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97979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558D3-40AC-457C-851E-D670E701A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Go / No Go Decision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AC2713-A88F-431D-A059-F47EAD64E3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2005739"/>
            <a:ext cx="6015571" cy="4174398"/>
          </a:xfrm>
        </p:spPr>
        <p:txBody>
          <a:bodyPr>
            <a:normAutofit/>
          </a:bodyPr>
          <a:lstStyle/>
          <a:p>
            <a:r>
              <a:rPr lang="en-US" dirty="0"/>
              <a:t>Recognizing Weather Hazards</a:t>
            </a:r>
          </a:p>
          <a:p>
            <a:pPr lvl="1"/>
            <a:r>
              <a:rPr lang="en-US" dirty="0"/>
              <a:t>Interpretation of aviation charts &amp; reports</a:t>
            </a:r>
          </a:p>
          <a:p>
            <a:pPr lvl="1"/>
            <a:r>
              <a:rPr lang="en-US" dirty="0"/>
              <a:t>Enroute updates and inflight reports</a:t>
            </a:r>
          </a:p>
          <a:p>
            <a:pPr lvl="1"/>
            <a:r>
              <a:rPr lang="en-US" dirty="0"/>
              <a:t>Visual indications</a:t>
            </a:r>
          </a:p>
          <a:p>
            <a:r>
              <a:rPr lang="en-US" dirty="0"/>
              <a:t>Continual process of decision making</a:t>
            </a:r>
          </a:p>
          <a:p>
            <a:pPr lvl="1"/>
            <a:r>
              <a:rPr lang="en-US" dirty="0"/>
              <a:t>Flight planning, pre-flight, </a:t>
            </a:r>
            <a:r>
              <a:rPr lang="en-US" i="1" dirty="0"/>
              <a:t>and</a:t>
            </a:r>
            <a:r>
              <a:rPr lang="en-US" dirty="0"/>
              <a:t> enroute</a:t>
            </a:r>
          </a:p>
          <a:p>
            <a:pPr lvl="1"/>
            <a:r>
              <a:rPr lang="en-US" dirty="0"/>
              <a:t>Don’t be afraid to discontinue the flight or divert</a:t>
            </a:r>
          </a:p>
          <a:p>
            <a:pPr lvl="1"/>
            <a:r>
              <a:rPr lang="en-US" dirty="0"/>
              <a:t>Potential No Go Conditions: Reduced visibility, hazardous weather, UUA/UA PIREPs, personal minimums, etc.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8FCAD2-3083-4A0F-8BCE-BF3B0B1FD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97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675675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Question mark on green pastel background">
            <a:extLst>
              <a:ext uri="{FF2B5EF4-FFF2-40B4-BE49-F238E27FC236}">
                <a16:creationId xmlns:a16="http://schemas.microsoft.com/office/drawing/2014/main" id="{AEF6048D-D3FC-19A7-B239-4DC7E79644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5100" y="1047304"/>
            <a:ext cx="7260761" cy="5445571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A578938-DC73-4D76-A46C-8B9F105F7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2099789370"/>
      </p:ext>
    </p:extLst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AirTest Pro">
      <a:dk1>
        <a:srgbClr val="0D2036"/>
      </a:dk1>
      <a:lt1>
        <a:sysClr val="window" lastClr="FFFFFF"/>
      </a:lt1>
      <a:dk2>
        <a:srgbClr val="0B4FA8"/>
      </a:dk2>
      <a:lt2>
        <a:srgbClr val="EEF3FA"/>
      </a:lt2>
      <a:accent1>
        <a:srgbClr val="016AEA"/>
      </a:accent1>
      <a:accent2>
        <a:srgbClr val="FF5033"/>
      </a:accent2>
      <a:accent3>
        <a:srgbClr val="0D2036"/>
      </a:accent3>
      <a:accent4>
        <a:srgbClr val="5C9CF2"/>
      </a:accent4>
      <a:accent5>
        <a:srgbClr val="94BFF7"/>
      </a:accent5>
      <a:accent6>
        <a:srgbClr val="FFA08F"/>
      </a:accent6>
      <a:hlink>
        <a:srgbClr val="0B4FA8"/>
      </a:hlink>
      <a:folHlink>
        <a:srgbClr val="8A94A6"/>
      </a:folHlink>
    </a:clrScheme>
    <a:fontScheme name="AirTest Pro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>
    <a:txDef>
      <a:spPr/>
      <a:bodyPr vert="horz" lIns="91440" tIns="45720" rIns="91440" bIns="45720" rtlCol="0" anchor="b">
        <a:normAutofit lnSpcReduction="10000"/>
      </a:bodyPr>
      <a:lstStyle>
        <a:defPPr algn="l">
          <a:defRPr sz="2400" spc="0" dirty="0">
            <a:solidFill>
              <a:srgbClr val="9933FF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Office Theme">
  <a:themeElements>
    <a:clrScheme name="AirTest Pro">
      <a:dk1>
        <a:srgbClr val="0D2036"/>
      </a:dk1>
      <a:lt1>
        <a:sysClr val="window" lastClr="FFFFFF"/>
      </a:lt1>
      <a:dk2>
        <a:srgbClr val="0B4FA8"/>
      </a:dk2>
      <a:lt2>
        <a:srgbClr val="EEF3FA"/>
      </a:lt2>
      <a:accent1>
        <a:srgbClr val="016AEA"/>
      </a:accent1>
      <a:accent2>
        <a:srgbClr val="FF5033"/>
      </a:accent2>
      <a:accent3>
        <a:srgbClr val="0D2036"/>
      </a:accent3>
      <a:accent4>
        <a:srgbClr val="5C9CF2"/>
      </a:accent4>
      <a:accent5>
        <a:srgbClr val="94BFF7"/>
      </a:accent5>
      <a:accent6>
        <a:srgbClr val="FFA08F"/>
      </a:accent6>
      <a:hlink>
        <a:srgbClr val="0B4FA8"/>
      </a:hlink>
      <a:folHlink>
        <a:srgbClr val="8A94A6"/>
      </a:folHlink>
    </a:clrScheme>
    <a:fontScheme name="AirTest Pro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9988</TotalTime>
  <Words>5199</Words>
  <Application>Microsoft Office PowerPoint</Application>
  <PresentationFormat>Widescreen</PresentationFormat>
  <Paragraphs>996</Paragraphs>
  <Slides>98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98</vt:i4>
      </vt:variant>
    </vt:vector>
  </HeadingPairs>
  <TitlesOfParts>
    <vt:vector size="107" baseType="lpstr">
      <vt:lpstr>Arial</vt:lpstr>
      <vt:lpstr>Bebas Neue</vt:lpstr>
      <vt:lpstr>Calibri</vt:lpstr>
      <vt:lpstr>Calibri Light</vt:lpstr>
      <vt:lpstr>Century Schoolbook</vt:lpstr>
      <vt:lpstr>Poppins</vt:lpstr>
      <vt:lpstr>Times New Roman</vt:lpstr>
      <vt:lpstr>Wingdings 2</vt:lpstr>
      <vt:lpstr>View</vt:lpstr>
      <vt:lpstr>Weather Information</vt:lpstr>
      <vt:lpstr>Overview</vt:lpstr>
      <vt:lpstr>Atmospheric Composition &amp; Stability</vt:lpstr>
      <vt:lpstr>Atmospheric Composition &amp; Stability</vt:lpstr>
      <vt:lpstr>Atmospheric Composition &amp; Stability</vt:lpstr>
      <vt:lpstr>Wind</vt:lpstr>
      <vt:lpstr>Wind</vt:lpstr>
      <vt:lpstr>Wind</vt:lpstr>
      <vt:lpstr>Wind</vt:lpstr>
      <vt:lpstr>Wind</vt:lpstr>
      <vt:lpstr>Wind</vt:lpstr>
      <vt:lpstr>Wind</vt:lpstr>
      <vt:lpstr>Temperature</vt:lpstr>
      <vt:lpstr>Temperature</vt:lpstr>
      <vt:lpstr>Moisture &amp; Precipitation</vt:lpstr>
      <vt:lpstr>Moisture &amp; Precipitation</vt:lpstr>
      <vt:lpstr>Weather System Formation</vt:lpstr>
      <vt:lpstr>Weather System Formation</vt:lpstr>
      <vt:lpstr>Fronts</vt:lpstr>
      <vt:lpstr>Fronts</vt:lpstr>
      <vt:lpstr>Fronts</vt:lpstr>
      <vt:lpstr>Fronts</vt:lpstr>
      <vt:lpstr>Fronts</vt:lpstr>
      <vt:lpstr>Clouds</vt:lpstr>
      <vt:lpstr>Clouds</vt:lpstr>
      <vt:lpstr>Clouds</vt:lpstr>
      <vt:lpstr>Clouds</vt:lpstr>
      <vt:lpstr>Clouds</vt:lpstr>
      <vt:lpstr>Clouds</vt:lpstr>
      <vt:lpstr>Clouds</vt:lpstr>
      <vt:lpstr>Turbulence</vt:lpstr>
      <vt:lpstr>Turbulence</vt:lpstr>
      <vt:lpstr>Turbulence</vt:lpstr>
      <vt:lpstr>Thunderstorms</vt:lpstr>
      <vt:lpstr>Thunderstorms</vt:lpstr>
      <vt:lpstr>Thunderstorms</vt:lpstr>
      <vt:lpstr>Thunderstorms</vt:lpstr>
      <vt:lpstr>Thunderstorms</vt:lpstr>
      <vt:lpstr>Thunderstorms</vt:lpstr>
      <vt:lpstr>Frost &amp; Icing</vt:lpstr>
      <vt:lpstr>Frost &amp; Icing</vt:lpstr>
      <vt:lpstr>Frost &amp; Icing</vt:lpstr>
      <vt:lpstr>Frost &amp; Icing</vt:lpstr>
      <vt:lpstr>Fog &amp; Mist</vt:lpstr>
      <vt:lpstr>Fog &amp; Mist</vt:lpstr>
      <vt:lpstr>Fog &amp; Mist</vt:lpstr>
      <vt:lpstr>Fog &amp; MIST</vt:lpstr>
      <vt:lpstr>Fog &amp; Mist</vt:lpstr>
      <vt:lpstr>Fog &amp; Mist</vt:lpstr>
      <vt:lpstr>Fog &amp; Mist</vt:lpstr>
      <vt:lpstr>Fog &amp; Mist</vt:lpstr>
      <vt:lpstr>FOG &amp; MIST</vt:lpstr>
      <vt:lpstr>Obstructions to Visibility</vt:lpstr>
      <vt:lpstr>Obstructions to Visibility</vt:lpstr>
      <vt:lpstr>Obstructions to Visibility</vt:lpstr>
      <vt:lpstr>Obstructions to Visibility</vt:lpstr>
      <vt:lpstr>Obstructions to Visibility</vt:lpstr>
      <vt:lpstr>Obstructions to Visibility</vt:lpstr>
      <vt:lpstr>Importance of a Weather Briefing</vt:lpstr>
      <vt:lpstr>Weather Sources</vt:lpstr>
      <vt:lpstr>Weather Reports &amp; Charts</vt:lpstr>
      <vt:lpstr>Weather Reports &amp; Charts</vt:lpstr>
      <vt:lpstr>Weather Reports &amp; Charts</vt:lpstr>
      <vt:lpstr>Weather Reports &amp; Charts</vt:lpstr>
      <vt:lpstr>Weather Reports &amp; Charts</vt:lpstr>
      <vt:lpstr>Weather Reports &amp; Charts</vt:lpstr>
      <vt:lpstr>Weather Reports &amp; Charts</vt:lpstr>
      <vt:lpstr>Weather Reports &amp; Charts</vt:lpstr>
      <vt:lpstr>Weather Reports &amp; Charts</vt:lpstr>
      <vt:lpstr>Weather Reports &amp; Charts</vt:lpstr>
      <vt:lpstr>Weather Reports  &amp; Charts</vt:lpstr>
      <vt:lpstr>Weather Reports &amp; Charts</vt:lpstr>
      <vt:lpstr>Weather Reports &amp; Charts</vt:lpstr>
      <vt:lpstr>Weather Reports &amp; Charts</vt:lpstr>
      <vt:lpstr>Weather Reports &amp; Charts</vt:lpstr>
      <vt:lpstr>Weather Reports &amp; Charts</vt:lpstr>
      <vt:lpstr>Weather Reports &amp; Charts</vt:lpstr>
      <vt:lpstr>Weather Reports &amp; Charts</vt:lpstr>
      <vt:lpstr>Weather Reports &amp; Charts</vt:lpstr>
      <vt:lpstr>Weather Reports &amp; Charts</vt:lpstr>
      <vt:lpstr>PowerPoint Presentation</vt:lpstr>
      <vt:lpstr>Weather Reports &amp; Charts</vt:lpstr>
      <vt:lpstr>Weather Reports &amp; Charts</vt:lpstr>
      <vt:lpstr>Weather Reports &amp; Charts</vt:lpstr>
      <vt:lpstr>Weather Reports &amp; Charts</vt:lpstr>
      <vt:lpstr>PowerPoint Presentation</vt:lpstr>
      <vt:lpstr>In-Flight Weather Advisories</vt:lpstr>
      <vt:lpstr>In-flight Weather Advisories</vt:lpstr>
      <vt:lpstr>In-flight Weather Advisories</vt:lpstr>
      <vt:lpstr>In-Flight Weather Advisories</vt:lpstr>
      <vt:lpstr>In-Flight Weather Advisories</vt:lpstr>
      <vt:lpstr>In-Flight Weather Advisories</vt:lpstr>
      <vt:lpstr>In-Flight Weather Advisories</vt:lpstr>
      <vt:lpstr>In-Flight Weather Advisories</vt:lpstr>
      <vt:lpstr>In-Flight Weather Advisories</vt:lpstr>
      <vt:lpstr>Go / No Go Decision</vt:lpstr>
      <vt:lpstr>Go / No Go Decision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CFI Lesson Plans</dc:title>
  <dc:creator>Nate Ehlers</dc:creator>
  <cp:lastModifiedBy>Backseat Pilot</cp:lastModifiedBy>
  <cp:revision>11</cp:revision>
  <dcterms:created xsi:type="dcterms:W3CDTF">2021-10-28T22:45:50Z</dcterms:created>
  <dcterms:modified xsi:type="dcterms:W3CDTF">2024-08-31T18:54:20Z</dcterms:modified>
</cp:coreProperties>
</file>