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60" r:id="rId1"/>
  </p:sldMasterIdLst>
  <p:notesMasterIdLst>
    <p:notesMasterId r:id="rId30"/>
  </p:notesMasterIdLst>
  <p:sldIdLst>
    <p:sldId id="272" r:id="rId2"/>
    <p:sldId id="939" r:id="rId3"/>
    <p:sldId id="392" r:id="rId4"/>
    <p:sldId id="2004" r:id="rId5"/>
    <p:sldId id="4623" r:id="rId6"/>
    <p:sldId id="1444" r:id="rId7"/>
    <p:sldId id="1447" r:id="rId8"/>
    <p:sldId id="1448" r:id="rId9"/>
    <p:sldId id="1446" r:id="rId10"/>
    <p:sldId id="2820" r:id="rId11"/>
    <p:sldId id="393" r:id="rId12"/>
    <p:sldId id="1430" r:id="rId13"/>
    <p:sldId id="1197" r:id="rId14"/>
    <p:sldId id="1198" r:id="rId15"/>
    <p:sldId id="2005" r:id="rId16"/>
    <p:sldId id="395" r:id="rId17"/>
    <p:sldId id="3434" r:id="rId18"/>
    <p:sldId id="2006" r:id="rId19"/>
    <p:sldId id="394" r:id="rId20"/>
    <p:sldId id="396" r:id="rId21"/>
    <p:sldId id="3179" r:id="rId22"/>
    <p:sldId id="3180" r:id="rId23"/>
    <p:sldId id="4006" r:id="rId24"/>
    <p:sldId id="397" r:id="rId25"/>
    <p:sldId id="2007" r:id="rId26"/>
    <p:sldId id="2008" r:id="rId27"/>
    <p:sldId id="2009" r:id="rId28"/>
    <p:sldId id="1055" r:id="rId2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BDAFF"/>
    <a:srgbClr val="9933FF"/>
    <a:srgbClr val="FF6600"/>
    <a:srgbClr val="6AFCE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5998ED0-E5F4-4699-83BC-A3BF7E612AF1}" v="1" dt="2024-08-31T18:52:04.52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37CE84F3-28C3-443E-9E96-99CF82512B78}" styleName="Dark Style 1 - Accent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1495" autoAdjust="0"/>
    <p:restoredTop sz="86571" autoAdjust="0"/>
  </p:normalViewPr>
  <p:slideViewPr>
    <p:cSldViewPr snapToGrid="0">
      <p:cViewPr varScale="1">
        <p:scale>
          <a:sx n="57" d="100"/>
          <a:sy n="57" d="100"/>
        </p:scale>
        <p:origin x="360" y="4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microsoft.com/office/2016/11/relationships/changesInfo" Target="changesInfos/changesInfo1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ackseat Pilot" userId="d180a19d18cc575d" providerId="LiveId" clId="{25CC7C5C-97E3-4F16-A1BD-2CD0198C0628}"/>
    <pc:docChg chg="addSld delSld modSld">
      <pc:chgData name="Backseat Pilot" userId="d180a19d18cc575d" providerId="LiveId" clId="{25CC7C5C-97E3-4F16-A1BD-2CD0198C0628}" dt="2024-08-29T19:11:53.919" v="9"/>
      <pc:docMkLst>
        <pc:docMk/>
      </pc:docMkLst>
      <pc:sldChg chg="add del">
        <pc:chgData name="Backseat Pilot" userId="d180a19d18cc575d" providerId="LiveId" clId="{25CC7C5C-97E3-4F16-A1BD-2CD0198C0628}" dt="2024-08-29T19:11:53.919" v="9"/>
        <pc:sldMkLst>
          <pc:docMk/>
          <pc:sldMk cId="1591125127" sldId="272"/>
        </pc:sldMkLst>
      </pc:sldChg>
      <pc:sldChg chg="add del setBg">
        <pc:chgData name="Backseat Pilot" userId="d180a19d18cc575d" providerId="LiveId" clId="{25CC7C5C-97E3-4F16-A1BD-2CD0198C0628}" dt="2024-08-29T19:11:53.919" v="9"/>
        <pc:sldMkLst>
          <pc:docMk/>
          <pc:sldMk cId="3495187018" sldId="392"/>
        </pc:sldMkLst>
      </pc:sldChg>
      <pc:sldChg chg="addSp delSp add del setBg delDesignElem">
        <pc:chgData name="Backseat Pilot" userId="d180a19d18cc575d" providerId="LiveId" clId="{25CC7C5C-97E3-4F16-A1BD-2CD0198C0628}" dt="2024-08-29T19:11:53.919" v="9"/>
        <pc:sldMkLst>
          <pc:docMk/>
          <pc:sldMk cId="812507597" sldId="393"/>
        </pc:sldMkLst>
        <pc:spChg chg="add del">
          <ac:chgData name="Backseat Pilot" userId="d180a19d18cc575d" providerId="LiveId" clId="{25CC7C5C-97E3-4F16-A1BD-2CD0198C0628}" dt="2024-08-29T19:11:53.919" v="9"/>
          <ac:spMkLst>
            <pc:docMk/>
            <pc:sldMk cId="812507597" sldId="393"/>
            <ac:spMk id="14" creationId="{D1039D44-D9E7-4F27-B51A-A9D87AB787F6}"/>
          </ac:spMkLst>
        </pc:spChg>
        <pc:spChg chg="add del">
          <ac:chgData name="Backseat Pilot" userId="d180a19d18cc575d" providerId="LiveId" clId="{25CC7C5C-97E3-4F16-A1BD-2CD0198C0628}" dt="2024-08-29T19:11:53.919" v="9"/>
          <ac:spMkLst>
            <pc:docMk/>
            <pc:sldMk cId="812507597" sldId="393"/>
            <ac:spMk id="16" creationId="{C2C1DDAA-D882-4FF1-A3CE-E86DB88D440E}"/>
          </ac:spMkLst>
        </pc:spChg>
        <pc:spChg chg="add del">
          <ac:chgData name="Backseat Pilot" userId="d180a19d18cc575d" providerId="LiveId" clId="{25CC7C5C-97E3-4F16-A1BD-2CD0198C0628}" dt="2024-08-29T19:11:53.919" v="9"/>
          <ac:spMkLst>
            <pc:docMk/>
            <pc:sldMk cId="812507597" sldId="393"/>
            <ac:spMk id="18" creationId="{E3010638-0FEA-47F7-8EC7-88B0FE33ECD4}"/>
          </ac:spMkLst>
        </pc:spChg>
      </pc:sldChg>
      <pc:sldChg chg="add del setBg">
        <pc:chgData name="Backseat Pilot" userId="d180a19d18cc575d" providerId="LiveId" clId="{25CC7C5C-97E3-4F16-A1BD-2CD0198C0628}" dt="2024-08-29T19:11:53.919" v="9"/>
        <pc:sldMkLst>
          <pc:docMk/>
          <pc:sldMk cId="3021027355" sldId="394"/>
        </pc:sldMkLst>
      </pc:sldChg>
      <pc:sldChg chg="add del">
        <pc:chgData name="Backseat Pilot" userId="d180a19d18cc575d" providerId="LiveId" clId="{25CC7C5C-97E3-4F16-A1BD-2CD0198C0628}" dt="2024-08-29T19:11:53.919" v="9"/>
        <pc:sldMkLst>
          <pc:docMk/>
          <pc:sldMk cId="1038670737" sldId="395"/>
        </pc:sldMkLst>
      </pc:sldChg>
      <pc:sldChg chg="add del">
        <pc:chgData name="Backseat Pilot" userId="d180a19d18cc575d" providerId="LiveId" clId="{25CC7C5C-97E3-4F16-A1BD-2CD0198C0628}" dt="2024-08-29T19:11:53.919" v="9"/>
        <pc:sldMkLst>
          <pc:docMk/>
          <pc:sldMk cId="558903006" sldId="396"/>
        </pc:sldMkLst>
      </pc:sldChg>
      <pc:sldChg chg="add del">
        <pc:chgData name="Backseat Pilot" userId="d180a19d18cc575d" providerId="LiveId" clId="{25CC7C5C-97E3-4F16-A1BD-2CD0198C0628}" dt="2024-08-29T19:11:53.919" v="9"/>
        <pc:sldMkLst>
          <pc:docMk/>
          <pc:sldMk cId="959797572" sldId="397"/>
        </pc:sldMkLst>
      </pc:sldChg>
      <pc:sldChg chg="add del">
        <pc:chgData name="Backseat Pilot" userId="d180a19d18cc575d" providerId="LiveId" clId="{25CC7C5C-97E3-4F16-A1BD-2CD0198C0628}" dt="2024-08-29T19:11:53.919" v="9"/>
        <pc:sldMkLst>
          <pc:docMk/>
          <pc:sldMk cId="3754544556" sldId="939"/>
        </pc:sldMkLst>
      </pc:sldChg>
      <pc:sldChg chg="add del">
        <pc:chgData name="Backseat Pilot" userId="d180a19d18cc575d" providerId="LiveId" clId="{25CC7C5C-97E3-4F16-A1BD-2CD0198C0628}" dt="2024-08-29T19:11:53.919" v="9"/>
        <pc:sldMkLst>
          <pc:docMk/>
          <pc:sldMk cId="3043015030" sldId="1055"/>
        </pc:sldMkLst>
      </pc:sldChg>
      <pc:sldChg chg="addSp delSp add del setBg delDesignElem">
        <pc:chgData name="Backseat Pilot" userId="d180a19d18cc575d" providerId="LiveId" clId="{25CC7C5C-97E3-4F16-A1BD-2CD0198C0628}" dt="2024-08-29T19:11:53.919" v="9"/>
        <pc:sldMkLst>
          <pc:docMk/>
          <pc:sldMk cId="257283779" sldId="1197"/>
        </pc:sldMkLst>
        <pc:spChg chg="add del">
          <ac:chgData name="Backseat Pilot" userId="d180a19d18cc575d" providerId="LiveId" clId="{25CC7C5C-97E3-4F16-A1BD-2CD0198C0628}" dt="2024-08-29T19:11:53.919" v="9"/>
          <ac:spMkLst>
            <pc:docMk/>
            <pc:sldMk cId="257283779" sldId="1197"/>
            <ac:spMk id="9" creationId="{9163A971-857A-4D4D-B458-BADAF926FFCC}"/>
          </ac:spMkLst>
        </pc:spChg>
      </pc:sldChg>
      <pc:sldChg chg="add del">
        <pc:chgData name="Backseat Pilot" userId="d180a19d18cc575d" providerId="LiveId" clId="{25CC7C5C-97E3-4F16-A1BD-2CD0198C0628}" dt="2024-08-29T19:11:53.919" v="9"/>
        <pc:sldMkLst>
          <pc:docMk/>
          <pc:sldMk cId="2206685688" sldId="1198"/>
        </pc:sldMkLst>
      </pc:sldChg>
      <pc:sldChg chg="add del">
        <pc:chgData name="Backseat Pilot" userId="d180a19d18cc575d" providerId="LiveId" clId="{25CC7C5C-97E3-4F16-A1BD-2CD0198C0628}" dt="2024-08-29T19:11:53.919" v="9"/>
        <pc:sldMkLst>
          <pc:docMk/>
          <pc:sldMk cId="3674459123" sldId="1430"/>
        </pc:sldMkLst>
      </pc:sldChg>
      <pc:sldChg chg="addSp delSp add del setBg delDesignElem">
        <pc:chgData name="Backseat Pilot" userId="d180a19d18cc575d" providerId="LiveId" clId="{25CC7C5C-97E3-4F16-A1BD-2CD0198C0628}" dt="2024-08-29T19:11:53.919" v="9"/>
        <pc:sldMkLst>
          <pc:docMk/>
          <pc:sldMk cId="3398774583" sldId="1444"/>
        </pc:sldMkLst>
        <pc:spChg chg="add del">
          <ac:chgData name="Backseat Pilot" userId="d180a19d18cc575d" providerId="LiveId" clId="{25CC7C5C-97E3-4F16-A1BD-2CD0198C0628}" dt="2024-08-29T19:11:53.919" v="9"/>
          <ac:spMkLst>
            <pc:docMk/>
            <pc:sldMk cId="3398774583" sldId="1444"/>
            <ac:spMk id="15" creationId="{E2A53059-D7B9-4249-ACFA-426AA0C68351}"/>
          </ac:spMkLst>
        </pc:spChg>
        <pc:spChg chg="add del">
          <ac:chgData name="Backseat Pilot" userId="d180a19d18cc575d" providerId="LiveId" clId="{25CC7C5C-97E3-4F16-A1BD-2CD0198C0628}" dt="2024-08-29T19:11:53.919" v="9"/>
          <ac:spMkLst>
            <pc:docMk/>
            <pc:sldMk cId="3398774583" sldId="1444"/>
            <ac:spMk id="17" creationId="{F230AD75-6717-4566-9CA9-25308C0596EE}"/>
          </ac:spMkLst>
        </pc:spChg>
      </pc:sldChg>
      <pc:sldChg chg="add del setBg">
        <pc:chgData name="Backseat Pilot" userId="d180a19d18cc575d" providerId="LiveId" clId="{25CC7C5C-97E3-4F16-A1BD-2CD0198C0628}" dt="2024-08-29T19:11:53.919" v="9"/>
        <pc:sldMkLst>
          <pc:docMk/>
          <pc:sldMk cId="3379243548" sldId="1446"/>
        </pc:sldMkLst>
      </pc:sldChg>
      <pc:sldChg chg="add del setBg">
        <pc:chgData name="Backseat Pilot" userId="d180a19d18cc575d" providerId="LiveId" clId="{25CC7C5C-97E3-4F16-A1BD-2CD0198C0628}" dt="2024-08-29T19:11:53.919" v="9"/>
        <pc:sldMkLst>
          <pc:docMk/>
          <pc:sldMk cId="2047728954" sldId="1447"/>
        </pc:sldMkLst>
      </pc:sldChg>
      <pc:sldChg chg="add del setBg">
        <pc:chgData name="Backseat Pilot" userId="d180a19d18cc575d" providerId="LiveId" clId="{25CC7C5C-97E3-4F16-A1BD-2CD0198C0628}" dt="2024-08-29T19:11:53.919" v="9"/>
        <pc:sldMkLst>
          <pc:docMk/>
          <pc:sldMk cId="3540331807" sldId="1448"/>
        </pc:sldMkLst>
      </pc:sldChg>
      <pc:sldChg chg="add del">
        <pc:chgData name="Backseat Pilot" userId="d180a19d18cc575d" providerId="LiveId" clId="{25CC7C5C-97E3-4F16-A1BD-2CD0198C0628}" dt="2024-08-29T19:11:53.919" v="9"/>
        <pc:sldMkLst>
          <pc:docMk/>
          <pc:sldMk cId="3741880672" sldId="2004"/>
        </pc:sldMkLst>
      </pc:sldChg>
      <pc:sldChg chg="add del">
        <pc:chgData name="Backseat Pilot" userId="d180a19d18cc575d" providerId="LiveId" clId="{25CC7C5C-97E3-4F16-A1BD-2CD0198C0628}" dt="2024-08-29T19:11:53.919" v="9"/>
        <pc:sldMkLst>
          <pc:docMk/>
          <pc:sldMk cId="2644024279" sldId="2005"/>
        </pc:sldMkLst>
      </pc:sldChg>
      <pc:sldChg chg="add del">
        <pc:chgData name="Backseat Pilot" userId="d180a19d18cc575d" providerId="LiveId" clId="{25CC7C5C-97E3-4F16-A1BD-2CD0198C0628}" dt="2024-08-29T19:11:53.919" v="9"/>
        <pc:sldMkLst>
          <pc:docMk/>
          <pc:sldMk cId="782863607" sldId="2006"/>
        </pc:sldMkLst>
      </pc:sldChg>
      <pc:sldChg chg="add del">
        <pc:chgData name="Backseat Pilot" userId="d180a19d18cc575d" providerId="LiveId" clId="{25CC7C5C-97E3-4F16-A1BD-2CD0198C0628}" dt="2024-08-29T19:11:53.919" v="9"/>
        <pc:sldMkLst>
          <pc:docMk/>
          <pc:sldMk cId="900976338" sldId="2007"/>
        </pc:sldMkLst>
      </pc:sldChg>
      <pc:sldChg chg="add del">
        <pc:chgData name="Backseat Pilot" userId="d180a19d18cc575d" providerId="LiveId" clId="{25CC7C5C-97E3-4F16-A1BD-2CD0198C0628}" dt="2024-08-29T19:11:53.919" v="9"/>
        <pc:sldMkLst>
          <pc:docMk/>
          <pc:sldMk cId="3916087054" sldId="2008"/>
        </pc:sldMkLst>
      </pc:sldChg>
      <pc:sldChg chg="add del">
        <pc:chgData name="Backseat Pilot" userId="d180a19d18cc575d" providerId="LiveId" clId="{25CC7C5C-97E3-4F16-A1BD-2CD0198C0628}" dt="2024-08-29T19:11:53.919" v="9"/>
        <pc:sldMkLst>
          <pc:docMk/>
          <pc:sldMk cId="598785170" sldId="2009"/>
        </pc:sldMkLst>
      </pc:sldChg>
      <pc:sldChg chg="add del">
        <pc:chgData name="Backseat Pilot" userId="d180a19d18cc575d" providerId="LiveId" clId="{25CC7C5C-97E3-4F16-A1BD-2CD0198C0628}" dt="2024-08-29T19:11:53.919" v="9"/>
        <pc:sldMkLst>
          <pc:docMk/>
          <pc:sldMk cId="3876508189" sldId="2820"/>
        </pc:sldMkLst>
      </pc:sldChg>
      <pc:sldChg chg="add del">
        <pc:chgData name="Backseat Pilot" userId="d180a19d18cc575d" providerId="LiveId" clId="{25CC7C5C-97E3-4F16-A1BD-2CD0198C0628}" dt="2024-08-29T19:11:53.919" v="9"/>
        <pc:sldMkLst>
          <pc:docMk/>
          <pc:sldMk cId="2231288538" sldId="3179"/>
        </pc:sldMkLst>
      </pc:sldChg>
      <pc:sldChg chg="add del">
        <pc:chgData name="Backseat Pilot" userId="d180a19d18cc575d" providerId="LiveId" clId="{25CC7C5C-97E3-4F16-A1BD-2CD0198C0628}" dt="2024-08-29T19:11:53.919" v="9"/>
        <pc:sldMkLst>
          <pc:docMk/>
          <pc:sldMk cId="2222837353" sldId="3180"/>
        </pc:sldMkLst>
      </pc:sldChg>
      <pc:sldChg chg="add del">
        <pc:chgData name="Backseat Pilot" userId="d180a19d18cc575d" providerId="LiveId" clId="{25CC7C5C-97E3-4F16-A1BD-2CD0198C0628}" dt="2024-08-29T19:11:53.919" v="9"/>
        <pc:sldMkLst>
          <pc:docMk/>
          <pc:sldMk cId="561751733" sldId="3434"/>
        </pc:sldMkLst>
      </pc:sldChg>
      <pc:sldChg chg="add del">
        <pc:chgData name="Backseat Pilot" userId="d180a19d18cc575d" providerId="LiveId" clId="{25CC7C5C-97E3-4F16-A1BD-2CD0198C0628}" dt="2024-08-29T19:11:53.919" v="9"/>
        <pc:sldMkLst>
          <pc:docMk/>
          <pc:sldMk cId="2228556286" sldId="4006"/>
        </pc:sldMkLst>
      </pc:sldChg>
      <pc:sldChg chg="add del">
        <pc:chgData name="Backseat Pilot" userId="d180a19d18cc575d" providerId="LiveId" clId="{25CC7C5C-97E3-4F16-A1BD-2CD0198C0628}" dt="2024-08-29T19:11:53.919" v="9"/>
        <pc:sldMkLst>
          <pc:docMk/>
          <pc:sldMk cId="2551481286" sldId="4623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A1BEE0-D84A-42A1-B6BD-DE2016CBB155}" type="datetimeFigureOut">
              <a:rPr lang="en-US" smtClean="0"/>
              <a:t>8/31/2024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588CED-487F-4E30-A58B-D2192001BB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3707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588CED-487F-4E30-A58B-D2192001BB93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86386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588CED-487F-4E30-A58B-D2192001BB93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6485171"/>
      </p:ext>
    </p:extLst>
  </p:cSld>
  <p:clrMapOvr>
    <a:masterClrMapping/>
  </p:clrMapOvr>
</p:note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Logo" Type="http://schemas.openxmlformats.org/officeDocument/2006/relationships/image" Target="../media/logoATP.png"/></Relationships>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Logo" Type="http://schemas.openxmlformats.org/officeDocument/2006/relationships/image" Target="../media/logoATP.png"/></Relationships>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Logo" Type="http://schemas.openxmlformats.org/officeDocument/2006/relationships/image" Target="../media/logoATP.png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Logo" Type="http://schemas.openxmlformats.org/officeDocument/2006/relationships/image" Target="../media/logoATP.png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Logo" Type="http://schemas.openxmlformats.org/officeDocument/2006/relationships/image" Target="../media/logoATP.png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Logo" Type="http://schemas.openxmlformats.org/officeDocument/2006/relationships/image" Target="../media/logoATP.png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Logo" Type="http://schemas.openxmlformats.org/officeDocument/2006/relationships/image" Target="../media/logoATP.png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Logo" Type="http://schemas.openxmlformats.org/officeDocument/2006/relationships/image" Target="../media/logoATP.png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Logo" Type="http://schemas.openxmlformats.org/officeDocument/2006/relationships/image" Target="../media/logoATP.png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Logo" Type="http://schemas.openxmlformats.org/officeDocument/2006/relationships/image" Target="../media/logoATP.png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Logo" Type="http://schemas.openxmlformats.org/officeDocument/2006/relationships/image" Target="../media/logoATP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Logo chip"/>
          <p:cNvSpPr/>
          <p:nvPr userDrawn="1"/>
        </p:nvSpPr>
        <p:spPr>
          <a:xfrm>
            <a:off x="5295900" y="899160"/>
            <a:ext cx="1600200" cy="1600200"/>
          </a:xfrm>
          <a:prstGeom prst="roundRect">
            <a:avLst>
              <a:gd name="adj" fmla="val 18000"/>
            </a:avLst>
          </a:prstGeom>
          <a:solidFill>
            <a:schemeClr val="bg1"/>
          </a:solidFill>
          <a:ln>
            <a:noFill/>
          </a:ln>
        </p:spPr>
        <p:txBody>
          <a:bodyPr/>
          <a:lstStyle/>
          <a:p/>
        </p:txBody>
      </p:sp>
      <p:pic>
        <p:nvPicPr>
          <p:cNvPr id="21" name="AirTest Pro logo"/>
          <p:cNvPicPr>
            <a:picLocks noChangeAspect="1"/>
          </p:cNvPicPr>
          <p:nvPr userDrawn="1"/>
        </p:nvPicPr>
        <p:blipFill>
          <a:blip r:embed="rIdLogo"/>
          <a:stretch>
            <a:fillRect/>
          </a:stretch>
        </p:blipFill>
        <p:spPr>
          <a:xfrm>
            <a:off x="5519928" y="1202311"/>
            <a:ext cx="1152144" cy="99389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743200"/>
            <a:ext cx="10363200" cy="1371600"/>
          </a:xfrm>
          <a:prstGeom prst="rect">
            <a:avLst/>
          </a:prstGeom>
        </p:spPr>
        <p:txBody>
          <a:bodyPr vert="horz" rtlCol="0" anchor="b"/>
          <a:lstStyle>
            <a:lvl1pPr algn="ctr"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4343400"/>
            <a:ext cx="8534400" cy="731520"/>
          </a:xfrm>
          <a:prstGeom prst="rect">
            <a:avLst/>
          </a:prstGeom>
        </p:spPr>
        <p:txBody>
          <a:bodyPr vert="horz" rtlCol="0"/>
          <a:lstStyle>
            <a:lvl1pPr marL="0" indent="0" algn="ctr">
              <a:buNone/>
              <a:defRPr sz="2000">
                <a:solidFill>
                  <a:schemeClr val="bg1">
                    <a:alpha val="90000"/>
                  </a:schemeClr>
                </a:solidFill>
              </a:defRPr>
            </a:lvl1pPr>
          </a:lstStyle>
          <a:p>
            <a:r>
              <a:rPr lang="en-US"/>
              <a:t>Click to edit subtitle</a:t>
            </a:r>
          </a:p>
        </p:txBody>
      </p:sp>
      <p:sp>
        <p:nvSpPr>
          <p:cNvPr id="10" name="Wordmark"/>
          <p:cNvSpPr txBox="1"/>
          <p:nvPr userDrawn="1"/>
        </p:nvSpPr>
        <p:spPr>
          <a:xfrm>
            <a:off x="0" y="6217920"/>
            <a:ext cx="12192000" cy="365760"/>
          </a:xfrm>
          <a:prstGeom prst="rect">
            <a:avLst/>
          </a:prstGeom>
        </p:spPr>
        <p:txBody>
          <a:bodyPr rtlCol="0"/>
          <a:lstStyle/>
          <a:p>
            <a:pPr algn="ctr"/>
            <a:r>
              <a:rPr lang="en-US" sz="1500" b="1" spc="100">
                <a:solidFill>
                  <a:schemeClr val="bg1"/>
                </a:solidFill>
              </a:rPr>
              <a:t>AirTest Pro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AirTest Pro logo"/>
          <p:cNvPicPr>
            <a:picLocks noChangeAspect="1"/>
          </p:cNvPicPr>
          <p:nvPr userDrawn="1"/>
        </p:nvPicPr>
        <p:blipFill>
          <a:blip r:embed="rIdLogo"/>
          <a:stretch>
            <a:fillRect/>
          </a:stretch>
        </p:blipFill>
        <p:spPr>
          <a:xfrm>
            <a:off x="228600" y="6459984"/>
            <a:ext cx="317996" cy="27432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4166" y="274320"/>
            <a:ext cx="10515600" cy="800100"/>
          </a:xfrm>
          <a:prstGeom prst="rect">
            <a:avLst/>
          </a:prstGeom>
        </p:spPr>
        <p:txBody>
          <a:bodyPr vert="horz" rtlCol="0" anchor="b"/>
          <a:lstStyle/>
          <a:p>
            <a:r>
              <a:rPr lang="en-US"/>
              <a:t>Click to edit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type="body" idx="1"/>
          </p:nvPr>
        </p:nvSpPr>
        <p:spPr>
          <a:xfrm>
            <a:off x="1214166" y="1752600"/>
            <a:ext cx="10515600" cy="4700000"/>
          </a:xfrm>
          <a:prstGeom prst="rect">
            <a:avLst/>
          </a:prstGeom>
        </p:spPr>
        <p:txBody>
          <a:bodyPr vert="horz" rtlCol="0"/>
          <a:lstStyle/>
          <a:p>
            <a:pPr lvl="0"/>
            <a:r>
              <a:rPr lang="en-US"/>
              <a:t>Click to edit text</a:t>
            </a:r>
          </a:p>
        </p:txBody>
      </p:sp>
      <p:sp>
        <p:nvSpPr>
          <p:cNvPr id="4" name="Slide Number Placeholder"/>
          <p:cNvSpPr>
            <a:spLocks noGrp="1"/>
          </p:cNvSpPr>
          <p:nvPr>
            <p:ph type="sldNum" idx="12"/>
          </p:nvPr>
        </p:nvSpPr>
        <p:spPr>
          <a:xfrm>
            <a:off x="11338560" y="6459984"/>
            <a:ext cx="548640" cy="274320"/>
          </a:xfrm>
          <a:prstGeom prst="rect">
            <a:avLst/>
          </a:prstGeom>
        </p:spPr>
        <p:txBody>
          <a:bodyPr vert="horz" rtlCol="0" anchor="ctr"/>
          <a:lstStyle>
            <a:lvl1pPr algn="r">
              <a:defRPr sz="1000">
                <a:solidFill>
                  <a:srgbClr val="8A94A6"/>
                </a:solidFill>
              </a:defRPr>
            </a:lvl1pPr>
          </a:lstStyle>
          <a:p>
            <a:fld id="{552AB70A-21D7-4B80-99B8-58BDBED7F542}" type="slidenum">
              <a:rPr lang="en-US"/>
              <a:t>1</a:t>
            </a:fld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Logo chip"/>
          <p:cNvSpPr/>
          <p:nvPr userDrawn="1"/>
        </p:nvSpPr>
        <p:spPr>
          <a:xfrm>
            <a:off x="5593080" y="1097280"/>
            <a:ext cx="1005840" cy="1005840"/>
          </a:xfrm>
          <a:prstGeom prst="roundRect">
            <a:avLst>
              <a:gd name="adj" fmla="val 18000"/>
            </a:avLst>
          </a:prstGeom>
          <a:solidFill>
            <a:schemeClr val="bg1"/>
          </a:solidFill>
          <a:ln>
            <a:noFill/>
          </a:ln>
        </p:spPr>
        <p:txBody>
          <a:bodyPr/>
          <a:lstStyle/>
          <a:p/>
        </p:txBody>
      </p:sp>
      <p:pic>
        <p:nvPicPr>
          <p:cNvPr id="21" name="AirTest Pro logo"/>
          <p:cNvPicPr>
            <a:picLocks noChangeAspect="1"/>
          </p:cNvPicPr>
          <p:nvPr userDrawn="1"/>
        </p:nvPicPr>
        <p:blipFill>
          <a:blip r:embed="rIdLogo"/>
          <a:stretch>
            <a:fillRect/>
          </a:stretch>
        </p:blipFill>
        <p:spPr>
          <a:xfrm>
            <a:off x="5733898" y="1287832"/>
            <a:ext cx="724204" cy="62473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606040"/>
            <a:ext cx="10363200" cy="1371600"/>
          </a:xfrm>
          <a:prstGeom prst="rect">
            <a:avLst/>
          </a:prstGeom>
        </p:spPr>
        <p:txBody>
          <a:bodyPr vert="horz" rtlCol="0" anchor="b"/>
          <a:lstStyle>
            <a:lvl1pPr algn="ctr"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title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28800" y="4114800"/>
            <a:ext cx="8534400" cy="731520"/>
          </a:xfrm>
          <a:prstGeom prst="rect">
            <a:avLst/>
          </a:prstGeom>
        </p:spPr>
        <p:txBody>
          <a:bodyPr vert="horz" rtlCol="0"/>
          <a:lstStyle>
            <a:lvl1pPr marL="0" indent="0" algn="ctr">
              <a:buNone/>
              <a:defRPr sz="1800">
                <a:solidFill>
                  <a:schemeClr val="bg1">
                    <a:alpha val="90000"/>
                  </a:schemeClr>
                </a:solidFill>
              </a:defRPr>
            </a:lvl1pPr>
          </a:lstStyle>
          <a:p>
            <a:r>
              <a:rPr lang="en-US"/>
              <a:t>Click to edit text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27D6D-165F-4767-9EA0-1B280A60A5B4}" type="datetime1">
              <a:rPr lang="en-US" smtClean="0"/>
              <a:t>8/31/2024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F3DA2-F1D6-4A73-92C0-55630F2E6614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4D39EA58-C01E-4A95-BA95-11D31D9227D5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1214166" y="1773141"/>
            <a:ext cx="4480561" cy="4719098"/>
          </a:xfrm>
        </p:spPr>
        <p:txBody>
          <a:bodyPr/>
          <a:lstStyle>
            <a:lvl1pPr>
              <a:defRPr b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>
                <a:latin typeface="Calibri Light" panose="020F0302020204030204" pitchFamily="34" charset="0"/>
                <a:cs typeface="Calibri Light" panose="020F0302020204030204" pitchFamily="34" charset="0"/>
              </a:defRPr>
            </a:lvl2pPr>
            <a:lvl3pPr>
              <a:defRPr>
                <a:latin typeface="Calibri Light" panose="020F0302020204030204" pitchFamily="34" charset="0"/>
                <a:cs typeface="Calibri Light" panose="020F0302020204030204" pitchFamily="34" charset="0"/>
              </a:defRPr>
            </a:lvl3pPr>
            <a:lvl4pPr>
              <a:defRPr>
                <a:latin typeface="Calibri Light" panose="020F0302020204030204" pitchFamily="34" charset="0"/>
                <a:cs typeface="Calibri Light" panose="020F0302020204030204" pitchFamily="34" charset="0"/>
              </a:defRPr>
            </a:lvl4pPr>
            <a:lvl5pPr>
              <a:defRPr>
                <a:latin typeface="Calibri Light" panose="020F0302020204030204" pitchFamily="34" charset="0"/>
                <a:cs typeface="Calibri Light" panose="020F030202020403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188F1C40-63F1-4F3C-86B3-9DC76C77E753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6209620" y="1773141"/>
            <a:ext cx="4480561" cy="4719098"/>
          </a:xfrm>
        </p:spPr>
        <p:txBody>
          <a:bodyPr/>
          <a:lstStyle>
            <a:lvl1pPr>
              <a:defRPr b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>
                <a:latin typeface="Calibri Light" panose="020F0302020204030204" pitchFamily="34" charset="0"/>
                <a:cs typeface="Calibri Light" panose="020F0302020204030204" pitchFamily="34" charset="0"/>
              </a:defRPr>
            </a:lvl2pPr>
            <a:lvl3pPr>
              <a:defRPr>
                <a:latin typeface="Calibri Light" panose="020F0302020204030204" pitchFamily="34" charset="0"/>
                <a:cs typeface="Calibri Light" panose="020F0302020204030204" pitchFamily="34" charset="0"/>
              </a:defRPr>
            </a:lvl3pPr>
            <a:lvl4pPr>
              <a:defRPr>
                <a:latin typeface="Calibri Light" panose="020F0302020204030204" pitchFamily="34" charset="0"/>
                <a:cs typeface="Calibri Light" panose="020F0302020204030204" pitchFamily="34" charset="0"/>
              </a:defRPr>
            </a:lvl4pPr>
            <a:lvl5pPr>
              <a:defRPr>
                <a:latin typeface="Calibri Light" panose="020F0302020204030204" pitchFamily="34" charset="0"/>
                <a:cs typeface="Calibri Light" panose="020F030202020403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6E69213C-F3B1-4D19-BE4F-09F1ACA754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4166" y="365761"/>
            <a:ext cx="9692640" cy="978009"/>
          </a:xfrm>
        </p:spPr>
        <p:txBody>
          <a:bodyPr/>
          <a:lstStyle>
            <a:lvl1pPr>
              <a:defRPr>
                <a:latin typeface="Bebas Neue" panose="020B0606020202050201" pitchFamily="34" charset="0"/>
                <a:cs typeface="Calibri" panose="020F050202020403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90" name="AirTest Pro logo"/>
          <p:cNvPicPr>
            <a:picLocks noChangeAspect="1"/>
          </p:cNvPicPr>
          <p:nvPr userDrawn="1"/>
        </p:nvPicPr>
        <p:blipFill>
          <a:blip r:embed="rIdLogo"/>
          <a:stretch>
            <a:fillRect/>
          </a:stretch>
        </p:blipFill>
        <p:spPr>
          <a:xfrm>
            <a:off x="228600" y="6459984"/>
            <a:ext cx="317996" cy="274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09829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1713655"/>
            <a:ext cx="4480560" cy="7315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0">
                <a:solidFill>
                  <a:schemeClr val="tx2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61872" y="2507550"/>
            <a:ext cx="4480560" cy="36646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26480" y="1713655"/>
            <a:ext cx="4480560" cy="731520"/>
          </a:xfrm>
        </p:spPr>
        <p:txBody>
          <a:bodyPr anchor="b">
            <a:norm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buNone/>
              <a:defRPr lang="en-US" sz="2000" b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2000"/>
              </a:spcBef>
              <a:buFontTx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26480" y="2507550"/>
            <a:ext cx="4480560" cy="36646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7247CC-084E-450E-936D-3CB4CD31B4D6}" type="datetime1">
              <a:rPr lang="en-US" smtClean="0"/>
              <a:t>8/31/2024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F3DA2-F1D6-4A73-92C0-55630F2E6614}" type="slidenum">
              <a:rPr lang="en-US" smtClean="0"/>
              <a:t>‹#›</a:t>
            </a:fld>
            <a:endParaRPr lang="en-US"/>
          </a:p>
        </p:txBody>
      </p:sp>
      <p:pic>
        <p:nvPicPr>
          <p:cNvPr id="90" name="AirTest Pro logo"/>
          <p:cNvPicPr>
            <a:picLocks noChangeAspect="1"/>
          </p:cNvPicPr>
          <p:nvPr userDrawn="1"/>
        </p:nvPicPr>
        <p:blipFill>
          <a:blip r:embed="rIdLogo"/>
          <a:stretch>
            <a:fillRect/>
          </a:stretch>
        </p:blipFill>
        <p:spPr>
          <a:xfrm>
            <a:off x="228600" y="6459984"/>
            <a:ext cx="317996" cy="274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78516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51FD25-5455-439A-9E12-670AC55B8767}" type="datetime1">
              <a:rPr lang="en-US" smtClean="0"/>
              <a:t>8/31/2024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F3DA2-F1D6-4A73-92C0-55630F2E6614}" type="slidenum">
              <a:rPr lang="en-US" smtClean="0"/>
              <a:t>‹#›</a:t>
            </a:fld>
            <a:endParaRPr lang="en-US"/>
          </a:p>
        </p:txBody>
      </p:sp>
      <p:pic>
        <p:nvPicPr>
          <p:cNvPr id="90" name="AirTest Pro logo"/>
          <p:cNvPicPr>
            <a:picLocks noChangeAspect="1"/>
          </p:cNvPicPr>
          <p:nvPr userDrawn="1"/>
        </p:nvPicPr>
        <p:blipFill>
          <a:blip r:embed="rIdLogo"/>
          <a:stretch>
            <a:fillRect/>
          </a:stretch>
        </p:blipFill>
        <p:spPr>
          <a:xfrm>
            <a:off x="228600" y="6459984"/>
            <a:ext cx="317996" cy="274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97427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4F1C19-B503-4062-9010-AFB5A3A5EA97}" type="datetime1">
              <a:rPr lang="en-US" smtClean="0"/>
              <a:t>8/31/2024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F3DA2-F1D6-4A73-92C0-55630F2E6614}" type="slidenum">
              <a:rPr lang="en-US" smtClean="0"/>
              <a:t>‹#›</a:t>
            </a:fld>
            <a:endParaRPr lang="en-US"/>
          </a:p>
        </p:txBody>
      </p:sp>
      <p:pic>
        <p:nvPicPr>
          <p:cNvPr id="90" name="AirTest Pro logo"/>
          <p:cNvPicPr>
            <a:picLocks noChangeAspect="1"/>
          </p:cNvPicPr>
          <p:nvPr userDrawn="1"/>
        </p:nvPicPr>
        <p:blipFill>
          <a:blip r:embed="rIdLogo"/>
          <a:stretch>
            <a:fillRect/>
          </a:stretch>
        </p:blipFill>
        <p:spPr>
          <a:xfrm>
            <a:off x="228600" y="6459984"/>
            <a:ext cx="317996" cy="274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50289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200400" cy="1600197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04267" y="685800"/>
            <a:ext cx="6079066" cy="54864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99734"/>
            <a:ext cx="3200400" cy="3810001"/>
          </a:xfrm>
        </p:spPr>
        <p:txBody>
          <a:bodyPr>
            <a:normAutofit/>
          </a:bodyPr>
          <a:lstStyle>
            <a:lvl1pPr marL="0" indent="0">
              <a:lnSpc>
                <a:spcPct val="114000"/>
              </a:lnSpc>
              <a:spcBef>
                <a:spcPts val="800"/>
              </a:spcBef>
              <a:buNone/>
              <a:defRPr sz="13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44C42-06D1-4B32-A1F5-46A45226760A}" type="datetime1">
              <a:rPr lang="en-US" smtClean="0"/>
              <a:t>8/31/2024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F3DA2-F1D6-4A73-92C0-55630F2E6614}" type="slidenum">
              <a:rPr lang="en-US" smtClean="0"/>
              <a:t>‹#›</a:t>
            </a:fld>
            <a:endParaRPr lang="en-US"/>
          </a:p>
        </p:txBody>
      </p:sp>
      <p:pic>
        <p:nvPicPr>
          <p:cNvPr id="90" name="AirTest Pro logo"/>
          <p:cNvPicPr>
            <a:picLocks noChangeAspect="1"/>
          </p:cNvPicPr>
          <p:nvPr userDrawn="1"/>
        </p:nvPicPr>
        <p:blipFill>
          <a:blip r:embed="rIdLogo"/>
          <a:stretch>
            <a:fillRect/>
          </a:stretch>
        </p:blipFill>
        <p:spPr>
          <a:xfrm>
            <a:off x="228600" y="6459984"/>
            <a:ext cx="317996" cy="274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59769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5105400"/>
            <a:ext cx="11292840" cy="17526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257800"/>
            <a:ext cx="9982200" cy="914400"/>
          </a:xfrm>
        </p:spPr>
        <p:txBody>
          <a:bodyPr anchor="b">
            <a:normAutofit/>
          </a:bodyPr>
          <a:lstStyle>
            <a:lvl1pPr>
              <a:defRPr sz="2800" b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6108589"/>
            <a:ext cx="9982200" cy="597011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300">
                <a:solidFill>
                  <a:schemeClr val="bg1">
                    <a:lumMod val="8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A537C0-5F8C-4F56-9E63-EB8D5327466B}" type="datetime1">
              <a:rPr lang="en-US" smtClean="0"/>
              <a:t>8/31/2024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F3DA2-F1D6-4A73-92C0-55630F2E6614}" type="slidenum">
              <a:rPr lang="en-US" smtClean="0"/>
              <a:t>‹#›</a:t>
            </a:fld>
            <a:endParaRPr lang="en-US"/>
          </a:p>
        </p:txBody>
      </p:sp>
      <p:pic>
        <p:nvPicPr>
          <p:cNvPr id="90" name="AirTest Pro logo"/>
          <p:cNvPicPr>
            <a:picLocks noChangeAspect="1"/>
          </p:cNvPicPr>
          <p:nvPr userDrawn="1"/>
        </p:nvPicPr>
        <p:blipFill>
          <a:blip r:embed="rIdLogo"/>
          <a:stretch>
            <a:fillRect/>
          </a:stretch>
        </p:blipFill>
        <p:spPr>
          <a:xfrm>
            <a:off x="228600" y="6459984"/>
            <a:ext cx="317996" cy="274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51432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C6AD53-4927-410E-9ABE-CEB04EB91603}" type="datetime1">
              <a:rPr lang="en-US" smtClean="0"/>
              <a:t>8/31/2024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F3DA2-F1D6-4A73-92C0-55630F2E6614}" type="slidenum">
              <a:rPr lang="en-US" smtClean="0"/>
              <a:t>‹#›</a:t>
            </a:fld>
            <a:endParaRPr lang="en-US"/>
          </a:p>
        </p:txBody>
      </p:sp>
      <p:pic>
        <p:nvPicPr>
          <p:cNvPr id="90" name="AirTest Pro logo"/>
          <p:cNvPicPr>
            <a:picLocks noChangeAspect="1"/>
          </p:cNvPicPr>
          <p:nvPr userDrawn="1"/>
        </p:nvPicPr>
        <p:blipFill>
          <a:blip r:embed="rIdLogo"/>
          <a:stretch>
            <a:fillRect/>
          </a:stretch>
        </p:blipFill>
        <p:spPr>
          <a:xfrm>
            <a:off x="228600" y="6459984"/>
            <a:ext cx="317996" cy="274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33102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48700" y="381000"/>
            <a:ext cx="2476500" cy="5897562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62000" y="381000"/>
            <a:ext cx="7734300" cy="589756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8FACE-2E59-4772-AF0D-DC20A3FAEA1C}" type="datetime1">
              <a:rPr lang="en-US" smtClean="0"/>
              <a:t>8/31/2024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F3DA2-F1D6-4A73-92C0-55630F2E6614}" type="slidenum">
              <a:rPr lang="en-US" smtClean="0"/>
              <a:t>‹#›</a:t>
            </a:fld>
            <a:endParaRPr lang="en-US"/>
          </a:p>
        </p:txBody>
      </p:sp>
      <p:pic>
        <p:nvPicPr>
          <p:cNvPr id="90" name="AirTest Pro logo"/>
          <p:cNvPicPr>
            <a:picLocks noChangeAspect="1"/>
          </p:cNvPicPr>
          <p:nvPr userDrawn="1"/>
        </p:nvPicPr>
        <p:blipFill>
          <a:blip r:embed="rIdLogo"/>
          <a:stretch>
            <a:fillRect/>
          </a:stretch>
        </p:blipFill>
        <p:spPr>
          <a:xfrm>
            <a:off x="228600" y="6459984"/>
            <a:ext cx="317996" cy="274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557349"/>
      </p:ext>
    </p:extLst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14166" y="274320"/>
            <a:ext cx="10515600" cy="800100"/>
          </a:xfrm>
          <a:prstGeom prst="rect">
            <a:avLst/>
          </a:prstGeom>
        </p:spPr>
        <p:txBody>
          <a:bodyPr vert="horz" rtlCol="0"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4166" y="1752600"/>
            <a:ext cx="10515600" cy="4700000"/>
          </a:xfrm>
          <a:prstGeom prst="rect">
            <a:avLst/>
          </a:prstGeom>
        </p:spPr>
        <p:txBody>
          <a:bodyPr vert="horz" rtlCol="0"/>
          <a:lstStyle/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Slide Number Placeholder"/>
          <p:cNvSpPr>
            <a:spLocks noGrp="1"/>
          </p:cNvSpPr>
          <p:nvPr>
            <p:ph type="sldNum" idx="12"/>
          </p:nvPr>
        </p:nvSpPr>
        <p:spPr>
          <a:xfrm>
            <a:off x="11338560" y="6459984"/>
            <a:ext cx="548640" cy="274320"/>
          </a:xfrm>
          <a:prstGeom prst="rect">
            <a:avLst/>
          </a:prstGeom>
        </p:spPr>
        <p:txBody>
          <a:bodyPr vert="horz" rtlCol="0" anchor="ctr"/>
          <a:lstStyle>
            <a:lvl1pPr algn="r">
              <a:defRPr sz="1000">
                <a:solidFill>
                  <a:srgbClr val="8A94A6"/>
                </a:solidFill>
              </a:defRPr>
            </a:lvl1pPr>
          </a:lstStyle>
          <a:p>
            <a:fld id="{552AB70A-21D7-4B80-99B8-58BDBED7F542}" type="slidenum">
              <a:rPr lang="en-US"/>
              <a:t>1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61" r:id="rId1"/>
    <p:sldLayoutId id="2147483962" r:id="rId2"/>
    <p:sldLayoutId id="2147483963" r:id="rId3"/>
    <p:sldLayoutId id="2147483964" r:id="rId4"/>
    <p:sldLayoutId id="2147483965" r:id="rId5"/>
    <p:sldLayoutId id="2147483966" r:id="rId6"/>
    <p:sldLayoutId id="2147483967" r:id="rId7"/>
    <p:sldLayoutId id="2147483968" r:id="rId8"/>
    <p:sldLayoutId id="2147483969" r:id="rId9"/>
    <p:sldLayoutId id="2147483970" r:id="rId10"/>
    <p:sldLayoutId id="2147483971" r:id="rId11"/>
  </p:sldLayoutIdLst>
  <p:txStyles>
    <p:titleStyle>
      <a:lvl1pPr algn="l" defTabSz="914400" rtl="0" eaLnBrk="1" latinLnBrk="0" hangingPunct="1">
        <a:lnSpc>
          <a:spcPct val="95000"/>
        </a:lnSpc>
        <a:spcBef>
          <a:spcPct val="0"/>
        </a:spcBef>
        <a:buNone/>
        <a:defRPr sz="3200" kern="1200" spc="-25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520700" indent="-228600" algn="l" defTabSz="914400" rtl="0" eaLnBrk="1" latinLnBrk="0" hangingPunct="1">
        <a:lnSpc>
          <a:spcPct val="100000"/>
        </a:lnSpc>
        <a:spcBef>
          <a:spcPts val="600"/>
        </a:spcBef>
        <a:buClr>
          <a:schemeClr val="tx1"/>
        </a:buClr>
        <a:buFont typeface="Arial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742950" indent="-228600" algn="l" defTabSz="914400" rtl="0" eaLnBrk="1" latinLnBrk="0" hangingPunct="1">
        <a:lnSpc>
          <a:spcPct val="100000"/>
        </a:lnSpc>
        <a:spcBef>
          <a:spcPts val="600"/>
        </a:spcBef>
        <a:buClr>
          <a:schemeClr val="accent4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965200" indent="-228600" algn="l" defTabSz="914400" rtl="0" eaLnBrk="1" latinLnBrk="0" hangingPunct="1">
        <a:lnSpc>
          <a:spcPct val="100000"/>
        </a:lnSpc>
        <a:spcBef>
          <a:spcPts val="600"/>
        </a:spcBef>
        <a:buClr>
          <a:schemeClr val="tx1"/>
        </a:buClr>
        <a:buFont typeface="Arial" pitchFamily="34" charset="0"/>
        <a:buChar char="–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187450" indent="-228600" algn="l" defTabSz="914400" rtl="0" eaLnBrk="1" latinLnBrk="0" hangingPunct="1">
        <a:lnSpc>
          <a:spcPct val="100000"/>
        </a:lnSpc>
        <a:spcBef>
          <a:spcPts val="600"/>
        </a:spcBef>
        <a:buClr>
          <a:schemeClr val="accent4"/>
        </a:buClr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</p:bodyStyle>
    <p:otherStyle>
      <a:defPPr>
        <a:defRPr lang="en-US"/>
      </a:defPPr>
      <a:lvl1pPr marL="0" algn="l" defTabSz="91440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s/_rels/slide7.xml.rels><?xml version='1.0' encoding='UTF-8' standalone='yes'?>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3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3.xml.rels><?xml version='1.0' encoding='UTF-8' standalone='yes'?>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hyperlink" Target="https://www.ecfr.gov/current/title-14/chapter-I/subchapter-F/part-91/subpart-B/subject-group-ECFRe4c59b5f5506932/section-91.103" TargetMode="Externa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sv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CE017F-93DB-4F21-908F-2181272D99C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Navigation &amp; Flight Planning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AA63739-D13F-4CCA-8E5B-A35CBE4A7C4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11251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67FA8C-756E-4992-A8F8-97BC4D64FD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C9B85C-5D9A-4C81-8930-CCE9485E07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4167" y="1773141"/>
            <a:ext cx="4629680" cy="4719098"/>
          </a:xfrm>
        </p:spPr>
        <p:txBody>
          <a:bodyPr/>
          <a:lstStyle/>
          <a:p>
            <a:endParaRPr lang="en-US"/>
          </a:p>
          <a:p>
            <a:pPr marL="171450" indent="0">
              <a:buNone/>
            </a:pPr>
            <a:r>
              <a:rPr lang="en-US" b="1"/>
              <a:t>WHAT</a:t>
            </a:r>
          </a:p>
          <a:p>
            <a:pPr lvl="1"/>
            <a:r>
              <a:rPr lang="en-US"/>
              <a:t>The process of planning and executing cross country flights (&gt; 50 nm distance) </a:t>
            </a:r>
          </a:p>
          <a:p>
            <a:pPr lvl="1"/>
            <a:r>
              <a:rPr lang="en-US"/>
              <a:t>Procedures for different situations that may arise during flight </a:t>
            </a:r>
          </a:p>
          <a:p>
            <a:endParaRPr lang="en-US"/>
          </a:p>
          <a:p>
            <a:pPr marL="171450" indent="0">
              <a:buNone/>
            </a:pPr>
            <a:r>
              <a:rPr lang="en-US" b="1"/>
              <a:t>WHY</a:t>
            </a:r>
          </a:p>
          <a:p>
            <a:pPr lvl="1"/>
            <a:r>
              <a:rPr lang="en-US"/>
              <a:t>Integral to safely flying from point to point</a:t>
            </a:r>
          </a:p>
          <a:p>
            <a:pPr lvl="2"/>
            <a:r>
              <a:rPr lang="en-US"/>
              <a:t>Time, fuel requirements, prevent getting lost, etc.</a:t>
            </a:r>
          </a:p>
          <a:p>
            <a:pPr lvl="1"/>
            <a:r>
              <a:rPr lang="en-US"/>
              <a:t>Make planning flights easier and more organized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E50DD148-F263-455C-BA8F-179A1DB2EA23}"/>
              </a:ext>
            </a:extLst>
          </p:cNvPr>
          <p:cNvSpPr txBox="1">
            <a:spLocks/>
          </p:cNvSpPr>
          <p:nvPr/>
        </p:nvSpPr>
        <p:spPr>
          <a:xfrm>
            <a:off x="5880058" y="1838799"/>
            <a:ext cx="5062959" cy="4924136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182880" indent="-182880" algn="l" defTabSz="914400" rtl="0" eaLnBrk="1" latinLnBrk="0" hangingPunct="1">
              <a:lnSpc>
                <a:spcPct val="95000"/>
              </a:lnSpc>
              <a:spcBef>
                <a:spcPts val="1400"/>
              </a:spcBef>
              <a:spcAft>
                <a:spcPts val="200"/>
              </a:spcAft>
              <a:buClr>
                <a:schemeClr val="accent1"/>
              </a:buClr>
              <a:buSzPct val="80000"/>
              <a:buFont typeface="Calibri" pitchFamily="34" charset="0"/>
              <a:buChar char="•"/>
              <a:defRPr sz="1800" b="0" kern="1200" spc="1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/>
              <a:t>         CONTENT</a:t>
            </a:r>
          </a:p>
          <a:p>
            <a:pPr marL="739775" indent="-182563"/>
            <a:r>
              <a:rPr lang="en-US"/>
              <a:t>Terms</a:t>
            </a:r>
          </a:p>
          <a:p>
            <a:pPr marL="739775" indent="-182563"/>
            <a:r>
              <a:rPr lang="en-US"/>
              <a:t>Aeronautical Charts &amp; Chart Supplement</a:t>
            </a:r>
          </a:p>
          <a:p>
            <a:pPr marL="739775" indent="-182563"/>
            <a:r>
              <a:rPr lang="en-US"/>
              <a:t>Navigation</a:t>
            </a:r>
          </a:p>
          <a:p>
            <a:pPr marL="739775" indent="-182563"/>
            <a:r>
              <a:rPr lang="en-US"/>
              <a:t>Flight Planning &amp; Nav Logs</a:t>
            </a:r>
          </a:p>
          <a:p>
            <a:pPr marL="739775" indent="-182563"/>
            <a:r>
              <a:rPr lang="en-US"/>
              <a:t>VFR Flight Plan</a:t>
            </a:r>
          </a:p>
          <a:p>
            <a:pPr marL="739775" indent="-182563"/>
            <a:r>
              <a:rPr lang="en-US"/>
              <a:t>Weather Check</a:t>
            </a:r>
          </a:p>
          <a:p>
            <a:pPr marL="739775" indent="-182563"/>
            <a:r>
              <a:rPr lang="en-US"/>
              <a:t>GPS Navigation</a:t>
            </a:r>
          </a:p>
          <a:p>
            <a:pPr marL="739775" indent="-182563"/>
            <a:r>
              <a:rPr lang="en-US"/>
              <a:t>Diversion to an Alternate</a:t>
            </a:r>
          </a:p>
          <a:p>
            <a:pPr marL="739775" indent="-182563"/>
            <a:r>
              <a:rPr lang="en-US"/>
              <a:t>Lost Procedures</a:t>
            </a:r>
          </a:p>
          <a:p>
            <a:pPr marL="739775" indent="-182563"/>
            <a:r>
              <a:rPr lang="en-US"/>
              <a:t>Flight Following &amp; Intercept Procedures </a:t>
            </a:r>
          </a:p>
          <a:p>
            <a:pPr marL="739775" indent="-182563"/>
            <a:endParaRPr lang="en-US"/>
          </a:p>
          <a:p>
            <a:pPr marL="739775" indent="-182563"/>
            <a:endParaRPr lang="en-US"/>
          </a:p>
          <a:p>
            <a:pPr marL="274320" lvl="1" indent="0">
              <a:buFont typeface="Wingdings 2" pitchFamily="18" charset="2"/>
              <a:buNone/>
            </a:pPr>
            <a:endParaRPr lang="en-US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EDB06D1F-9F8D-4525-B640-68D745A458DF}"/>
              </a:ext>
            </a:extLst>
          </p:cNvPr>
          <p:cNvCxnSpPr>
            <a:cxnSpLocks/>
          </p:cNvCxnSpPr>
          <p:nvPr/>
        </p:nvCxnSpPr>
        <p:spPr>
          <a:xfrm>
            <a:off x="6425489" y="2134082"/>
            <a:ext cx="4048038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688F9A-B818-44D0-AECE-9D5BF87411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CD4F3DA2-F1D6-4A73-92C0-55630F2E6614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45445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2B341B-E9A9-4920-8145-A801365C4E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Terminology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D10FF5-B942-40D6-9D1A-2D71F91504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61872" y="2241175"/>
            <a:ext cx="3329379" cy="3938961"/>
          </a:xfrm>
        </p:spPr>
        <p:txBody>
          <a:bodyPr>
            <a:normAutofit/>
          </a:bodyPr>
          <a:lstStyle/>
          <a:p>
            <a:r>
              <a:rPr lang="en-US" dirty="0"/>
              <a:t>True North</a:t>
            </a:r>
          </a:p>
          <a:p>
            <a:pPr lvl="1"/>
            <a:r>
              <a:rPr lang="en-US" dirty="0"/>
              <a:t>Geographic north pole</a:t>
            </a:r>
          </a:p>
          <a:p>
            <a:r>
              <a:rPr lang="en-US" dirty="0"/>
              <a:t>Magnetic North</a:t>
            </a:r>
          </a:p>
          <a:p>
            <a:pPr lvl="1"/>
            <a:r>
              <a:rPr lang="en-US" dirty="0"/>
              <a:t>Magnetic north pole</a:t>
            </a:r>
          </a:p>
          <a:p>
            <a:r>
              <a:rPr lang="en-US" dirty="0"/>
              <a:t>Variation</a:t>
            </a:r>
          </a:p>
          <a:p>
            <a:pPr lvl="1"/>
            <a:r>
              <a:rPr lang="en-US" dirty="0"/>
              <a:t>Angular difference between true &amp; magnetic north</a:t>
            </a:r>
          </a:p>
          <a:p>
            <a:pPr lvl="1"/>
            <a:r>
              <a:rPr lang="en-US" dirty="0"/>
              <a:t>Isogonic lines on charts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F83453A-36DD-A53E-5E24-AE260473E2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8343" y="1691322"/>
            <a:ext cx="6707079" cy="3621823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9265EAC-7E08-4D10-9BFB-A36E9B56C0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CD4F3DA2-F1D6-4A73-92C0-55630F2E6614}" type="slidenum">
              <a:rPr lang="en-US" sz="3600"/>
              <a:pPr>
                <a:lnSpc>
                  <a:spcPct val="90000"/>
                </a:lnSpc>
                <a:spcAft>
                  <a:spcPts val="600"/>
                </a:spcAft>
              </a:pPr>
              <a:t>3</a:t>
            </a:fld>
            <a:endParaRPr lang="en-US" sz="360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20F81ABD-4D9C-B54E-14C4-752FBD579806}"/>
              </a:ext>
            </a:extLst>
          </p:cNvPr>
          <p:cNvSpPr txBox="1">
            <a:spLocks/>
          </p:cNvSpPr>
          <p:nvPr/>
        </p:nvSpPr>
        <p:spPr>
          <a:xfrm>
            <a:off x="1261872" y="1310640"/>
            <a:ext cx="5669280" cy="3657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-50" baseline="0">
                <a:solidFill>
                  <a:schemeClr val="tx1"/>
                </a:solidFill>
                <a:latin typeface="Calibri Light" panose="020B0606020202050201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US" sz="1400" b="1" spc="60">
                <a:solidFill>
                  <a:srgbClr val="FF5033"/>
                </a:solidFill>
              </a:rPr>
              <a:t>Navigation Terms</a:t>
            </a:r>
          </a:p>
        </p:txBody>
      </p:sp>
    </p:spTree>
    <p:extLst>
      <p:ext uri="{BB962C8B-B14F-4D97-AF65-F5344CB8AC3E}">
        <p14:creationId xmlns:p14="http://schemas.microsoft.com/office/powerpoint/2010/main" val="34951870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2B341B-E9A9-4920-8145-A801365C4E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Terminology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D10FF5-B942-40D6-9D1A-2D71F91504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61872" y="2249572"/>
            <a:ext cx="6082204" cy="3804719"/>
          </a:xfrm>
        </p:spPr>
        <p:txBody>
          <a:bodyPr>
            <a:normAutofit/>
          </a:bodyPr>
          <a:lstStyle/>
          <a:p>
            <a:r>
              <a:rPr lang="en-US" dirty="0"/>
              <a:t>True Course</a:t>
            </a:r>
          </a:p>
          <a:p>
            <a:pPr lvl="1"/>
            <a:r>
              <a:rPr lang="en-US" dirty="0"/>
              <a:t>Direction of flight measure clockwise from true North</a:t>
            </a:r>
          </a:p>
          <a:p>
            <a:r>
              <a:rPr lang="en-US" dirty="0"/>
              <a:t>True Heading</a:t>
            </a:r>
          </a:p>
          <a:p>
            <a:pPr lvl="1"/>
            <a:r>
              <a:rPr lang="en-US" dirty="0"/>
              <a:t>Direction of longitudinal axis with respect to true North</a:t>
            </a:r>
          </a:p>
          <a:p>
            <a:r>
              <a:rPr lang="en-US" dirty="0"/>
              <a:t>Magnetic Course</a:t>
            </a:r>
          </a:p>
          <a:p>
            <a:pPr lvl="1"/>
            <a:r>
              <a:rPr lang="en-US" dirty="0"/>
              <a:t>True course corrected for magnetic variation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9265EAC-7E08-4D10-9BFB-A36E9B56C0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CD4F3DA2-F1D6-4A73-92C0-55630F2E6614}" type="slidenum">
              <a:rPr lang="en-US" sz="3600"/>
              <a:pPr>
                <a:lnSpc>
                  <a:spcPct val="90000"/>
                </a:lnSpc>
                <a:spcAft>
                  <a:spcPts val="600"/>
                </a:spcAft>
              </a:pPr>
              <a:t>4</a:t>
            </a:fld>
            <a:endParaRPr lang="en-US" sz="3600"/>
          </a:p>
        </p:txBody>
      </p:sp>
      <p:pic>
        <p:nvPicPr>
          <p:cNvPr id="5" name="Picture 4" descr="Gold coloured compass">
            <a:extLst>
              <a:ext uri="{FF2B5EF4-FFF2-40B4-BE49-F238E27FC236}">
                <a16:creationId xmlns:a16="http://schemas.microsoft.com/office/drawing/2014/main" id="{B31786E6-5C17-6768-721C-B27D8DCEA0A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1"/>
          <a:stretch/>
        </p:blipFill>
        <p:spPr>
          <a:xfrm>
            <a:off x="7737169" y="10"/>
            <a:ext cx="3555205" cy="6857990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FE56F2B4-0A51-7AF0-8C8E-E13B8119A64C}"/>
              </a:ext>
            </a:extLst>
          </p:cNvPr>
          <p:cNvSpPr txBox="1">
            <a:spLocks/>
          </p:cNvSpPr>
          <p:nvPr/>
        </p:nvSpPr>
        <p:spPr>
          <a:xfrm>
            <a:off x="1261872" y="1310640"/>
            <a:ext cx="5669280" cy="3657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-50" baseline="0">
                <a:solidFill>
                  <a:schemeClr val="tx1"/>
                </a:solidFill>
                <a:latin typeface="Calibri Light" panose="020B0606020202050201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US" sz="1400" b="1" spc="60">
                <a:solidFill>
                  <a:srgbClr val="FF5033"/>
                </a:solidFill>
              </a:rPr>
              <a:t>Navigation Terms</a:t>
            </a:r>
          </a:p>
        </p:txBody>
      </p:sp>
    </p:spTree>
    <p:extLst>
      <p:ext uri="{BB962C8B-B14F-4D97-AF65-F5344CB8AC3E}">
        <p14:creationId xmlns:p14="http://schemas.microsoft.com/office/powerpoint/2010/main" val="37418806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2B341B-E9A9-4920-8145-A801365C4E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Terminology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D10FF5-B942-40D6-9D1A-2D71F91504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61872" y="2249572"/>
            <a:ext cx="6151299" cy="4516353"/>
          </a:xfrm>
        </p:spPr>
        <p:txBody>
          <a:bodyPr>
            <a:normAutofit/>
          </a:bodyPr>
          <a:lstStyle/>
          <a:p>
            <a:r>
              <a:rPr lang="en-US" sz="2200" dirty="0"/>
              <a:t>Magnetic Heading</a:t>
            </a:r>
          </a:p>
          <a:p>
            <a:pPr lvl="1"/>
            <a:r>
              <a:rPr lang="en-US" sz="1600" dirty="0"/>
              <a:t>Magnetic course corrected for wind </a:t>
            </a:r>
          </a:p>
          <a:p>
            <a:r>
              <a:rPr lang="en-US" sz="2200" dirty="0"/>
              <a:t>Compass Heading</a:t>
            </a:r>
          </a:p>
          <a:p>
            <a:pPr lvl="1"/>
            <a:r>
              <a:rPr lang="en-US" sz="1600" dirty="0"/>
              <a:t>Aircraft heading read from the compass</a:t>
            </a:r>
          </a:p>
          <a:p>
            <a:r>
              <a:rPr lang="en-US" sz="2200" dirty="0"/>
              <a:t>Deviation</a:t>
            </a:r>
            <a:endParaRPr lang="en-US" sz="1800" dirty="0"/>
          </a:p>
          <a:p>
            <a:pPr lvl="1"/>
            <a:r>
              <a:rPr lang="en-US" sz="1600" dirty="0"/>
              <a:t>Compass error due to magnetic disturbances from in the airplane</a:t>
            </a:r>
          </a:p>
          <a:p>
            <a:pPr lvl="1"/>
            <a:r>
              <a:rPr lang="en-US" sz="1600" dirty="0"/>
              <a:t>Correction is displayed on the compass correction card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9265EAC-7E08-4D10-9BFB-A36E9B56C0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CD4F3DA2-F1D6-4A73-92C0-55630F2E6614}" type="slidenum">
              <a:rPr lang="en-US" sz="3600"/>
              <a:pPr>
                <a:lnSpc>
                  <a:spcPct val="90000"/>
                </a:lnSpc>
                <a:spcAft>
                  <a:spcPts val="600"/>
                </a:spcAft>
              </a:pPr>
              <a:t>5</a:t>
            </a:fld>
            <a:endParaRPr lang="en-US" sz="3600"/>
          </a:p>
        </p:txBody>
      </p:sp>
      <p:pic>
        <p:nvPicPr>
          <p:cNvPr id="5" name="Picture 4" descr="Gold coloured compass">
            <a:extLst>
              <a:ext uri="{FF2B5EF4-FFF2-40B4-BE49-F238E27FC236}">
                <a16:creationId xmlns:a16="http://schemas.microsoft.com/office/drawing/2014/main" id="{B31786E6-5C17-6768-721C-B27D8DCEA0A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1"/>
          <a:stretch/>
        </p:blipFill>
        <p:spPr>
          <a:xfrm>
            <a:off x="7737169" y="10"/>
            <a:ext cx="3555205" cy="6857990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FE56F2B4-0A51-7AF0-8C8E-E13B8119A64C}"/>
              </a:ext>
            </a:extLst>
          </p:cNvPr>
          <p:cNvSpPr txBox="1">
            <a:spLocks/>
          </p:cNvSpPr>
          <p:nvPr/>
        </p:nvSpPr>
        <p:spPr>
          <a:xfrm>
            <a:off x="1261872" y="1310640"/>
            <a:ext cx="5669280" cy="3657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-50" baseline="0">
                <a:solidFill>
                  <a:schemeClr val="tx1"/>
                </a:solidFill>
                <a:latin typeface="Calibri Light" panose="020B0606020202050201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US" sz="1400" b="1" spc="60">
                <a:solidFill>
                  <a:srgbClr val="FF5033"/>
                </a:solidFill>
              </a:rPr>
              <a:t>Navigation Terms</a:t>
            </a:r>
          </a:p>
        </p:txBody>
      </p:sp>
    </p:spTree>
    <p:extLst>
      <p:ext uri="{BB962C8B-B14F-4D97-AF65-F5344CB8AC3E}">
        <p14:creationId xmlns:p14="http://schemas.microsoft.com/office/powerpoint/2010/main" val="25514812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D10FF5-B942-40D6-9D1A-2D71F91504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80858" y="2560106"/>
            <a:ext cx="6390477" cy="3724805"/>
          </a:xfrm>
        </p:spPr>
        <p:txBody>
          <a:bodyPr>
            <a:normAutofit/>
          </a:bodyPr>
          <a:lstStyle/>
          <a:p>
            <a:r>
              <a:rPr lang="en-US" dirty="0"/>
              <a:t>Standard Pressure: 29.92” Hg at sea level</a:t>
            </a:r>
          </a:p>
          <a:p>
            <a:pPr lvl="1"/>
            <a:r>
              <a:rPr lang="en-US" dirty="0"/>
              <a:t>Standard Lapse Rate: Pressure decreases 1” Hg per 1,000’</a:t>
            </a:r>
          </a:p>
          <a:p>
            <a:endParaRPr lang="en-US" dirty="0"/>
          </a:p>
          <a:p>
            <a:r>
              <a:rPr lang="en-US" dirty="0"/>
              <a:t>Standard Temperature: </a:t>
            </a:r>
            <a:r>
              <a:rPr lang="en-US" dirty="0">
                <a:effectLst/>
                <a:latin typeface="Calibri" panose="020F0502020204030204" pitchFamily="34" charset="0"/>
                <a:ea typeface="Calibri" panose="02020603050405020304" pitchFamily="18" charset="0"/>
                <a:cs typeface="Calibri" panose="02020603050405020304" pitchFamily="18" charset="0"/>
              </a:rPr>
              <a:t>15</a:t>
            </a:r>
            <a:r>
              <a:rPr lang="en-US" baseline="30000" dirty="0">
                <a:effectLst/>
                <a:latin typeface="Calibri" panose="020F0502020204030204" pitchFamily="34" charset="0"/>
                <a:ea typeface="Calibri" panose="02020603050405020304" pitchFamily="18" charset="0"/>
                <a:cs typeface="Calibri" panose="02020603050405020304" pitchFamily="18" charset="0"/>
              </a:rPr>
              <a:t>o</a:t>
            </a:r>
            <a:r>
              <a:rPr lang="en-US" dirty="0">
                <a:effectLst/>
                <a:latin typeface="Calibri" panose="020F0502020204030204" pitchFamily="34" charset="0"/>
                <a:ea typeface="Calibri" panose="02020603050405020304" pitchFamily="18" charset="0"/>
                <a:cs typeface="Calibri" panose="02020603050405020304" pitchFamily="18" charset="0"/>
              </a:rPr>
              <a:t> C / 59</a:t>
            </a:r>
            <a:r>
              <a:rPr lang="en-US" baseline="30000" dirty="0">
                <a:effectLst/>
                <a:latin typeface="Calibri" panose="020F0502020204030204" pitchFamily="34" charset="0"/>
                <a:ea typeface="Calibri" panose="02020603050405020304" pitchFamily="18" charset="0"/>
                <a:cs typeface="Calibri" panose="02020603050405020304" pitchFamily="18" charset="0"/>
              </a:rPr>
              <a:t>o</a:t>
            </a:r>
            <a:r>
              <a:rPr lang="en-US" dirty="0">
                <a:effectLst/>
                <a:latin typeface="Calibri" panose="020F0502020204030204" pitchFamily="34" charset="0"/>
                <a:ea typeface="Calibri" panose="02020603050405020304" pitchFamily="18" charset="0"/>
                <a:cs typeface="Calibri" panose="02020603050405020304" pitchFamily="18" charset="0"/>
              </a:rPr>
              <a:t>F (at sea level)</a:t>
            </a:r>
          </a:p>
          <a:p>
            <a:pPr lvl="1"/>
            <a:r>
              <a:rPr lang="en-US" dirty="0">
                <a:ea typeface="Calibri Light" panose="020F0302020204030204" pitchFamily="34" charset="0"/>
              </a:rPr>
              <a:t>Standard </a:t>
            </a:r>
            <a:r>
              <a:rPr lang="en-US" dirty="0"/>
              <a:t>L</a:t>
            </a:r>
            <a:r>
              <a:rPr lang="en-US" dirty="0">
                <a:ea typeface="Calibri Light" panose="020F0302020204030204" pitchFamily="34" charset="0"/>
              </a:rPr>
              <a:t>apse Rate: Temp decreases 2</a:t>
            </a:r>
            <a:r>
              <a:rPr lang="en-US" baseline="30000" dirty="0">
                <a:effectLst/>
                <a:ea typeface="Calibri Light" panose="020F0302020204030204" pitchFamily="34" charset="0"/>
              </a:rPr>
              <a:t>o</a:t>
            </a:r>
            <a:r>
              <a:rPr lang="en-US" dirty="0">
                <a:effectLst/>
                <a:ea typeface="Calibri Light" panose="020F0302020204030204" pitchFamily="34" charset="0"/>
              </a:rPr>
              <a:t> C </a:t>
            </a:r>
            <a:r>
              <a:rPr lang="en-US" dirty="0"/>
              <a:t>(</a:t>
            </a:r>
            <a:r>
              <a:rPr lang="en-US" dirty="0">
                <a:effectLst/>
                <a:ea typeface="Calibri Light" panose="020F0302020204030204" pitchFamily="34" charset="0"/>
              </a:rPr>
              <a:t>3.5</a:t>
            </a:r>
            <a:r>
              <a:rPr lang="en-US" baseline="30000" dirty="0">
                <a:effectLst/>
                <a:ea typeface="Calibri Light" panose="020F0302020204030204" pitchFamily="34" charset="0"/>
              </a:rPr>
              <a:t>o</a:t>
            </a:r>
            <a:r>
              <a:rPr lang="en-US" baseline="30000" dirty="0"/>
              <a:t> </a:t>
            </a:r>
            <a:r>
              <a:rPr lang="en-US" dirty="0">
                <a:effectLst/>
                <a:ea typeface="Calibri Light" panose="020F0302020204030204" pitchFamily="34" charset="0"/>
              </a:rPr>
              <a:t>F) per 1,000’</a:t>
            </a:r>
            <a:endParaRPr lang="en-US" dirty="0">
              <a:ea typeface="Calibri Light" panose="020F0302020204030204" pitchFamily="34" charset="0"/>
            </a:endParaRPr>
          </a:p>
          <a:p>
            <a:pPr lvl="1"/>
            <a:endParaRPr lang="en-US" dirty="0"/>
          </a:p>
        </p:txBody>
      </p:sp>
      <p:pic>
        <p:nvPicPr>
          <p:cNvPr id="6" name="Graphic 5" descr="Fog">
            <a:extLst>
              <a:ext uri="{FF2B5EF4-FFF2-40B4-BE49-F238E27FC236}">
                <a16:creationId xmlns:a16="http://schemas.microsoft.com/office/drawing/2014/main" id="{5E072A38-5F29-FCD7-93B6-F1F3670FA4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059577" y="826318"/>
            <a:ext cx="2113118" cy="2113118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9265EAC-7E08-4D10-9BFB-A36E9B56C0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CD4F3DA2-F1D6-4A73-92C0-55630F2E6614}" type="slidenum">
              <a:rPr lang="en-US"/>
              <a:pPr>
                <a:spcAft>
                  <a:spcPts val="600"/>
                </a:spcAft>
              </a:pPr>
              <a:t>6</a:t>
            </a:fld>
            <a:endParaRPr lang="en-US"/>
          </a:p>
        </p:txBody>
      </p:sp>
      <p:pic>
        <p:nvPicPr>
          <p:cNvPr id="10" name="Graphic 7" descr="Thermometer">
            <a:extLst>
              <a:ext uri="{FF2B5EF4-FFF2-40B4-BE49-F238E27FC236}">
                <a16:creationId xmlns:a16="http://schemas.microsoft.com/office/drawing/2014/main" id="{9E78A634-C2E2-FBD0-A038-B0C11EFC4CC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056163" y="3911737"/>
            <a:ext cx="2119945" cy="2119945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7A25CD62-07AE-4902-29A5-3DD466C2A132}"/>
              </a:ext>
            </a:extLst>
          </p:cNvPr>
          <p:cNvSpPr txBox="1">
            <a:spLocks/>
          </p:cNvSpPr>
          <p:nvPr/>
        </p:nvSpPr>
        <p:spPr>
          <a:xfrm>
            <a:off x="1214166" y="274320"/>
            <a:ext cx="10515600" cy="8001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-50" baseline="0">
                <a:solidFill>
                  <a:schemeClr val="tx1"/>
                </a:solidFill>
                <a:latin typeface="Calibri Light" panose="020B0606020202050201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US" sz="3200" spc="-25">
                <a:solidFill>
                  <a:schemeClr val="accent1"/>
                </a:solidFill>
                <a:latin typeface="+mj-lt"/>
              </a:rPr>
              <a:t>Terminology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B6F1B7F3-C1AF-BF42-188B-CF1488CE04B5}"/>
              </a:ext>
            </a:extLst>
          </p:cNvPr>
          <p:cNvSpPr txBox="1">
            <a:spLocks/>
          </p:cNvSpPr>
          <p:nvPr/>
        </p:nvSpPr>
        <p:spPr>
          <a:xfrm>
            <a:off x="1280858" y="1310640"/>
            <a:ext cx="5669280" cy="3657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-50" baseline="0">
                <a:solidFill>
                  <a:schemeClr val="tx1"/>
                </a:solidFill>
                <a:latin typeface="Calibri Light" panose="020B0606020202050201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US" sz="1400" b="1" spc="60">
                <a:solidFill>
                  <a:srgbClr val="FF5033"/>
                </a:solidFill>
              </a:rPr>
              <a:t>Atmospheric Terms</a:t>
            </a:r>
          </a:p>
        </p:txBody>
      </p:sp>
    </p:spTree>
    <p:extLst>
      <p:ext uri="{BB962C8B-B14F-4D97-AF65-F5344CB8AC3E}">
        <p14:creationId xmlns:p14="http://schemas.microsoft.com/office/powerpoint/2010/main" val="33987745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2B341B-E9A9-4920-8145-A801365C4E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Terminology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7D10FF5-B942-40D6-9D1A-2D71F915046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768309" y="2344029"/>
                <a:ext cx="7449585" cy="4297403"/>
              </a:xfrm>
            </p:spPr>
            <p:txBody>
              <a:bodyPr>
                <a:normAutofit lnSpcReduction="10000"/>
              </a:bodyPr>
              <a:lstStyle/>
              <a:p>
                <a:r>
                  <a:rPr lang="en-US" dirty="0"/>
                  <a:t>Indicated Altitude</a:t>
                </a:r>
              </a:p>
              <a:p>
                <a:pPr lvl="1"/>
                <a:r>
                  <a:rPr lang="en-US" dirty="0"/>
                  <a:t>Read directly from the altimeter when set to the current altimeter setting</a:t>
                </a:r>
              </a:p>
              <a:p>
                <a:r>
                  <a:rPr lang="en-US" dirty="0"/>
                  <a:t>Pressure Altitude (PA)</a:t>
                </a:r>
              </a:p>
              <a:p>
                <a:pPr lvl="1"/>
                <a:r>
                  <a:rPr lang="en-US" dirty="0"/>
                  <a:t>Height above the standard pressure level (29.92”)</a:t>
                </a:r>
              </a:p>
              <a:p>
                <a:pPr lvl="1"/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1,000(29.92 – Alt) + Elevation</a:t>
                </a:r>
              </a:p>
              <a:p>
                <a:r>
                  <a:rPr lang="en-US" dirty="0"/>
                  <a:t>Density Altitude (DA)</a:t>
                </a:r>
              </a:p>
              <a:p>
                <a:pPr lvl="1"/>
                <a:r>
                  <a:rPr lang="en-US" dirty="0"/>
                  <a:t>Pressure altitude corrected for nonstandard temperatures</a:t>
                </a:r>
              </a:p>
              <a:p>
                <a:pPr lvl="1"/>
                <a:r>
                  <a:rPr lang="en-US" dirty="0"/>
                  <a:t>Approximation: </a:t>
                </a:r>
                <a14:m>
                  <m:oMath xmlns:m="http://schemas.openxmlformats.org/officeDocument/2006/math">
                    <m:r>
                      <a:rPr lang="en-US" i="1" smtClean="0">
                        <a:effectLst/>
                        <a:latin typeface="Cambria Math" panose="02040503050406030204" pitchFamily="18" charset="0"/>
                        <a:ea typeface="Calibri" panose="02020603050405020304" pitchFamily="18" charset="0"/>
                        <a:cs typeface="Calibri" panose="02020603050405020304" pitchFamily="18" charset="0"/>
                      </a:rPr>
                      <m:t>120(℃−15℃)+</m:t>
                    </m:r>
                    <m:r>
                      <a:rPr lang="en-US" i="1" smtClean="0">
                        <a:effectLst/>
                        <a:latin typeface="Cambria Math" panose="02040503050406030204" pitchFamily="18" charset="0"/>
                        <a:ea typeface="Calibri" panose="02020603050405020304" pitchFamily="18" charset="0"/>
                        <a:cs typeface="Calibri" panose="02020603050405020304" pitchFamily="18" charset="0"/>
                      </a:rPr>
                      <m:t>𝑃𝐴</m:t>
                    </m:r>
                  </m:oMath>
                </a14:m>
                <a:endParaRPr lang="en-US" dirty="0">
                  <a:ea typeface="Calibri Light" panose="020F0302020204030204" pitchFamily="34" charset="0"/>
                </a:endParaRPr>
              </a:p>
              <a:p>
                <a:r>
                  <a:rPr lang="en-US" dirty="0">
                    <a:ea typeface="Calibri Light" panose="020F0302020204030204" pitchFamily="34" charset="0"/>
                  </a:rPr>
                  <a:t>True Altitude</a:t>
                </a:r>
              </a:p>
              <a:p>
                <a:pPr lvl="1"/>
                <a:r>
                  <a:rPr lang="en-US" dirty="0">
                    <a:ea typeface="Calibri Light" panose="020F0302020204030204" pitchFamily="34" charset="0"/>
                  </a:rPr>
                  <a:t>Vertical distance of the aircraft above sea level</a:t>
                </a:r>
              </a:p>
              <a:p>
                <a:r>
                  <a:rPr lang="en-US" dirty="0">
                    <a:ea typeface="Calibri Light" panose="020F0302020204030204" pitchFamily="34" charset="0"/>
                  </a:rPr>
                  <a:t>Absolute Altitude</a:t>
                </a:r>
              </a:p>
              <a:p>
                <a:pPr lvl="1"/>
                <a:r>
                  <a:rPr lang="en-US" dirty="0">
                    <a:ea typeface="Calibri Light" panose="020F0302020204030204" pitchFamily="34" charset="0"/>
                  </a:rPr>
                  <a:t>Vertical distance of the aircraft above the surface of the earth (AGL)</a:t>
                </a:r>
                <a:endParaRPr lang="en-US" sz="1700" dirty="0">
                  <a:ea typeface="Calibri Light" panose="020F0302020204030204" pitchFamily="34" charset="0"/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7D10FF5-B942-40D6-9D1A-2D71F915046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768309" y="2344029"/>
                <a:ext cx="7449585" cy="4297403"/>
              </a:xfrm>
              <a:blipFill>
                <a:blip r:embed="rId4"/>
                <a:stretch>
                  <a:fillRect l="-327" t="-1847" b="-15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9265EAC-7E08-4D10-9BFB-A36E9B56C0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CD4F3DA2-F1D6-4A73-92C0-55630F2E6614}" type="slidenum">
              <a:rPr lang="en-US" smtClean="0"/>
              <a:pPr>
                <a:spcAft>
                  <a:spcPts val="600"/>
                </a:spcAft>
              </a:pPr>
              <a:t>7</a:t>
            </a:fld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7E886F4E-963A-97C5-CA73-4E4D54B33F21}"/>
              </a:ext>
            </a:extLst>
          </p:cNvPr>
          <p:cNvSpPr txBox="1">
            <a:spLocks/>
          </p:cNvSpPr>
          <p:nvPr/>
        </p:nvSpPr>
        <p:spPr>
          <a:xfrm>
            <a:off x="1214166" y="1310640"/>
            <a:ext cx="5669280" cy="3657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-50" baseline="0">
                <a:solidFill>
                  <a:schemeClr val="tx1"/>
                </a:solidFill>
                <a:latin typeface="Calibri Light" panose="020B0606020202050201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US" sz="1400" b="1" spc="60">
                <a:solidFill>
                  <a:srgbClr val="FF5033"/>
                </a:solidFill>
              </a:rPr>
              <a:t>Altitude Terms</a:t>
            </a:r>
          </a:p>
        </p:txBody>
      </p:sp>
    </p:spTree>
    <p:extLst>
      <p:ext uri="{BB962C8B-B14F-4D97-AF65-F5344CB8AC3E}">
        <p14:creationId xmlns:p14="http://schemas.microsoft.com/office/powerpoint/2010/main" val="20477289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2B341B-E9A9-4920-8145-A801365C4E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Terminology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D10FF5-B942-40D6-9D1A-2D71F91504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4166" y="2352993"/>
            <a:ext cx="6977857" cy="4019643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Indicated Airspeed (IAS)</a:t>
            </a:r>
          </a:p>
          <a:p>
            <a:pPr lvl="1"/>
            <a:r>
              <a:rPr lang="en-US" dirty="0">
                <a:ea typeface="Calibri Light" panose="020F0302020204030204" pitchFamily="34" charset="0"/>
              </a:rPr>
              <a:t>Speed of an aircraft shown on the airspeed indicator</a:t>
            </a:r>
          </a:p>
          <a:p>
            <a:r>
              <a:rPr lang="en-US" dirty="0">
                <a:ea typeface="Calibri Light" panose="020F0302020204030204" pitchFamily="34" charset="0"/>
              </a:rPr>
              <a:t>Calibrated Airspeed (CAS)</a:t>
            </a:r>
          </a:p>
          <a:p>
            <a:pPr lvl="1"/>
            <a:r>
              <a:rPr lang="en-US" dirty="0">
                <a:ea typeface="Calibri Light" panose="020F0302020204030204" pitchFamily="34" charset="0"/>
              </a:rPr>
              <a:t>IAS corrected for installation and instrument errors</a:t>
            </a:r>
          </a:p>
          <a:p>
            <a:r>
              <a:rPr lang="en-US" dirty="0">
                <a:ea typeface="Calibri Light" panose="020F0302020204030204" pitchFamily="34" charset="0"/>
              </a:rPr>
              <a:t>Equivalent Airspeed (EAS)</a:t>
            </a:r>
          </a:p>
          <a:p>
            <a:pPr lvl="1"/>
            <a:r>
              <a:rPr lang="en-US" dirty="0">
                <a:ea typeface="Calibri Light" panose="020F0302020204030204" pitchFamily="34" charset="0"/>
              </a:rPr>
              <a:t>CAS corrected for adiabatic compressible flow for the altitude</a:t>
            </a:r>
          </a:p>
          <a:p>
            <a:r>
              <a:rPr lang="en-US" dirty="0">
                <a:ea typeface="Calibri Light" panose="020F0302020204030204" pitchFamily="34" charset="0"/>
              </a:rPr>
              <a:t>True Airspeed (TAS)</a:t>
            </a:r>
          </a:p>
          <a:p>
            <a:pPr lvl="1"/>
            <a:r>
              <a:rPr lang="en-US" dirty="0">
                <a:ea typeface="Calibri Light" panose="020F0302020204030204" pitchFamily="34" charset="0"/>
              </a:rPr>
              <a:t>Speed at which an aircraft is moving relative to the surrounding air</a:t>
            </a:r>
          </a:p>
          <a:p>
            <a:pPr lvl="1"/>
            <a:r>
              <a:rPr lang="en-US" dirty="0">
                <a:ea typeface="Calibri Light" panose="020F0302020204030204" pitchFamily="34" charset="0"/>
              </a:rPr>
              <a:t>CAS corrected for density altitude</a:t>
            </a:r>
          </a:p>
          <a:p>
            <a:r>
              <a:rPr lang="en-US" dirty="0">
                <a:ea typeface="Calibri Light" panose="020F0302020204030204" pitchFamily="34" charset="0"/>
              </a:rPr>
              <a:t>Groundspeed (GS)</a:t>
            </a:r>
          </a:p>
          <a:p>
            <a:pPr lvl="1"/>
            <a:r>
              <a:rPr lang="en-US" dirty="0">
                <a:ea typeface="Calibri Light" panose="020F0302020204030204" pitchFamily="34" charset="0"/>
              </a:rPr>
              <a:t>Speed of the aircraft in relation to the ground</a:t>
            </a:r>
          </a:p>
          <a:p>
            <a:pPr lvl="1"/>
            <a:r>
              <a:rPr lang="en-US" dirty="0">
                <a:ea typeface="Calibri Light" panose="020F0302020204030204" pitchFamily="34" charset="0"/>
              </a:rPr>
              <a:t>TAS corrected for wind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9265EAC-7E08-4D10-9BFB-A36E9B56C0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CD4F3DA2-F1D6-4A73-92C0-55630F2E6614}" type="slidenum">
              <a:rPr lang="en-US" smtClean="0"/>
              <a:pPr>
                <a:spcAft>
                  <a:spcPts val="600"/>
                </a:spcAft>
              </a:pPr>
              <a:t>8</a:t>
            </a:fld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DB3BAB08-E7E8-4872-16A9-EC871500C247}"/>
              </a:ext>
            </a:extLst>
          </p:cNvPr>
          <p:cNvSpPr txBox="1">
            <a:spLocks/>
          </p:cNvSpPr>
          <p:nvPr/>
        </p:nvSpPr>
        <p:spPr>
          <a:xfrm>
            <a:off x="1214166" y="1310640"/>
            <a:ext cx="5669280" cy="3657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-50" baseline="0">
                <a:solidFill>
                  <a:schemeClr val="tx1"/>
                </a:solidFill>
                <a:latin typeface="Calibri Light" panose="020B0606020202050201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US" sz="1400" b="1" spc="60">
                <a:solidFill>
                  <a:srgbClr val="FF5033"/>
                </a:solidFill>
              </a:rPr>
              <a:t>Airspeed Terms</a:t>
            </a:r>
          </a:p>
        </p:txBody>
      </p:sp>
    </p:spTree>
    <p:extLst>
      <p:ext uri="{BB962C8B-B14F-4D97-AF65-F5344CB8AC3E}">
        <p14:creationId xmlns:p14="http://schemas.microsoft.com/office/powerpoint/2010/main" val="35403318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2B341B-E9A9-4920-8145-A801365C4E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Aeronautical Charts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D10FF5-B942-40D6-9D1A-2D71F91504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4166" y="2005739"/>
            <a:ext cx="6977857" cy="4612344"/>
          </a:xfrm>
        </p:spPr>
        <p:txBody>
          <a:bodyPr>
            <a:normAutofit lnSpcReduction="10000"/>
          </a:bodyPr>
          <a:lstStyle/>
          <a:p>
            <a:r>
              <a:rPr lang="en-US"/>
              <a:t>Pilot’s roadmap</a:t>
            </a:r>
          </a:p>
          <a:p>
            <a:r>
              <a:rPr lang="en-US"/>
              <a:t>Sectional Chart (most commonly used)</a:t>
            </a:r>
          </a:p>
          <a:p>
            <a:pPr lvl="1"/>
            <a:r>
              <a:rPr lang="en-US"/>
              <a:t>Airport data, navigation aids, airspace, topography</a:t>
            </a:r>
          </a:p>
          <a:p>
            <a:pPr lvl="1"/>
            <a:r>
              <a:rPr lang="en-US"/>
              <a:t>1:500,000 scale (1” = 6.86 NM); Revised every 56 days</a:t>
            </a:r>
          </a:p>
          <a:p>
            <a:r>
              <a:rPr lang="en-US"/>
              <a:t>Terminal Chart</a:t>
            </a:r>
          </a:p>
          <a:p>
            <a:pPr lvl="1"/>
            <a:r>
              <a:rPr lang="en-US"/>
              <a:t>Helpful around Class B – More detailed version of the Sectional Chart </a:t>
            </a:r>
          </a:p>
          <a:p>
            <a:pPr lvl="1"/>
            <a:r>
              <a:rPr lang="en-US"/>
              <a:t>1:250,000 scale (1” = 3.43 NM); Revised every 56 days</a:t>
            </a:r>
          </a:p>
          <a:p>
            <a:r>
              <a:rPr lang="en-US"/>
              <a:t>VFR Wall Planning Chart</a:t>
            </a:r>
          </a:p>
          <a:p>
            <a:pPr lvl="1"/>
            <a:r>
              <a:rPr lang="en-US"/>
              <a:t>Aeronautical &amp; topographic info covering the conterminous US</a:t>
            </a:r>
          </a:p>
          <a:p>
            <a:pPr lvl="1"/>
            <a:r>
              <a:rPr lang="en-US"/>
              <a:t>1:3,100,000 scale (1” = 43 NM); Revised annually </a:t>
            </a:r>
          </a:p>
          <a:p>
            <a:r>
              <a:rPr lang="en-US"/>
              <a:t>Current Charts </a:t>
            </a:r>
          </a:p>
          <a:p>
            <a:pPr lvl="1"/>
            <a:r>
              <a:rPr lang="en-US"/>
              <a:t>Information changes rapidly, always verify current charts</a:t>
            </a:r>
          </a:p>
          <a:p>
            <a:pPr lvl="1"/>
            <a:r>
              <a:rPr lang="en-US"/>
              <a:t>Check NOTAMs for updates between publication cycles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9265EAC-7E08-4D10-9BFB-A36E9B56C0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CD4F3DA2-F1D6-4A73-92C0-55630F2E6614}" type="slidenum">
              <a:rPr lang="en-US" smtClean="0"/>
              <a:pPr>
                <a:spcAft>
                  <a:spcPts val="600"/>
                </a:spcAft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92435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2B341B-E9A9-4920-8145-A801365C4E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Chart Supplement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D10FF5-B942-40D6-9D1A-2D71F91504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4166" y="2005739"/>
            <a:ext cx="6063194" cy="4174398"/>
          </a:xfrm>
        </p:spPr>
        <p:txBody>
          <a:bodyPr>
            <a:normAutofit/>
          </a:bodyPr>
          <a:lstStyle/>
          <a:p>
            <a:r>
              <a:rPr lang="en-US" dirty="0"/>
              <a:t>Essential to planning</a:t>
            </a:r>
          </a:p>
          <a:p>
            <a:r>
              <a:rPr lang="en-US" dirty="0"/>
              <a:t>Most comprehensive information on a given airport</a:t>
            </a:r>
          </a:p>
          <a:p>
            <a:pPr lvl="1"/>
            <a:r>
              <a:rPr lang="en-US" dirty="0"/>
              <a:t>Detailed runway info, procedures, frequencies, services, hours of op, &amp; more</a:t>
            </a:r>
          </a:p>
          <a:p>
            <a:r>
              <a:rPr lang="en-US" dirty="0"/>
              <a:t>Reference all airports during planning</a:t>
            </a:r>
          </a:p>
          <a:p>
            <a:pPr lvl="1"/>
            <a:r>
              <a:rPr lang="en-US" dirty="0"/>
              <a:t>Departure, Destination, all potential alternates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9265EAC-7E08-4D10-9BFB-A36E9B56C0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CD4F3DA2-F1D6-4A73-92C0-55630F2E6614}" type="slidenum">
              <a:rPr lang="en-US" smtClean="0"/>
              <a:pPr>
                <a:spcAft>
                  <a:spcPts val="600"/>
                </a:spcAft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65081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F697BD-2243-4ED7-832E-2201BACBEC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Navigation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85F0547-777E-418D-94F1-FA30D8C1A4C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"/>
          <a:stretch/>
        </p:blipFill>
        <p:spPr>
          <a:xfrm>
            <a:off x="20" y="-2"/>
            <a:ext cx="3923255" cy="3933014"/>
          </a:xfrm>
          <a:custGeom>
            <a:avLst/>
            <a:gdLst/>
            <a:ahLst/>
            <a:cxnLst/>
            <a:rect l="l" t="t" r="r" b="b"/>
            <a:pathLst>
              <a:path w="3923275" h="3933014">
                <a:moveTo>
                  <a:pt x="0" y="0"/>
                </a:moveTo>
                <a:lnTo>
                  <a:pt x="3923275" y="0"/>
                </a:lnTo>
                <a:lnTo>
                  <a:pt x="3923275" y="2938430"/>
                </a:lnTo>
                <a:lnTo>
                  <a:pt x="2058168" y="2938430"/>
                </a:lnTo>
                <a:lnTo>
                  <a:pt x="2058168" y="3933014"/>
                </a:lnTo>
                <a:lnTo>
                  <a:pt x="0" y="3933014"/>
                </a:lnTo>
                <a:close/>
              </a:path>
            </a:pathLst>
          </a:cu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60D933-090E-4A63-9F02-9274D2BB3B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3963" y="1828799"/>
            <a:ext cx="5087067" cy="4858247"/>
          </a:xfrm>
        </p:spPr>
        <p:txBody>
          <a:bodyPr>
            <a:normAutofit/>
          </a:bodyPr>
          <a:lstStyle/>
          <a:p>
            <a:r>
              <a:rPr lang="en-US" sz="1900" dirty="0"/>
              <a:t>Pilotage</a:t>
            </a:r>
            <a:endParaRPr lang="en-US" dirty="0"/>
          </a:p>
          <a:p>
            <a:pPr lvl="1"/>
            <a:r>
              <a:rPr lang="en-US" dirty="0"/>
              <a:t>Navigation by landmarks on the ground</a:t>
            </a:r>
          </a:p>
          <a:p>
            <a:pPr lvl="1"/>
            <a:r>
              <a:rPr lang="en-US" dirty="0"/>
              <a:t>Rivers, mountains, roads, cities, airports, etc.</a:t>
            </a:r>
          </a:p>
          <a:p>
            <a:r>
              <a:rPr lang="en-US" sz="1900" dirty="0"/>
              <a:t>Dead Reckoning</a:t>
            </a:r>
          </a:p>
          <a:p>
            <a:pPr lvl="1"/>
            <a:r>
              <a:rPr lang="en-US" dirty="0"/>
              <a:t>Navigation on time, speed, distance, &amp; direction </a:t>
            </a:r>
          </a:p>
          <a:p>
            <a:r>
              <a:rPr lang="en-US" sz="1900" dirty="0"/>
              <a:t>Radio Navigation</a:t>
            </a:r>
          </a:p>
          <a:p>
            <a:pPr lvl="1"/>
            <a:r>
              <a:rPr lang="en-US" dirty="0"/>
              <a:t>Navigation by which a preset course is followed</a:t>
            </a:r>
          </a:p>
          <a:p>
            <a:pPr lvl="1"/>
            <a:r>
              <a:rPr lang="en-US" dirty="0"/>
              <a:t>GPS, VOR, NDB, etc.</a:t>
            </a:r>
          </a:p>
          <a:p>
            <a:r>
              <a:rPr lang="en-US" sz="1900" dirty="0"/>
              <a:t>Ideally, pilotage, dead reckoning, &amp; radio navigation should be used together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A18FE96-9C84-4F01-ADB1-710A053BE64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18" r="3" b="3"/>
          <a:stretch/>
        </p:blipFill>
        <p:spPr>
          <a:xfrm>
            <a:off x="2233168" y="3124931"/>
            <a:ext cx="3712955" cy="3733069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68B8B76-475E-42C4-B698-B35FE7F254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CD4F3DA2-F1D6-4A73-92C0-55630F2E6614}" type="slidenum">
              <a:rPr lang="en-US" smtClean="0"/>
              <a:pPr>
                <a:spcAft>
                  <a:spcPts val="600"/>
                </a:spcAft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25075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FEE0DF-96EE-49FB-9EF2-CCD0C50D97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Navigation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D8BAB4-BD29-4DFD-90BF-5B1D45DB31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4167" y="1965641"/>
            <a:ext cx="5808802" cy="4526598"/>
          </a:xfrm>
        </p:spPr>
        <p:txBody>
          <a:bodyPr/>
          <a:lstStyle/>
          <a:p>
            <a:r>
              <a:rPr lang="en-US" dirty="0"/>
              <a:t>Minimum Operating Network</a:t>
            </a:r>
          </a:p>
          <a:p>
            <a:pPr lvl="1"/>
            <a:r>
              <a:rPr lang="en-US" dirty="0"/>
              <a:t>NAS is transitioning to PBN</a:t>
            </a:r>
          </a:p>
          <a:p>
            <a:pPr lvl="1"/>
            <a:r>
              <a:rPr lang="en-US" dirty="0"/>
              <a:t>Reducing VORs (from 896 to 590)</a:t>
            </a:r>
          </a:p>
          <a:p>
            <a:pPr lvl="1"/>
            <a:r>
              <a:rPr lang="en-US" dirty="0"/>
              <a:t>New service volumes – VOR service at/above 5,000’ AGL</a:t>
            </a:r>
          </a:p>
          <a:p>
            <a:r>
              <a:rPr lang="en-US" dirty="0"/>
              <a:t>Enables aircraft having lost GPS to use conventional navigation to reach a MON airport </a:t>
            </a:r>
          </a:p>
          <a:p>
            <a:r>
              <a:rPr lang="en-US" dirty="0"/>
              <a:t>MON Airport</a:t>
            </a:r>
          </a:p>
          <a:p>
            <a:pPr lvl="1"/>
            <a:r>
              <a:rPr lang="en-US" dirty="0"/>
              <a:t>Conventional approach</a:t>
            </a:r>
          </a:p>
          <a:p>
            <a:pPr lvl="1"/>
            <a:r>
              <a:rPr lang="en-US" dirty="0"/>
              <a:t>Assured within 100 nm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18E2015-5933-4A2E-B88E-36483CC6B9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CD4F3DA2-F1D6-4A73-92C0-55630F2E6614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D723289-4ACB-4024-A958-80C366AF8B52}"/>
              </a:ext>
            </a:extLst>
          </p:cNvPr>
          <p:cNvSpPr txBox="1"/>
          <p:nvPr/>
        </p:nvSpPr>
        <p:spPr>
          <a:xfrm>
            <a:off x="7138044" y="1345195"/>
            <a:ext cx="38019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>
                <a:latin typeface="Calibri" panose="020F0502020204030204" pitchFamily="34" charset="0"/>
                <a:cs typeface="Calibri" panose="020F0502020204030204" pitchFamily="34" charset="0"/>
              </a:rPr>
              <a:t>MON VOR SERVICE VOLUMES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86251E9C-C612-5226-6B19-E785410CFAF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50884" y="1640274"/>
            <a:ext cx="3801979" cy="2191402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5D3304D1-F618-5999-3AB1-AB64BB99B325}"/>
              </a:ext>
            </a:extLst>
          </p:cNvPr>
          <p:cNvSpPr txBox="1"/>
          <p:nvPr/>
        </p:nvSpPr>
        <p:spPr>
          <a:xfrm>
            <a:off x="7250884" y="6532747"/>
            <a:ext cx="105065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00">
                <a:latin typeface="Calibri Light" panose="020F0302020204030204" pitchFamily="34" charset="0"/>
                <a:cs typeface="Calibri Light" panose="020F0302020204030204" pitchFamily="34" charset="0"/>
              </a:rPr>
              <a:t>Source (both): FAA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DAA684A-3B6A-9BB9-D661-64984E65E0BC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0884" y="4401801"/>
            <a:ext cx="3801979" cy="219140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9907730-DD0E-AC88-0DFA-948C7A34B080}"/>
              </a:ext>
            </a:extLst>
          </p:cNvPr>
          <p:cNvSpPr txBox="1"/>
          <p:nvPr/>
        </p:nvSpPr>
        <p:spPr>
          <a:xfrm>
            <a:off x="7656123" y="4076381"/>
            <a:ext cx="2991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>
                <a:latin typeface="Calibri" panose="020F0502020204030204" pitchFamily="34" charset="0"/>
                <a:cs typeface="Calibri" panose="020F0502020204030204" pitchFamily="34" charset="0"/>
              </a:rPr>
              <a:t>MON DME SERVICE VOLUMES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04705AD2-3E71-4EFC-355A-EC9E7A4EB679}"/>
              </a:ext>
            </a:extLst>
          </p:cNvPr>
          <p:cNvSpPr txBox="1">
            <a:spLocks/>
          </p:cNvSpPr>
          <p:nvPr/>
        </p:nvSpPr>
        <p:spPr>
          <a:xfrm>
            <a:off x="1214167" y="1310640"/>
            <a:ext cx="5669280" cy="3657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-50" baseline="0">
                <a:solidFill>
                  <a:schemeClr val="tx1"/>
                </a:solidFill>
                <a:latin typeface="Calibri Light" panose="020B0606020202050201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US" sz="1400" b="1" spc="60">
                <a:solidFill>
                  <a:srgbClr val="FF5033"/>
                </a:solidFill>
              </a:rPr>
              <a:t>VOR Mon (Min Op Network)</a:t>
            </a:r>
          </a:p>
        </p:txBody>
      </p:sp>
    </p:spTree>
    <p:extLst>
      <p:ext uri="{BB962C8B-B14F-4D97-AF65-F5344CB8AC3E}">
        <p14:creationId xmlns:p14="http://schemas.microsoft.com/office/powerpoint/2010/main" val="36744591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61B0C0-7D6D-4B6D-9714-39F0324A46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Navigation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95F82C-C769-4906-B9ED-7F37DB081C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4166" y="2220387"/>
            <a:ext cx="7443430" cy="4545537"/>
          </a:xfrm>
        </p:spPr>
        <p:txBody>
          <a:bodyPr>
            <a:normAutofit/>
          </a:bodyPr>
          <a:lstStyle/>
          <a:p>
            <a:r>
              <a:rPr lang="en-US" sz="2200" dirty="0"/>
              <a:t>Variation</a:t>
            </a:r>
            <a:endParaRPr lang="en-US" sz="1800" dirty="0"/>
          </a:p>
          <a:p>
            <a:pPr lvl="1"/>
            <a:r>
              <a:rPr lang="en-US" sz="1900" dirty="0"/>
              <a:t>Difference between magnetic &amp; true North</a:t>
            </a:r>
          </a:p>
          <a:p>
            <a:pPr lvl="1"/>
            <a:r>
              <a:rPr lang="en-US" sz="1900" dirty="0"/>
              <a:t>Isogonic line: Connect points with the same magnetic variation</a:t>
            </a:r>
          </a:p>
          <a:p>
            <a:pPr lvl="1"/>
            <a:r>
              <a:rPr lang="en-US" sz="1900" dirty="0"/>
              <a:t>Agonic line: Line along which the two poles are aligned – No variation</a:t>
            </a:r>
          </a:p>
          <a:p>
            <a:r>
              <a:rPr lang="en-US" sz="2200" dirty="0"/>
              <a:t>Deviation</a:t>
            </a:r>
            <a:endParaRPr lang="en-US" sz="1800" dirty="0"/>
          </a:p>
          <a:p>
            <a:pPr lvl="1"/>
            <a:r>
              <a:rPr lang="en-US" sz="1900" dirty="0"/>
              <a:t>Magnetic fields within the aircraft (on compass correction card)</a:t>
            </a:r>
          </a:p>
          <a:p>
            <a:r>
              <a:rPr lang="en-US" sz="2200" dirty="0"/>
              <a:t>Compass Course </a:t>
            </a:r>
          </a:p>
          <a:p>
            <a:pPr lvl="1"/>
            <a:r>
              <a:rPr lang="en-US" sz="1900" dirty="0"/>
              <a:t>True course corrected for Variation &amp; Deviation</a:t>
            </a:r>
          </a:p>
          <a:p>
            <a:pPr lvl="1"/>
            <a:r>
              <a:rPr lang="en-US" sz="1900" dirty="0"/>
              <a:t>True Course </a:t>
            </a:r>
            <a:r>
              <a:rPr lang="en-US" sz="1900" dirty="0">
                <a:effectLst/>
                <a:ea typeface="Calibri" panose="02020603050405020304" pitchFamily="18" charset="0"/>
              </a:rPr>
              <a:t>± Variation = Magnetic Course</a:t>
            </a:r>
          </a:p>
          <a:p>
            <a:pPr lvl="1"/>
            <a:r>
              <a:rPr lang="en-US" sz="1900" dirty="0"/>
              <a:t>Magnetic Course </a:t>
            </a:r>
            <a:r>
              <a:rPr lang="en-US" sz="1900" dirty="0">
                <a:effectLst/>
                <a:ea typeface="Calibri" panose="02020603050405020304" pitchFamily="18" charset="0"/>
              </a:rPr>
              <a:t>±</a:t>
            </a:r>
            <a:r>
              <a:rPr lang="en-US" sz="1900" dirty="0"/>
              <a:t> Deviation = Compass Course</a:t>
            </a:r>
          </a:p>
          <a:p>
            <a:pPr lvl="1"/>
            <a:r>
              <a:rPr lang="en-US" sz="1900" dirty="0"/>
              <a:t>East is least, West is best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6EF6D83-FA2F-4976-AEE0-B993CB0278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CD4F3DA2-F1D6-4A73-92C0-55630F2E6614}" type="slidenum">
              <a:rPr lang="en-US" smtClean="0"/>
              <a:pPr>
                <a:spcAft>
                  <a:spcPts val="600"/>
                </a:spcAft>
              </a:pPr>
              <a:t>13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5BE95C8-8E60-004B-22B1-200AFDF5C2F7}"/>
              </a:ext>
            </a:extLst>
          </p:cNvPr>
          <p:cNvSpPr txBox="1"/>
          <p:nvPr/>
        </p:nvSpPr>
        <p:spPr>
          <a:xfrm>
            <a:off x="8601071" y="6640587"/>
            <a:ext cx="276360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US" sz="900" dirty="0">
                <a:latin typeface="Calibri Light" panose="020F0302020204030204" pitchFamily="34" charset="0"/>
                <a:cs typeface="Calibri Light" panose="020F0302020204030204" pitchFamily="34" charset="0"/>
              </a:rPr>
              <a:t>Source: Instrument Flying Handbook, FAA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306B331F-FF63-5EAA-931C-0237D7A4973A}"/>
              </a:ext>
            </a:extLst>
          </p:cNvPr>
          <p:cNvSpPr txBox="1">
            <a:spLocks/>
          </p:cNvSpPr>
          <p:nvPr/>
        </p:nvSpPr>
        <p:spPr>
          <a:xfrm>
            <a:off x="1214166" y="1310640"/>
            <a:ext cx="5669280" cy="3657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-50" baseline="0">
                <a:solidFill>
                  <a:schemeClr val="tx1"/>
                </a:solidFill>
                <a:latin typeface="Calibri Light" panose="020B0606020202050201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US" sz="1400" b="1" spc="60">
                <a:solidFill>
                  <a:srgbClr val="FF5033"/>
                </a:solidFill>
              </a:rPr>
              <a:t>Magnetic Compass Errors</a:t>
            </a:r>
          </a:p>
        </p:txBody>
      </p:sp>
    </p:spTree>
    <p:extLst>
      <p:ext uri="{BB962C8B-B14F-4D97-AF65-F5344CB8AC3E}">
        <p14:creationId xmlns:p14="http://schemas.microsoft.com/office/powerpoint/2010/main" val="2572837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56F4A0-6DB5-4AA3-BD97-8B237FF3A9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Navigation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0CE16B-32AE-4588-8992-FA2969F278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4166" y="1965641"/>
            <a:ext cx="5278218" cy="4377407"/>
          </a:xfrm>
        </p:spPr>
        <p:txBody>
          <a:bodyPr>
            <a:normAutofit/>
          </a:bodyPr>
          <a:lstStyle/>
          <a:p>
            <a:r>
              <a:rPr lang="en-US" dirty="0"/>
              <a:t>Lines of magnetic flux</a:t>
            </a:r>
          </a:p>
          <a:p>
            <a:pPr lvl="1"/>
            <a:r>
              <a:rPr lang="en-US" dirty="0"/>
              <a:t>Perpendicular at the poles, parallel at the equator</a:t>
            </a:r>
          </a:p>
          <a:p>
            <a:r>
              <a:rPr lang="en-US" dirty="0"/>
              <a:t>Northerly &amp; Southerly Turning Errors	</a:t>
            </a:r>
          </a:p>
          <a:p>
            <a:pPr lvl="1"/>
            <a:r>
              <a:rPr lang="en-US" dirty="0"/>
              <a:t>Turns from a Southerly Direction: Compass Leads</a:t>
            </a:r>
          </a:p>
          <a:p>
            <a:pPr lvl="1"/>
            <a:r>
              <a:rPr lang="en-US" dirty="0"/>
              <a:t>Turns from a Northerly Direction: Compass Lags</a:t>
            </a:r>
          </a:p>
          <a:p>
            <a:pPr lvl="1"/>
            <a:r>
              <a:rPr lang="en-US" dirty="0"/>
              <a:t>UNOS: Undershoot North, Overshoot South</a:t>
            </a:r>
          </a:p>
          <a:p>
            <a:r>
              <a:rPr lang="en-US" dirty="0"/>
              <a:t>Acceleration Error</a:t>
            </a:r>
          </a:p>
          <a:p>
            <a:pPr lvl="1"/>
            <a:r>
              <a:rPr lang="en-US" dirty="0"/>
              <a:t>ANDS: Accelerate North, Decelerate South</a:t>
            </a:r>
          </a:p>
          <a:p>
            <a:r>
              <a:rPr lang="en-US" dirty="0"/>
              <a:t>Oscillation Error</a:t>
            </a:r>
          </a:p>
          <a:p>
            <a:pPr lvl="1"/>
            <a:r>
              <a:rPr lang="en-US" dirty="0"/>
              <a:t>Combination of errors &amp; plane movement</a:t>
            </a:r>
          </a:p>
          <a:p>
            <a:pPr lvl="1"/>
            <a:r>
              <a:rPr lang="en-US" dirty="0"/>
              <a:t>Use the average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1FEF031-5FD8-4B9B-8119-AB9EFEBE09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CD4F3DA2-F1D6-4A73-92C0-55630F2E6614}" type="slidenum">
              <a:rPr lang="en-US" smtClean="0"/>
              <a:pPr/>
              <a:t>14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CF9C14A-3084-4916-B15C-7561507385E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7862" y="1346234"/>
            <a:ext cx="4790045" cy="268289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A3B79FA-4C6F-4557-9BDA-B2B0B819EB6E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7862" y="4058007"/>
            <a:ext cx="4777567" cy="250632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840AFD3-D236-4E45-9F43-E92B7B065241}"/>
              </a:ext>
            </a:extLst>
          </p:cNvPr>
          <p:cNvSpPr txBox="1"/>
          <p:nvPr/>
        </p:nvSpPr>
        <p:spPr>
          <a:xfrm>
            <a:off x="8473552" y="6564328"/>
            <a:ext cx="276360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00" dirty="0">
                <a:latin typeface="Calibri Light" panose="020F0302020204030204" pitchFamily="34" charset="0"/>
                <a:cs typeface="Calibri Light" panose="020F0302020204030204" pitchFamily="34" charset="0"/>
              </a:rPr>
              <a:t>Source (both): Instrument Flying Handbook, FAA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B6141B71-82A2-251C-170F-BEB88DDFB84D}"/>
              </a:ext>
            </a:extLst>
          </p:cNvPr>
          <p:cNvSpPr txBox="1">
            <a:spLocks/>
          </p:cNvSpPr>
          <p:nvPr/>
        </p:nvSpPr>
        <p:spPr>
          <a:xfrm>
            <a:off x="1214166" y="1310640"/>
            <a:ext cx="5669280" cy="3657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-50" baseline="0">
                <a:solidFill>
                  <a:schemeClr val="tx1"/>
                </a:solidFill>
                <a:latin typeface="Calibri Light" panose="020B0606020202050201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US" sz="1400" b="1" spc="60">
                <a:solidFill>
                  <a:srgbClr val="FF5033"/>
                </a:solidFill>
              </a:rPr>
              <a:t>Magnetic Compass Errors</a:t>
            </a:r>
          </a:p>
        </p:txBody>
      </p:sp>
    </p:spTree>
    <p:extLst>
      <p:ext uri="{BB962C8B-B14F-4D97-AF65-F5344CB8AC3E}">
        <p14:creationId xmlns:p14="http://schemas.microsoft.com/office/powerpoint/2010/main" val="220668568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48225E-ADCA-4111-9E1D-D952139F10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Flight Planning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FD7740-8CC2-44E0-A4A6-386778E34D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4167" y="1773141"/>
            <a:ext cx="4798194" cy="4719098"/>
          </a:xfrm>
        </p:spPr>
        <p:txBody>
          <a:bodyPr>
            <a:normAutofit/>
          </a:bodyPr>
          <a:lstStyle/>
          <a:p>
            <a:r>
              <a:rPr lang="en-US" dirty="0"/>
              <a:t>Flight Log</a:t>
            </a:r>
          </a:p>
          <a:p>
            <a:pPr lvl="1"/>
            <a:r>
              <a:rPr lang="en-US" dirty="0"/>
              <a:t>Flight plan organized point by point</a:t>
            </a:r>
          </a:p>
          <a:p>
            <a:pPr lvl="1"/>
            <a:r>
              <a:rPr lang="en-US" dirty="0"/>
              <a:t>Fuel, time, altitudes, headings, &amp; frequencies at each waypoint</a:t>
            </a:r>
          </a:p>
          <a:p>
            <a:r>
              <a:rPr lang="en-US" dirty="0"/>
              <a:t>Plot the Course</a:t>
            </a:r>
          </a:p>
          <a:p>
            <a:pPr lvl="1"/>
            <a:r>
              <a:rPr lang="en-US" dirty="0"/>
              <a:t>Route &amp; Altitude </a:t>
            </a:r>
          </a:p>
          <a:p>
            <a:pPr lvl="1"/>
            <a:r>
              <a:rPr lang="en-US" dirty="0"/>
              <a:t>Checkpoints </a:t>
            </a:r>
          </a:p>
          <a:p>
            <a:pPr lvl="2"/>
            <a:r>
              <a:rPr lang="en-US" dirty="0"/>
              <a:t>Top of Climb &amp; Top of Descent</a:t>
            </a:r>
          </a:p>
          <a:p>
            <a:pPr lvl="2"/>
            <a:r>
              <a:rPr lang="en-US" dirty="0"/>
              <a:t>Additional checkpoints along the route </a:t>
            </a:r>
          </a:p>
          <a:p>
            <a:pPr lvl="2"/>
            <a:r>
              <a:rPr lang="en-US" dirty="0"/>
              <a:t>Record the checkpoints on the Nav Log</a:t>
            </a:r>
          </a:p>
          <a:p>
            <a:pPr lvl="1"/>
            <a:r>
              <a:rPr lang="en-US" dirty="0"/>
              <a:t>Fuel Stops</a:t>
            </a:r>
          </a:p>
          <a:p>
            <a:pPr lvl="2"/>
            <a:r>
              <a:rPr lang="en-US" dirty="0"/>
              <a:t>If required, create a separate log for each leg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F6201C7-8D26-43A9-8383-731F65F8DE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CD4F3DA2-F1D6-4A73-92C0-55630F2E6614}" type="slidenum">
              <a:rPr lang="en-US" smtClean="0"/>
              <a:t>15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84D7E84-189F-4D20-75A0-05C8A4D858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2361" y="1970137"/>
            <a:ext cx="5232578" cy="3742135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62F2D6C7-E254-8C46-CB9B-770F608D268D}"/>
              </a:ext>
            </a:extLst>
          </p:cNvPr>
          <p:cNvSpPr txBox="1">
            <a:spLocks/>
          </p:cNvSpPr>
          <p:nvPr/>
        </p:nvSpPr>
        <p:spPr>
          <a:xfrm>
            <a:off x="1214167" y="1310640"/>
            <a:ext cx="5669280" cy="3657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-50" baseline="0">
                <a:solidFill>
                  <a:schemeClr val="tx1"/>
                </a:solidFill>
                <a:latin typeface="Calibri Light" panose="020B0606020202050201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US" sz="1400" b="1" spc="60">
                <a:solidFill>
                  <a:srgbClr val="FF5033"/>
                </a:solidFill>
              </a:rPr>
              <a:t>Nav Log</a:t>
            </a:r>
          </a:p>
        </p:txBody>
      </p:sp>
    </p:spTree>
    <p:extLst>
      <p:ext uri="{BB962C8B-B14F-4D97-AF65-F5344CB8AC3E}">
        <p14:creationId xmlns:p14="http://schemas.microsoft.com/office/powerpoint/2010/main" val="264402427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48225E-ADCA-4111-9E1D-D952139F10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Flight Planning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FD7740-8CC2-44E0-A4A6-386778E34D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4168" y="1773141"/>
            <a:ext cx="5024708" cy="4719098"/>
          </a:xfrm>
        </p:spPr>
        <p:txBody>
          <a:bodyPr>
            <a:normAutofit/>
          </a:bodyPr>
          <a:lstStyle/>
          <a:p>
            <a:r>
              <a:rPr lang="en-US" dirty="0"/>
              <a:t>Power setting</a:t>
            </a:r>
          </a:p>
          <a:p>
            <a:r>
              <a:rPr lang="en-US" dirty="0"/>
              <a:t>True Airspeed </a:t>
            </a:r>
          </a:p>
          <a:p>
            <a:r>
              <a:rPr lang="en-US" dirty="0"/>
              <a:t>Distance between each checkpoint</a:t>
            </a:r>
          </a:p>
          <a:p>
            <a:r>
              <a:rPr lang="en-US" dirty="0"/>
              <a:t>Magnetic Heading</a:t>
            </a:r>
          </a:p>
          <a:p>
            <a:pPr lvl="1"/>
            <a:r>
              <a:rPr lang="en-US" dirty="0"/>
              <a:t>True Course for each leg; </a:t>
            </a:r>
          </a:p>
          <a:p>
            <a:pPr lvl="1"/>
            <a:r>
              <a:rPr lang="en-US" dirty="0"/>
              <a:t>Adjust for wind to get True Heading; </a:t>
            </a:r>
          </a:p>
          <a:p>
            <a:pPr lvl="1"/>
            <a:r>
              <a:rPr lang="en-US" dirty="0"/>
              <a:t>Adjust for Variation to get Magnetic Heading</a:t>
            </a:r>
          </a:p>
          <a:p>
            <a:pPr lvl="1"/>
            <a:r>
              <a:rPr lang="en-US" dirty="0"/>
              <a:t>Adjust for Deviation to get Compass Heading</a:t>
            </a:r>
          </a:p>
          <a:p>
            <a:r>
              <a:rPr lang="en-US" dirty="0"/>
              <a:t>Groundspeed for each leg</a:t>
            </a:r>
          </a:p>
          <a:p>
            <a:pPr lvl="1"/>
            <a:r>
              <a:rPr lang="en-US" dirty="0"/>
              <a:t>Using wind &amp; true airspeed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F6201C7-8D26-43A9-8383-731F65F8DE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CD4F3DA2-F1D6-4A73-92C0-55630F2E6614}" type="slidenum">
              <a:rPr lang="en-US" smtClean="0"/>
              <a:t>16</a:t>
            </a:fld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3AFA7DDB-8D64-5ED4-239F-1E97F93D0F18}"/>
              </a:ext>
            </a:extLst>
          </p:cNvPr>
          <p:cNvSpPr txBox="1">
            <a:spLocks/>
          </p:cNvSpPr>
          <p:nvPr/>
        </p:nvSpPr>
        <p:spPr>
          <a:xfrm>
            <a:off x="1214168" y="1310640"/>
            <a:ext cx="5669280" cy="3657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-50" baseline="0">
                <a:solidFill>
                  <a:schemeClr val="tx1"/>
                </a:solidFill>
                <a:latin typeface="Calibri Light" panose="020B0606020202050201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US" sz="1400" b="1" spc="60">
                <a:solidFill>
                  <a:srgbClr val="FF5033"/>
                </a:solidFill>
              </a:rPr>
              <a:t>Nav Log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507B0AA-1E6B-C855-F040-C2C8207C3B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2361" y="1970137"/>
            <a:ext cx="5232578" cy="3742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867073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48225E-ADCA-4111-9E1D-D952139F10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Flight Planning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FD7740-8CC2-44E0-A4A6-386778E34D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4168" y="1773141"/>
            <a:ext cx="5024708" cy="4719098"/>
          </a:xfrm>
        </p:spPr>
        <p:txBody>
          <a:bodyPr>
            <a:normAutofit/>
          </a:bodyPr>
          <a:lstStyle/>
          <a:p>
            <a:r>
              <a:rPr lang="en-US" dirty="0"/>
              <a:t>Time for each leg </a:t>
            </a:r>
          </a:p>
          <a:p>
            <a:pPr lvl="1"/>
            <a:r>
              <a:rPr lang="en-US" dirty="0"/>
              <a:t>Based on departure time, calculate expected arrival times using groundspeed &amp; distance</a:t>
            </a:r>
          </a:p>
          <a:p>
            <a:pPr lvl="1"/>
            <a:r>
              <a:rPr lang="en-US" dirty="0"/>
              <a:t>Convert to UTC (below)</a:t>
            </a:r>
          </a:p>
          <a:p>
            <a:r>
              <a:rPr lang="en-US" dirty="0"/>
              <a:t>Fuel burn for each leg</a:t>
            </a:r>
          </a:p>
          <a:p>
            <a:pPr lvl="1"/>
            <a:r>
              <a:rPr lang="en-US" dirty="0"/>
              <a:t>POH</a:t>
            </a:r>
          </a:p>
          <a:p>
            <a:pPr lvl="1"/>
            <a:r>
              <a:rPr lang="en-US" dirty="0"/>
              <a:t>Time multiplied by fuel burn</a:t>
            </a:r>
          </a:p>
          <a:p>
            <a:r>
              <a:rPr lang="en-US" dirty="0"/>
              <a:t>Planned versus Actual</a:t>
            </a:r>
          </a:p>
          <a:p>
            <a:pPr lvl="1"/>
            <a:r>
              <a:rPr lang="en-US" dirty="0"/>
              <a:t>Planning is never perfect – Recognize &amp; adjust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F6201C7-8D26-43A9-8383-731F65F8DE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CD4F3DA2-F1D6-4A73-92C0-55630F2E6614}" type="slidenum">
              <a:rPr lang="en-US" smtClean="0"/>
              <a:t>17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8AEF6DA-6176-350A-C5A1-ED6FA024FA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9611" y="5863884"/>
            <a:ext cx="8358527" cy="48371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369405B-1D48-E8A0-DC93-E309DF9157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8875" y="1773141"/>
            <a:ext cx="4945350" cy="3536721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B77BAE9E-D5EC-4F91-A746-350BBE6F72CB}"/>
              </a:ext>
            </a:extLst>
          </p:cNvPr>
          <p:cNvSpPr txBox="1">
            <a:spLocks/>
          </p:cNvSpPr>
          <p:nvPr/>
        </p:nvSpPr>
        <p:spPr>
          <a:xfrm>
            <a:off x="1214168" y="1310640"/>
            <a:ext cx="5669280" cy="3657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-50" baseline="0">
                <a:solidFill>
                  <a:schemeClr val="tx1"/>
                </a:solidFill>
                <a:latin typeface="Calibri Light" panose="020B0606020202050201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US" sz="1400" b="1" spc="60">
                <a:solidFill>
                  <a:srgbClr val="FF5033"/>
                </a:solidFill>
              </a:rPr>
              <a:t>Nav Log</a:t>
            </a:r>
          </a:p>
        </p:txBody>
      </p:sp>
    </p:spTree>
    <p:extLst>
      <p:ext uri="{BB962C8B-B14F-4D97-AF65-F5344CB8AC3E}">
        <p14:creationId xmlns:p14="http://schemas.microsoft.com/office/powerpoint/2010/main" val="56175173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48225E-ADCA-4111-9E1D-D952139F10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VFR Flight Plan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FD7740-8CC2-44E0-A4A6-386778E34D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4167" y="1965641"/>
            <a:ext cx="4503240" cy="4526598"/>
          </a:xfrm>
        </p:spPr>
        <p:txBody>
          <a:bodyPr>
            <a:normAutofit/>
          </a:bodyPr>
          <a:lstStyle/>
          <a:p>
            <a:r>
              <a:rPr lang="en-US" dirty="0"/>
              <a:t>Not required, but good practice</a:t>
            </a:r>
          </a:p>
          <a:p>
            <a:r>
              <a:rPr lang="en-US" dirty="0"/>
              <a:t>Can be filed on the ground or airborne</a:t>
            </a:r>
          </a:p>
          <a:p>
            <a:pPr lvl="1"/>
            <a:r>
              <a:rPr lang="en-US" dirty="0"/>
              <a:t>Ground: 1-800-WX BRIEF, </a:t>
            </a:r>
            <a:r>
              <a:rPr lang="en-US" dirty="0" err="1"/>
              <a:t>ForeFlight</a:t>
            </a:r>
            <a:r>
              <a:rPr lang="en-US" dirty="0"/>
              <a:t>, etc.</a:t>
            </a:r>
          </a:p>
          <a:p>
            <a:pPr lvl="1"/>
            <a:r>
              <a:rPr lang="en-US" dirty="0"/>
              <a:t>Airborne: FSS</a:t>
            </a:r>
          </a:p>
          <a:p>
            <a:pPr lvl="1"/>
            <a:r>
              <a:rPr lang="en-US" dirty="0"/>
              <a:t>Held for 1 hour after departure time</a:t>
            </a:r>
          </a:p>
          <a:p>
            <a:r>
              <a:rPr lang="en-US" dirty="0"/>
              <a:t>ICAO Flight Plan</a:t>
            </a:r>
          </a:p>
          <a:p>
            <a:r>
              <a:rPr lang="en-US" dirty="0"/>
              <a:t>Once airborne, open the flight plan</a:t>
            </a:r>
          </a:p>
          <a:p>
            <a:pPr lvl="1"/>
            <a:r>
              <a:rPr lang="en-US" dirty="0"/>
              <a:t>FSS, </a:t>
            </a:r>
            <a:r>
              <a:rPr lang="en-US" dirty="0" err="1"/>
              <a:t>ForeFlight</a:t>
            </a:r>
            <a:r>
              <a:rPr lang="en-US" dirty="0"/>
              <a:t> </a:t>
            </a:r>
          </a:p>
          <a:p>
            <a:r>
              <a:rPr lang="en-US" dirty="0"/>
              <a:t>Don’t forget to close the flight plan!</a:t>
            </a:r>
          </a:p>
          <a:p>
            <a:pPr lvl="1"/>
            <a:r>
              <a:rPr lang="en-US" dirty="0"/>
              <a:t>1-800-WX Brief, or </a:t>
            </a:r>
            <a:r>
              <a:rPr lang="en-US" dirty="0" err="1"/>
              <a:t>ForeFlight</a:t>
            </a:r>
            <a:endParaRPr lang="en-US" dirty="0"/>
          </a:p>
          <a:p>
            <a:pPr lvl="1"/>
            <a:r>
              <a:rPr lang="en-US" dirty="0"/>
              <a:t>Radio (discouraged to avoid congestion)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F6201C7-8D26-43A9-8383-731F65F8DE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CD4F3DA2-F1D6-4A73-92C0-55630F2E6614}" type="slidenum">
              <a:rPr lang="en-US" smtClean="0"/>
              <a:t>18</a:t>
            </a:fld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72F95F8-4B64-F53D-EB6F-A2F701971182}"/>
              </a:ext>
            </a:extLst>
          </p:cNvPr>
          <p:cNvSpPr txBox="1">
            <a:spLocks/>
          </p:cNvSpPr>
          <p:nvPr/>
        </p:nvSpPr>
        <p:spPr>
          <a:xfrm>
            <a:off x="1214167" y="1310640"/>
            <a:ext cx="5669280" cy="3657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-50" baseline="0">
                <a:solidFill>
                  <a:schemeClr val="tx1"/>
                </a:solidFill>
                <a:latin typeface="Calibri Light" panose="020B0606020202050201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US" sz="1400" b="1" spc="60">
                <a:solidFill>
                  <a:srgbClr val="FF5033"/>
                </a:solidFill>
              </a:rPr>
              <a:t>Filing a Flight Plan</a:t>
            </a:r>
          </a:p>
        </p:txBody>
      </p:sp>
    </p:spTree>
    <p:extLst>
      <p:ext uri="{BB962C8B-B14F-4D97-AF65-F5344CB8AC3E}">
        <p14:creationId xmlns:p14="http://schemas.microsoft.com/office/powerpoint/2010/main" val="78286360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C9F0D0-5191-424F-88A8-1878DA07EA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Preflight Weather Check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A430A6-7F85-4E9A-8B93-250CF8AB50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8874" y="2325158"/>
            <a:ext cx="4534048" cy="3854979"/>
          </a:xfrm>
        </p:spPr>
        <p:txBody>
          <a:bodyPr>
            <a:normAutofit/>
          </a:bodyPr>
          <a:lstStyle/>
          <a:p>
            <a:r>
              <a:rPr lang="en-US" dirty="0"/>
              <a:t>First step to determining if the flight can be completed safely</a:t>
            </a:r>
          </a:p>
          <a:p>
            <a:pPr lvl="1"/>
            <a:r>
              <a:rPr lang="en-US" dirty="0">
                <a:hlinkClick r:id="rId2"/>
              </a:rPr>
              <a:t>FAR 91.103</a:t>
            </a:r>
            <a:r>
              <a:rPr lang="en-US" dirty="0"/>
              <a:t> requires a weather briefing</a:t>
            </a:r>
          </a:p>
          <a:p>
            <a:r>
              <a:rPr lang="en-US" dirty="0"/>
              <a:t>Go/No Go Decision</a:t>
            </a:r>
          </a:p>
          <a:p>
            <a:pPr lvl="1"/>
            <a:r>
              <a:rPr lang="en-US" dirty="0"/>
              <a:t>Set limits and don’t bend them</a:t>
            </a:r>
          </a:p>
          <a:p>
            <a:pPr lvl="1"/>
            <a:r>
              <a:rPr lang="en-US" dirty="0"/>
              <a:t>Weather is a major factor, but incorporate the entire PAVE checklist</a:t>
            </a:r>
          </a:p>
          <a:p>
            <a:pPr lvl="1"/>
            <a:r>
              <a:rPr lang="en-US" dirty="0"/>
              <a:t>Continual decision-making process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B667E09-5154-4230-B7CE-0036F641B1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4688" y="1967907"/>
            <a:ext cx="5659465" cy="3508868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8A37B68-F4BE-4250-BE98-23D2FAFCE1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CD4F3DA2-F1D6-4A73-92C0-55630F2E6614}" type="slidenum">
              <a:rPr lang="en-US" smtClean="0"/>
              <a:pPr>
                <a:spcAft>
                  <a:spcPts val="600"/>
                </a:spcAft>
              </a:pPr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102735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322A8C-BCC5-408F-8E96-89DE32FCFF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GPS Navigation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41C9FB-B530-4E37-91B4-7E9706EAF4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4167" y="1773141"/>
            <a:ext cx="4343952" cy="4719098"/>
          </a:xfrm>
        </p:spPr>
        <p:txBody>
          <a:bodyPr>
            <a:normAutofit/>
          </a:bodyPr>
          <a:lstStyle/>
          <a:p>
            <a:r>
              <a:rPr lang="en-US" dirty="0"/>
              <a:t>Prior to flight, enter the flight plan waypoints into the GPS</a:t>
            </a:r>
          </a:p>
          <a:p>
            <a:r>
              <a:rPr lang="en-US" dirty="0"/>
              <a:t>Avoid complacency with the GPS</a:t>
            </a:r>
          </a:p>
          <a:p>
            <a:pPr lvl="1"/>
            <a:r>
              <a:rPr lang="en-US" dirty="0"/>
              <a:t>Maintain situational awareness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49EA566-9985-4019-8D70-1B38E0BDDD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CD4F3DA2-F1D6-4A73-92C0-55630F2E6614}" type="slidenum">
              <a:rPr lang="en-US" smtClean="0"/>
              <a:t>20</a:t>
            </a:fld>
            <a:endParaRPr lang="en-US"/>
          </a:p>
        </p:txBody>
      </p:sp>
      <p:pic>
        <p:nvPicPr>
          <p:cNvPr id="6" name="Picture 5" descr="Top view of the earth from outer space">
            <a:extLst>
              <a:ext uri="{FF2B5EF4-FFF2-40B4-BE49-F238E27FC236}">
                <a16:creationId xmlns:a16="http://schemas.microsoft.com/office/drawing/2014/main" id="{204A8993-A837-6E9A-D5BD-198ED147FD3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46993" y="-8817"/>
            <a:ext cx="5459506" cy="6856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890300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322A8C-BCC5-408F-8E96-89DE32FCFF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Planned vs Actual Calculations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41C9FB-B530-4E37-91B4-7E9706EAF4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Planning is never perfect</a:t>
            </a:r>
          </a:p>
          <a:p>
            <a:r>
              <a:rPr lang="en-US" dirty="0"/>
              <a:t>Recognize deviations &amp; adjust</a:t>
            </a:r>
          </a:p>
          <a:p>
            <a:r>
              <a:rPr lang="en-US" dirty="0"/>
              <a:t>If time is off</a:t>
            </a:r>
          </a:p>
          <a:p>
            <a:pPr lvl="1"/>
            <a:r>
              <a:rPr lang="en-US" dirty="0"/>
              <a:t>Adjust power &amp; airspeed</a:t>
            </a:r>
          </a:p>
          <a:p>
            <a:pPr lvl="1"/>
            <a:r>
              <a:rPr lang="en-US" dirty="0"/>
              <a:t>If fuel burn/power is a concern, accept the speed &amp; adjust timing	</a:t>
            </a:r>
          </a:p>
          <a:p>
            <a:r>
              <a:rPr lang="en-US" dirty="0"/>
              <a:t>Use tools at your disposal</a:t>
            </a:r>
          </a:p>
          <a:p>
            <a:pPr lvl="1"/>
            <a:r>
              <a:rPr lang="en-US" dirty="0"/>
              <a:t>GPS, </a:t>
            </a:r>
            <a:r>
              <a:rPr lang="en-US" dirty="0" err="1"/>
              <a:t>ForeFlight</a:t>
            </a:r>
            <a:r>
              <a:rPr lang="en-US" dirty="0"/>
              <a:t>, rules of thumb, etc.</a:t>
            </a:r>
          </a:p>
          <a:p>
            <a:r>
              <a:rPr lang="en-US" dirty="0"/>
              <a:t>Ignoring deviations only makes the problem worse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49EA566-9985-4019-8D70-1B38E0BDDD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CD4F3DA2-F1D6-4A73-92C0-55630F2E6614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128853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322A8C-BCC5-408F-8E96-89DE32FCFF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Diverting to an Alternate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41C9FB-B530-4E37-91B4-7E9706EAF4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4166" y="2209799"/>
            <a:ext cx="9265655" cy="4282439"/>
          </a:xfrm>
        </p:spPr>
        <p:txBody>
          <a:bodyPr>
            <a:normAutofit/>
          </a:bodyPr>
          <a:lstStyle/>
          <a:p>
            <a:r>
              <a:rPr lang="en-US" dirty="0"/>
              <a:t>Preflight Planning: Be aware of potential diversion airports along the route</a:t>
            </a:r>
          </a:p>
          <a:p>
            <a:r>
              <a:rPr lang="en-US" dirty="0"/>
              <a:t>When necessary to divert, use Shortcuts &amp; Rule of Thumb Computations</a:t>
            </a:r>
          </a:p>
          <a:p>
            <a:pPr lvl="1"/>
            <a:r>
              <a:rPr lang="en-US" dirty="0"/>
              <a:t>Use your thumb to measure 10 NM increments </a:t>
            </a:r>
          </a:p>
          <a:p>
            <a:pPr lvl="1"/>
            <a:r>
              <a:rPr lang="en-US" dirty="0"/>
              <a:t>Use a compass rose or airway on the chart to estimate the heading </a:t>
            </a:r>
          </a:p>
          <a:p>
            <a:r>
              <a:rPr lang="en-US" dirty="0"/>
              <a:t>GPS	</a:t>
            </a:r>
          </a:p>
          <a:p>
            <a:pPr lvl="1"/>
            <a:r>
              <a:rPr lang="en-US" dirty="0"/>
              <a:t>If available, Use the ‘Nearest’ page or Direct To option in the GPS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49EA566-9985-4019-8D70-1B38E0BDDD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CD4F3DA2-F1D6-4A73-92C0-55630F2E6614}" type="slidenum">
              <a:rPr lang="en-US" smtClean="0"/>
              <a:t>22</a:t>
            </a:fld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1F72870D-3079-082D-60F7-1118C50F4D2F}"/>
              </a:ext>
            </a:extLst>
          </p:cNvPr>
          <p:cNvSpPr txBox="1">
            <a:spLocks/>
          </p:cNvSpPr>
          <p:nvPr/>
        </p:nvSpPr>
        <p:spPr>
          <a:xfrm>
            <a:off x="1214166" y="1310640"/>
            <a:ext cx="5669280" cy="3657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-50" baseline="0">
                <a:solidFill>
                  <a:schemeClr val="tx1"/>
                </a:solidFill>
                <a:latin typeface="Calibri Light" panose="020B0606020202050201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US" sz="1400" b="1" spc="60">
                <a:solidFill>
                  <a:srgbClr val="FF5033"/>
                </a:solidFill>
              </a:rPr>
              <a:t>Overview</a:t>
            </a:r>
          </a:p>
        </p:txBody>
      </p:sp>
    </p:spTree>
    <p:extLst>
      <p:ext uri="{BB962C8B-B14F-4D97-AF65-F5344CB8AC3E}">
        <p14:creationId xmlns:p14="http://schemas.microsoft.com/office/powerpoint/2010/main" val="222283735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322A8C-BCC5-408F-8E96-89DE32FCFF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Diverting to an Alternate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41C9FB-B530-4E37-91B4-7E9706EAF4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4166" y="2209799"/>
            <a:ext cx="10018516" cy="4282440"/>
          </a:xfrm>
        </p:spPr>
        <p:txBody>
          <a:bodyPr>
            <a:normAutofit/>
          </a:bodyPr>
          <a:lstStyle/>
          <a:p>
            <a:r>
              <a:rPr lang="en-US" dirty="0"/>
              <a:t>Find your position on the chart</a:t>
            </a:r>
          </a:p>
          <a:p>
            <a:r>
              <a:rPr lang="en-US" dirty="0"/>
              <a:t>Divert immediately to the alternate using shortcuts/rules of thumb (or GPS info)</a:t>
            </a:r>
          </a:p>
          <a:p>
            <a:r>
              <a:rPr lang="en-US" dirty="0"/>
              <a:t>Note the time</a:t>
            </a:r>
          </a:p>
          <a:p>
            <a:r>
              <a:rPr lang="en-US" dirty="0"/>
              <a:t>Choose an altitude </a:t>
            </a:r>
          </a:p>
          <a:p>
            <a:pPr lvl="1"/>
            <a:r>
              <a:rPr lang="en-US" dirty="0"/>
              <a:t>Consider terrain, radio reception, clouds, winds, etc.</a:t>
            </a:r>
          </a:p>
          <a:p>
            <a:r>
              <a:rPr lang="en-US" dirty="0"/>
              <a:t>Use winds aloft near the diversion point to determine a more exact heading &amp; groundspeed</a:t>
            </a:r>
          </a:p>
          <a:p>
            <a:r>
              <a:rPr lang="en-US" dirty="0"/>
              <a:t>Determine arrival time &amp; fuel required</a:t>
            </a:r>
          </a:p>
          <a:p>
            <a:r>
              <a:rPr lang="en-US" dirty="0"/>
              <a:t>Aviate, Navigate, Communicate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49EA566-9985-4019-8D70-1B38E0BDDD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CD4F3DA2-F1D6-4A73-92C0-55630F2E6614}" type="slidenum">
              <a:rPr lang="en-US" smtClean="0"/>
              <a:t>23</a:t>
            </a:fld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C9A15D8F-C6EE-4CD8-DF79-4934F9C27880}"/>
              </a:ext>
            </a:extLst>
          </p:cNvPr>
          <p:cNvSpPr txBox="1">
            <a:spLocks/>
          </p:cNvSpPr>
          <p:nvPr/>
        </p:nvSpPr>
        <p:spPr>
          <a:xfrm>
            <a:off x="1214166" y="1310640"/>
            <a:ext cx="5669280" cy="3657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-50" baseline="0">
                <a:solidFill>
                  <a:schemeClr val="tx1"/>
                </a:solidFill>
                <a:latin typeface="Calibri Light" panose="020B0606020202050201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US" sz="1400" b="1" spc="60">
                <a:solidFill>
                  <a:srgbClr val="FF5033"/>
                </a:solidFill>
              </a:rPr>
              <a:t>Procedure</a:t>
            </a:r>
          </a:p>
        </p:txBody>
      </p:sp>
    </p:spTree>
    <p:extLst>
      <p:ext uri="{BB962C8B-B14F-4D97-AF65-F5344CB8AC3E}">
        <p14:creationId xmlns:p14="http://schemas.microsoft.com/office/powerpoint/2010/main" val="222855628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9DC9DF-8EFB-42B3-A875-A254CF747B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Lost Procedures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549C6A-7E7D-4CC7-99D3-E6D83F1A62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4166" y="1773141"/>
            <a:ext cx="9975450" cy="4719098"/>
          </a:xfrm>
        </p:spPr>
        <p:txBody>
          <a:bodyPr>
            <a:normAutofit/>
          </a:bodyPr>
          <a:lstStyle/>
          <a:p>
            <a:r>
              <a:rPr lang="en-US" dirty="0"/>
              <a:t>Avoid getting lost</a:t>
            </a:r>
          </a:p>
          <a:p>
            <a:pPr lvl="1"/>
            <a:r>
              <a:rPr lang="en-US" dirty="0"/>
              <a:t>Plan ahead</a:t>
            </a:r>
          </a:p>
          <a:p>
            <a:pPr lvl="1"/>
            <a:r>
              <a:rPr lang="en-US" dirty="0"/>
              <a:t>Use multiple sources for location (Pilotage, Dead reckoning, Radio navigation, Flight following)</a:t>
            </a:r>
          </a:p>
          <a:p>
            <a:r>
              <a:rPr lang="en-US" dirty="0"/>
              <a:t>If Lost</a:t>
            </a:r>
          </a:p>
          <a:p>
            <a:pPr lvl="1"/>
            <a:r>
              <a:rPr lang="en-US" dirty="0"/>
              <a:t>Don’t panic</a:t>
            </a:r>
          </a:p>
          <a:p>
            <a:pPr lvl="1"/>
            <a:r>
              <a:rPr lang="en-US" dirty="0"/>
              <a:t>Five C’s</a:t>
            </a:r>
          </a:p>
          <a:p>
            <a:pPr lvl="2"/>
            <a:r>
              <a:rPr lang="en-US" dirty="0"/>
              <a:t>Climb – See more, and improves radio reception</a:t>
            </a:r>
          </a:p>
          <a:p>
            <a:pPr lvl="2"/>
            <a:r>
              <a:rPr lang="en-US" dirty="0"/>
              <a:t>Communicate – ATC, Frequencies on charts, 121.5</a:t>
            </a:r>
          </a:p>
          <a:p>
            <a:pPr lvl="2"/>
            <a:r>
              <a:rPr lang="en-US" dirty="0"/>
              <a:t>Confess – Explain the situation</a:t>
            </a:r>
          </a:p>
          <a:p>
            <a:pPr lvl="2"/>
            <a:r>
              <a:rPr lang="en-US" dirty="0"/>
              <a:t>Comply – Follow ATC instructions</a:t>
            </a:r>
          </a:p>
          <a:p>
            <a:pPr lvl="2"/>
            <a:r>
              <a:rPr lang="en-US" dirty="0"/>
              <a:t>Conserve – Reduce power / airspeed to save fuel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238C031-6A59-4418-86B2-0CD3EDB242E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0124" y="3073732"/>
            <a:ext cx="4493684" cy="3418507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4BA6FFC-1EC5-4201-B1AB-0AE94676D2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CD4F3DA2-F1D6-4A73-92C0-55630F2E6614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79757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22307914-9140-A48B-0F30-20335FB071E3}"/>
              </a:ext>
            </a:extLst>
          </p:cNvPr>
          <p:cNvSpPr/>
          <p:nvPr/>
        </p:nvSpPr>
        <p:spPr>
          <a:xfrm rot="1157837">
            <a:off x="7432333" y="-747360"/>
            <a:ext cx="2590800" cy="8355126"/>
          </a:xfrm>
          <a:prstGeom prst="rect">
            <a:avLst/>
          </a:prstGeom>
          <a:solidFill>
            <a:srgbClr val="3BDA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3322A8C-BCC5-408F-8E96-89DE32FCFF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Flight Following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41C9FB-B530-4E37-91B4-7E9706EAF4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4167" y="1773141"/>
            <a:ext cx="5177008" cy="4719098"/>
          </a:xfrm>
        </p:spPr>
        <p:txBody>
          <a:bodyPr>
            <a:normAutofit/>
          </a:bodyPr>
          <a:lstStyle/>
          <a:p>
            <a:r>
              <a:rPr lang="en-US" dirty="0"/>
              <a:t>Radar equipped ATC facilities can provide radar assistance &amp; navigation services</a:t>
            </a:r>
          </a:p>
          <a:p>
            <a:pPr lvl="1"/>
            <a:r>
              <a:rPr lang="en-US" dirty="0"/>
              <a:t>By request</a:t>
            </a:r>
          </a:p>
          <a:p>
            <a:pPr lvl="1"/>
            <a:r>
              <a:rPr lang="en-US" dirty="0"/>
              <a:t>Can be requested prior to departure, or airborne</a:t>
            </a:r>
          </a:p>
          <a:p>
            <a:r>
              <a:rPr lang="en-US" dirty="0"/>
              <a:t>Limitations</a:t>
            </a:r>
          </a:p>
          <a:p>
            <a:pPr lvl="1"/>
            <a:r>
              <a:rPr lang="en-US" dirty="0"/>
              <a:t>Based on controller discretion</a:t>
            </a:r>
          </a:p>
          <a:p>
            <a:pPr lvl="1"/>
            <a:r>
              <a:rPr lang="en-US" dirty="0"/>
              <a:t>Advisory only</a:t>
            </a:r>
          </a:p>
          <a:p>
            <a:pPr lvl="1"/>
            <a:r>
              <a:rPr lang="en-US" dirty="0"/>
              <a:t>Cannot determine if their instructions will result in flight into IMC</a:t>
            </a:r>
          </a:p>
          <a:p>
            <a:pPr lvl="1"/>
            <a:r>
              <a:rPr lang="en-US" dirty="0"/>
              <a:t>Can only communicate with participating aircraft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49EA566-9985-4019-8D70-1B38E0BDDD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CD4F3DA2-F1D6-4A73-92C0-55630F2E6614}" type="slidenum">
              <a:rPr lang="en-US" smtClean="0"/>
              <a:t>25</a:t>
            </a:fld>
            <a:endParaRPr lang="en-US"/>
          </a:p>
        </p:txBody>
      </p:sp>
      <p:pic>
        <p:nvPicPr>
          <p:cNvPr id="7" name="Graphic 6" descr="Call center with solid fill">
            <a:extLst>
              <a:ext uri="{FF2B5EF4-FFF2-40B4-BE49-F238E27FC236}">
                <a16:creationId xmlns:a16="http://schemas.microsoft.com/office/drawing/2014/main" id="{7328FF27-B83D-4832-911C-FBC44D83A4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4047" t="8380" r="13953" b="8304"/>
          <a:stretch/>
        </p:blipFill>
        <p:spPr>
          <a:xfrm>
            <a:off x="6288499" y="770019"/>
            <a:ext cx="4881834" cy="5649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097633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322A8C-BCC5-408F-8E96-89DE32FCFF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Intercept Procedures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41C9FB-B530-4E37-91B4-7E9706EAF4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Aircraft may be intercepted in the interest of national security/defense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49EA566-9985-4019-8D70-1B38E0BDDD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CD4F3DA2-F1D6-4A73-92C0-55630F2E6614}" type="slidenum">
              <a:rPr lang="en-US" smtClean="0"/>
              <a:t>26</a:t>
            </a:fld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1BE096D3-43C6-65CB-0129-7029FECB98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4166" y="2319451"/>
            <a:ext cx="9306759" cy="4273752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91608705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322A8C-BCC5-408F-8E96-89DE32FCFF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Intercept Procedures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41C9FB-B530-4E37-91B4-7E9706EAF4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Aircraft may be intercepted in the interest of national security/defense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49EA566-9985-4019-8D70-1B38E0BDDD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CD4F3DA2-F1D6-4A73-92C0-55630F2E6614}" type="slidenum">
              <a:rPr lang="en-US" smtClean="0"/>
              <a:t>27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8DFA81D-94B8-3673-1FBF-5CAFC9E060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214166" y="2319451"/>
            <a:ext cx="9350307" cy="4273752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59878517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3960E6-6647-4B58-B3A4-7373E330F5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Questions?</a:t>
            </a:r>
          </a:p>
        </p:txBody>
      </p:sp>
    </p:spTree>
    <p:extLst>
      <p:ext uri="{BB962C8B-B14F-4D97-AF65-F5344CB8AC3E}">
        <p14:creationId xmlns:p14="http://schemas.microsoft.com/office/powerpoint/2010/main" val="3043015030"/>
      </p:ext>
    </p:extLst>
  </p:cSld>
  <p:clrMapOvr>
    <a:masterClrMapping/>
  </p:clrMapOvr>
</p:sld>
</file>

<file path=ppt/theme/theme1.xml><?xml version="1.0" encoding="utf-8"?>
<a:theme xmlns:a="http://schemas.openxmlformats.org/drawingml/2006/main" name="View">
  <a:themeElements>
    <a:clrScheme name="AirTest Pro">
      <a:dk1>
        <a:srgbClr val="0D2036"/>
      </a:dk1>
      <a:lt1>
        <a:sysClr val="window" lastClr="FFFFFF"/>
      </a:lt1>
      <a:dk2>
        <a:srgbClr val="0B4FA8"/>
      </a:dk2>
      <a:lt2>
        <a:srgbClr val="EEF3FA"/>
      </a:lt2>
      <a:accent1>
        <a:srgbClr val="016AEA"/>
      </a:accent1>
      <a:accent2>
        <a:srgbClr val="FF5033"/>
      </a:accent2>
      <a:accent3>
        <a:srgbClr val="0D2036"/>
      </a:accent3>
      <a:accent4>
        <a:srgbClr val="5C9CF2"/>
      </a:accent4>
      <a:accent5>
        <a:srgbClr val="94BFF7"/>
      </a:accent5>
      <a:accent6>
        <a:srgbClr val="FFA08F"/>
      </a:accent6>
      <a:hlink>
        <a:srgbClr val="0B4FA8"/>
      </a:hlink>
      <a:folHlink>
        <a:srgbClr val="8A94A6"/>
      </a:folHlink>
    </a:clrScheme>
    <a:fontScheme name="AirTest Pro">
      <a:majorFont>
        <a:latin typeface="Calibri Light" panose="020F0302020204030204"/>
        <a:ea typeface=""/>
        <a:cs typeface=""/>
      </a:majorFont>
      <a:minorFont>
        <a:latin typeface="Calibri" panose="020F0502020204030204"/>
        <a:ea typeface=""/>
        <a:cs typeface=""/>
      </a:minorFont>
    </a:fontScheme>
    <a:fmtScheme name="View">
      <a:fillStyleLst>
        <a:solidFill>
          <a:schemeClr val="phClr"/>
        </a:solidFill>
        <a:solidFill>
          <a:schemeClr val="phClr">
            <a:tint val="60000"/>
            <a:satMod val="120000"/>
          </a:schemeClr>
        </a:solidFill>
        <a:solidFill>
          <a:schemeClr val="phClr">
            <a:shade val="75000"/>
            <a:satMod val="16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3970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95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240" dir="5400000" algn="tl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9525" prstMaterial="flat">
            <a:bevelT w="0" h="0" prst="coolSlant"/>
            <a:contourClr>
              <a:schemeClr val="phClr">
                <a:shade val="35000"/>
                <a:satMod val="130000"/>
              </a:schemeClr>
            </a:contourClr>
          </a:sp3d>
        </a:effectStyle>
        <a:effectStyle>
          <a:effectLst>
            <a:outerShdw blurRad="76200" dist="25400" dir="5400000" algn="tl" rotWithShape="0">
              <a:srgbClr val="000000">
                <a:alpha val="5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9050" prstMaterial="flat">
            <a:bevelT w="0" h="0" prst="coolSlant"/>
            <a:contourClr>
              <a:schemeClr val="phClr">
                <a:shade val="25000"/>
                <a:satMod val="14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4000"/>
                <a:shade val="98000"/>
                <a:satMod val="130000"/>
                <a:lumMod val="102000"/>
              </a:schemeClr>
            </a:gs>
            <a:gs pos="100000">
              <a:schemeClr val="phClr">
                <a:tint val="98000"/>
                <a:shade val="78000"/>
                <a:satMod val="14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>
    <a:txDef>
      <a:spPr/>
      <a:bodyPr vert="horz" lIns="91440" tIns="45720" rIns="91440" bIns="45720" rtlCol="0" anchor="b">
        <a:normAutofit lnSpcReduction="10000"/>
      </a:bodyPr>
      <a:lstStyle>
        <a:defPPr algn="l">
          <a:defRPr sz="2400" spc="0" dirty="0">
            <a:solidFill>
              <a:srgbClr val="9933FF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View" id="{BA0EB5A6-F2D4-4F82-977B-64ADEE4A2A69}" vid="{3969A8A2-35DB-4E3B-8885-16FD20568674}"/>
    </a:ext>
  </a:extLst>
</a:theme>
</file>

<file path=ppt/theme/theme2.xml><?xml version="1.0" encoding="utf-8"?>
<a:theme xmlns:a="http://schemas.openxmlformats.org/drawingml/2006/main" name="Office Theme">
  <a:themeElements>
    <a:clrScheme name="AirTest Pro">
      <a:dk1>
        <a:srgbClr val="0D2036"/>
      </a:dk1>
      <a:lt1>
        <a:sysClr val="window" lastClr="FFFFFF"/>
      </a:lt1>
      <a:dk2>
        <a:srgbClr val="0B4FA8"/>
      </a:dk2>
      <a:lt2>
        <a:srgbClr val="EEF3FA"/>
      </a:lt2>
      <a:accent1>
        <a:srgbClr val="016AEA"/>
      </a:accent1>
      <a:accent2>
        <a:srgbClr val="FF5033"/>
      </a:accent2>
      <a:accent3>
        <a:srgbClr val="0D2036"/>
      </a:accent3>
      <a:accent4>
        <a:srgbClr val="5C9CF2"/>
      </a:accent4>
      <a:accent5>
        <a:srgbClr val="94BFF7"/>
      </a:accent5>
      <a:accent6>
        <a:srgbClr val="FFA08F"/>
      </a:accent6>
      <a:hlink>
        <a:srgbClr val="0B4FA8"/>
      </a:hlink>
      <a:folHlink>
        <a:srgbClr val="8A94A6"/>
      </a:folHlink>
    </a:clrScheme>
    <a:fontScheme name="AirTest Pro">
      <a:majorFont>
        <a:latin typeface="Calibri Light" panose="020F0302020204030204"/>
        <a:ea typeface=""/>
        <a:cs typeface=""/>
      </a:majorFont>
      <a:minorFont>
        <a:latin typeface="Calibri" panose="020F0502020204030204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9967</TotalTime>
  <Words>1508</Words>
  <Application>Microsoft Office PowerPoint</Application>
  <PresentationFormat>Widescreen</PresentationFormat>
  <Paragraphs>297</Paragraphs>
  <Slides>28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7" baseType="lpstr">
      <vt:lpstr>Arial</vt:lpstr>
      <vt:lpstr>Bebas Neue</vt:lpstr>
      <vt:lpstr>Calibri</vt:lpstr>
      <vt:lpstr>Calibri Light</vt:lpstr>
      <vt:lpstr>Cambria Math</vt:lpstr>
      <vt:lpstr>Century Schoolbook</vt:lpstr>
      <vt:lpstr>Times New Roman</vt:lpstr>
      <vt:lpstr>Wingdings 2</vt:lpstr>
      <vt:lpstr>View</vt:lpstr>
      <vt:lpstr>Navigation &amp; Flight Planning</vt:lpstr>
      <vt:lpstr>Overview</vt:lpstr>
      <vt:lpstr>Terminology</vt:lpstr>
      <vt:lpstr>Terminology</vt:lpstr>
      <vt:lpstr>Terminology</vt:lpstr>
      <vt:lpstr>PowerPoint Presentation</vt:lpstr>
      <vt:lpstr>Terminology</vt:lpstr>
      <vt:lpstr>Terminology</vt:lpstr>
      <vt:lpstr>Aeronautical Charts</vt:lpstr>
      <vt:lpstr>Chart Supplement</vt:lpstr>
      <vt:lpstr>Navigation</vt:lpstr>
      <vt:lpstr>Navigation</vt:lpstr>
      <vt:lpstr>Navigation</vt:lpstr>
      <vt:lpstr>Navigation</vt:lpstr>
      <vt:lpstr>Flight Planning</vt:lpstr>
      <vt:lpstr>Flight Planning</vt:lpstr>
      <vt:lpstr>Flight Planning</vt:lpstr>
      <vt:lpstr>VFR Flight Plan</vt:lpstr>
      <vt:lpstr>Preflight Weather Check</vt:lpstr>
      <vt:lpstr>GPS Navigation</vt:lpstr>
      <vt:lpstr>Planned vs Actual Calculations</vt:lpstr>
      <vt:lpstr>Diverting to an Alternate</vt:lpstr>
      <vt:lpstr>Diverting to an Alternate</vt:lpstr>
      <vt:lpstr>Lost Procedures</vt:lpstr>
      <vt:lpstr>Flight Following</vt:lpstr>
      <vt:lpstr>Intercept Procedures</vt:lpstr>
      <vt:lpstr>Intercept Procedures</vt:lpstr>
      <vt:lpstr>Questions?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CFI Lesson Plans</dc:title>
  <dc:creator>Nate Ehlers</dc:creator>
  <cp:lastModifiedBy>Backseat Pilot</cp:lastModifiedBy>
  <cp:revision>2</cp:revision>
  <dcterms:created xsi:type="dcterms:W3CDTF">2021-10-28T22:45:50Z</dcterms:created>
  <dcterms:modified xsi:type="dcterms:W3CDTF">2024-08-31T18:52:05Z</dcterms:modified>
</cp:coreProperties>
</file>