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22"/>
  </p:notesMasterIdLst>
  <p:sldIdLst>
    <p:sldId id="283" r:id="rId2"/>
    <p:sldId id="950" r:id="rId3"/>
    <p:sldId id="515" r:id="rId4"/>
    <p:sldId id="2853" r:id="rId5"/>
    <p:sldId id="516" r:id="rId6"/>
    <p:sldId id="517" r:id="rId7"/>
    <p:sldId id="2041" r:id="rId8"/>
    <p:sldId id="2042" r:id="rId9"/>
    <p:sldId id="518" r:id="rId10"/>
    <p:sldId id="521" r:id="rId11"/>
    <p:sldId id="519" r:id="rId12"/>
    <p:sldId id="520" r:id="rId13"/>
    <p:sldId id="4625" r:id="rId14"/>
    <p:sldId id="522" r:id="rId15"/>
    <p:sldId id="523" r:id="rId16"/>
    <p:sldId id="2044" r:id="rId17"/>
    <p:sldId id="2045" r:id="rId18"/>
    <p:sldId id="2047" r:id="rId19"/>
    <p:sldId id="4000" r:id="rId20"/>
    <p:sldId id="1047"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DAFF"/>
    <a:srgbClr val="9933FF"/>
    <a:srgbClr val="FF6600"/>
    <a:srgbClr val="6AFC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92E6AC-1DB3-41D1-9975-83C7D7F509F7}" v="1" dt="2024-08-31T18:53:49.3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30" autoAdjust="0"/>
    <p:restoredTop sz="86571" autoAdjust="0"/>
  </p:normalViewPr>
  <p:slideViewPr>
    <p:cSldViewPr snapToGrid="0">
      <p:cViewPr varScale="1">
        <p:scale>
          <a:sx n="57" d="100"/>
          <a:sy n="57" d="100"/>
        </p:scale>
        <p:origin x="528"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kseat Pilot" userId="d180a19d18cc575d" providerId="LiveId" clId="{7CED82BF-5C3E-4647-90FF-B007E04926D8}"/>
    <pc:docChg chg="modSld">
      <pc:chgData name="Backseat Pilot" userId="d180a19d18cc575d" providerId="LiveId" clId="{7CED82BF-5C3E-4647-90FF-B007E04926D8}" dt="2024-07-29T23:10:47.955" v="0" actId="207"/>
      <pc:docMkLst>
        <pc:docMk/>
      </pc:docMkLst>
      <pc:sldChg chg="modSp mod">
        <pc:chgData name="Backseat Pilot" userId="d180a19d18cc575d" providerId="LiveId" clId="{7CED82BF-5C3E-4647-90FF-B007E04926D8}" dt="2024-07-29T23:10:47.955" v="0" actId="207"/>
        <pc:sldMkLst>
          <pc:docMk/>
          <pc:sldMk cId="3800996388" sldId="283"/>
        </pc:sldMkLst>
        <pc:spChg chg="mod">
          <ac:chgData name="Backseat Pilot" userId="d180a19d18cc575d" providerId="LiveId" clId="{7CED82BF-5C3E-4647-90FF-B007E04926D8}" dt="2024-07-29T23:10:47.955" v="0" actId="207"/>
          <ac:spMkLst>
            <pc:docMk/>
            <pc:sldMk cId="3800996388" sldId="283"/>
            <ac:spMk id="3" creationId="{DB9E9DE6-76F4-497A-87A4-B089FB254407}"/>
          </ac:spMkLst>
        </pc:spChg>
      </pc:sldChg>
    </pc:docChg>
  </pc:docChgLst>
  <pc:docChgLst>
    <pc:chgData name="Backseat Pilot" userId="d180a19d18cc575d" providerId="LiveId" clId="{2DC9C70E-4DCF-488E-B770-C7F8DEE24B5F}"/>
    <pc:docChg chg="addSld delSld modSld">
      <pc:chgData name="Backseat Pilot" userId="d180a19d18cc575d" providerId="LiveId" clId="{2DC9C70E-4DCF-488E-B770-C7F8DEE24B5F}" dt="2024-08-29T19:28:11.045" v="1"/>
      <pc:docMkLst>
        <pc:docMk/>
      </pc:docMkLst>
      <pc:sldChg chg="add del">
        <pc:chgData name="Backseat Pilot" userId="d180a19d18cc575d" providerId="LiveId" clId="{2DC9C70E-4DCF-488E-B770-C7F8DEE24B5F}" dt="2024-08-29T19:28:11.045" v="1"/>
        <pc:sldMkLst>
          <pc:docMk/>
          <pc:sldMk cId="3800996388" sldId="283"/>
        </pc:sldMkLst>
      </pc:sldChg>
      <pc:sldChg chg="add del">
        <pc:chgData name="Backseat Pilot" userId="d180a19d18cc575d" providerId="LiveId" clId="{2DC9C70E-4DCF-488E-B770-C7F8DEE24B5F}" dt="2024-08-29T19:28:11.045" v="1"/>
        <pc:sldMkLst>
          <pc:docMk/>
          <pc:sldMk cId="3892791928" sldId="515"/>
        </pc:sldMkLst>
      </pc:sldChg>
      <pc:sldChg chg="add del">
        <pc:chgData name="Backseat Pilot" userId="d180a19d18cc575d" providerId="LiveId" clId="{2DC9C70E-4DCF-488E-B770-C7F8DEE24B5F}" dt="2024-08-29T19:28:11.045" v="1"/>
        <pc:sldMkLst>
          <pc:docMk/>
          <pc:sldMk cId="1127757049" sldId="516"/>
        </pc:sldMkLst>
      </pc:sldChg>
      <pc:sldChg chg="add del setBg">
        <pc:chgData name="Backseat Pilot" userId="d180a19d18cc575d" providerId="LiveId" clId="{2DC9C70E-4DCF-488E-B770-C7F8DEE24B5F}" dt="2024-08-29T19:28:11.045" v="1"/>
        <pc:sldMkLst>
          <pc:docMk/>
          <pc:sldMk cId="758633635" sldId="517"/>
        </pc:sldMkLst>
      </pc:sldChg>
      <pc:sldChg chg="add del">
        <pc:chgData name="Backseat Pilot" userId="d180a19d18cc575d" providerId="LiveId" clId="{2DC9C70E-4DCF-488E-B770-C7F8DEE24B5F}" dt="2024-08-29T19:28:11.045" v="1"/>
        <pc:sldMkLst>
          <pc:docMk/>
          <pc:sldMk cId="2278148055" sldId="518"/>
        </pc:sldMkLst>
      </pc:sldChg>
      <pc:sldChg chg="add del">
        <pc:chgData name="Backseat Pilot" userId="d180a19d18cc575d" providerId="LiveId" clId="{2DC9C70E-4DCF-488E-B770-C7F8DEE24B5F}" dt="2024-08-29T19:28:11.045" v="1"/>
        <pc:sldMkLst>
          <pc:docMk/>
          <pc:sldMk cId="3237847356" sldId="519"/>
        </pc:sldMkLst>
      </pc:sldChg>
      <pc:sldChg chg="add del setBg">
        <pc:chgData name="Backseat Pilot" userId="d180a19d18cc575d" providerId="LiveId" clId="{2DC9C70E-4DCF-488E-B770-C7F8DEE24B5F}" dt="2024-08-29T19:28:11.045" v="1"/>
        <pc:sldMkLst>
          <pc:docMk/>
          <pc:sldMk cId="1083598908" sldId="520"/>
        </pc:sldMkLst>
      </pc:sldChg>
      <pc:sldChg chg="add del">
        <pc:chgData name="Backseat Pilot" userId="d180a19d18cc575d" providerId="LiveId" clId="{2DC9C70E-4DCF-488E-B770-C7F8DEE24B5F}" dt="2024-08-29T19:28:11.045" v="1"/>
        <pc:sldMkLst>
          <pc:docMk/>
          <pc:sldMk cId="1756446188" sldId="521"/>
        </pc:sldMkLst>
      </pc:sldChg>
      <pc:sldChg chg="add del setBg">
        <pc:chgData name="Backseat Pilot" userId="d180a19d18cc575d" providerId="LiveId" clId="{2DC9C70E-4DCF-488E-B770-C7F8DEE24B5F}" dt="2024-08-29T19:28:11.045" v="1"/>
        <pc:sldMkLst>
          <pc:docMk/>
          <pc:sldMk cId="389156422" sldId="522"/>
        </pc:sldMkLst>
      </pc:sldChg>
      <pc:sldChg chg="add del setBg">
        <pc:chgData name="Backseat Pilot" userId="d180a19d18cc575d" providerId="LiveId" clId="{2DC9C70E-4DCF-488E-B770-C7F8DEE24B5F}" dt="2024-08-29T19:28:11.045" v="1"/>
        <pc:sldMkLst>
          <pc:docMk/>
          <pc:sldMk cId="2283294445" sldId="523"/>
        </pc:sldMkLst>
      </pc:sldChg>
      <pc:sldChg chg="add del">
        <pc:chgData name="Backseat Pilot" userId="d180a19d18cc575d" providerId="LiveId" clId="{2DC9C70E-4DCF-488E-B770-C7F8DEE24B5F}" dt="2024-08-29T19:28:11.045" v="1"/>
        <pc:sldMkLst>
          <pc:docMk/>
          <pc:sldMk cId="3807382200" sldId="950"/>
        </pc:sldMkLst>
      </pc:sldChg>
      <pc:sldChg chg="add del">
        <pc:chgData name="Backseat Pilot" userId="d180a19d18cc575d" providerId="LiveId" clId="{2DC9C70E-4DCF-488E-B770-C7F8DEE24B5F}" dt="2024-08-29T19:28:11.045" v="1"/>
        <pc:sldMkLst>
          <pc:docMk/>
          <pc:sldMk cId="4197306082" sldId="1047"/>
        </pc:sldMkLst>
      </pc:sldChg>
      <pc:sldChg chg="add del setBg">
        <pc:chgData name="Backseat Pilot" userId="d180a19d18cc575d" providerId="LiveId" clId="{2DC9C70E-4DCF-488E-B770-C7F8DEE24B5F}" dt="2024-08-29T19:28:11.045" v="1"/>
        <pc:sldMkLst>
          <pc:docMk/>
          <pc:sldMk cId="1993757027" sldId="2041"/>
        </pc:sldMkLst>
      </pc:sldChg>
      <pc:sldChg chg="add del setBg">
        <pc:chgData name="Backseat Pilot" userId="d180a19d18cc575d" providerId="LiveId" clId="{2DC9C70E-4DCF-488E-B770-C7F8DEE24B5F}" dt="2024-08-29T19:28:11.045" v="1"/>
        <pc:sldMkLst>
          <pc:docMk/>
          <pc:sldMk cId="2624557577" sldId="2042"/>
        </pc:sldMkLst>
      </pc:sldChg>
      <pc:sldChg chg="del">
        <pc:chgData name="Backseat Pilot" userId="d180a19d18cc575d" providerId="LiveId" clId="{2DC9C70E-4DCF-488E-B770-C7F8DEE24B5F}" dt="2024-08-29T19:28:10.568" v="0" actId="47"/>
        <pc:sldMkLst>
          <pc:docMk/>
          <pc:sldMk cId="3194005420" sldId="2043"/>
        </pc:sldMkLst>
      </pc:sldChg>
      <pc:sldChg chg="add del">
        <pc:chgData name="Backseat Pilot" userId="d180a19d18cc575d" providerId="LiveId" clId="{2DC9C70E-4DCF-488E-B770-C7F8DEE24B5F}" dt="2024-08-29T19:28:11.045" v="1"/>
        <pc:sldMkLst>
          <pc:docMk/>
          <pc:sldMk cId="2419990972" sldId="2044"/>
        </pc:sldMkLst>
      </pc:sldChg>
      <pc:sldChg chg="add del">
        <pc:chgData name="Backseat Pilot" userId="d180a19d18cc575d" providerId="LiveId" clId="{2DC9C70E-4DCF-488E-B770-C7F8DEE24B5F}" dt="2024-08-29T19:28:11.045" v="1"/>
        <pc:sldMkLst>
          <pc:docMk/>
          <pc:sldMk cId="2111093887" sldId="2045"/>
        </pc:sldMkLst>
      </pc:sldChg>
      <pc:sldChg chg="add del">
        <pc:chgData name="Backseat Pilot" userId="d180a19d18cc575d" providerId="LiveId" clId="{2DC9C70E-4DCF-488E-B770-C7F8DEE24B5F}" dt="2024-08-29T19:28:11.045" v="1"/>
        <pc:sldMkLst>
          <pc:docMk/>
          <pc:sldMk cId="506379865" sldId="2047"/>
        </pc:sldMkLst>
      </pc:sldChg>
      <pc:sldChg chg="add del">
        <pc:chgData name="Backseat Pilot" userId="d180a19d18cc575d" providerId="LiveId" clId="{2DC9C70E-4DCF-488E-B770-C7F8DEE24B5F}" dt="2024-08-29T19:28:11.045" v="1"/>
        <pc:sldMkLst>
          <pc:docMk/>
          <pc:sldMk cId="4143938302" sldId="2853"/>
        </pc:sldMkLst>
      </pc:sldChg>
      <pc:sldChg chg="add del">
        <pc:chgData name="Backseat Pilot" userId="d180a19d18cc575d" providerId="LiveId" clId="{2DC9C70E-4DCF-488E-B770-C7F8DEE24B5F}" dt="2024-08-29T19:28:11.045" v="1"/>
        <pc:sldMkLst>
          <pc:docMk/>
          <pc:sldMk cId="1609845547" sldId="4000"/>
        </pc:sldMkLst>
      </pc:sldChg>
      <pc:sldChg chg="add">
        <pc:chgData name="Backseat Pilot" userId="d180a19d18cc575d" providerId="LiveId" clId="{2DC9C70E-4DCF-488E-B770-C7F8DEE24B5F}" dt="2024-08-29T19:28:11.045" v="1"/>
        <pc:sldMkLst>
          <pc:docMk/>
          <pc:sldMk cId="2464908034" sldId="462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A1BEE0-D84A-42A1-B6BD-DE2016CBB155}" type="datetimeFigureOut">
              <a:rPr lang="en-US" smtClean="0"/>
              <a:t>8/31/2024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588CED-487F-4E30-A58B-D2192001BB93}" type="slidenum">
              <a:rPr lang="en-US" smtClean="0"/>
              <a:t>‹#›</a:t>
            </a:fld>
            <a:endParaRPr lang="en-US"/>
          </a:p>
        </p:txBody>
      </p:sp>
    </p:spTree>
    <p:extLst>
      <p:ext uri="{BB962C8B-B14F-4D97-AF65-F5344CB8AC3E}">
        <p14:creationId xmlns:p14="http://schemas.microsoft.com/office/powerpoint/2010/main" val="134370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588CED-487F-4E30-A58B-D2192001BB93}" type="slidenum">
              <a:rPr lang="en-US" smtClean="0"/>
              <a:t>3</a:t>
            </a:fld>
            <a:endParaRPr lang="en-US"/>
          </a:p>
        </p:txBody>
      </p:sp>
    </p:spTree>
    <p:extLst>
      <p:ext uri="{BB962C8B-B14F-4D97-AF65-F5344CB8AC3E}">
        <p14:creationId xmlns:p14="http://schemas.microsoft.com/office/powerpoint/2010/main" val="991246034"/>
      </p:ext>
    </p:extLst>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Logo" Type="http://schemas.openxmlformats.org/officeDocument/2006/relationships/image" Target="../media/logoATP.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20" name="Logo chip"/>
          <p:cNvSpPr/>
          <p:nvPr userDrawn="1"/>
        </p:nvSpPr>
        <p:spPr>
          <a:xfrm>
            <a:off x="5295900" y="899160"/>
            <a:ext cx="1600200" cy="1600200"/>
          </a:xfrm>
          <a:prstGeom prst="roundRect">
            <a:avLst>
              <a:gd name="adj" fmla="val 18000"/>
            </a:avLst>
          </a:prstGeom>
          <a:solidFill>
            <a:schemeClr val="bg1"/>
          </a:solidFill>
          <a:ln>
            <a:noFill/>
          </a:ln>
        </p:spPr>
        <p:txBody>
          <a:bodyPr/>
          <a:lstStyle/>
          <a:p/>
        </p:txBody>
      </p:sp>
      <p:pic>
        <p:nvPicPr>
          <p:cNvPr id="21" name="AirTest Pro logo"/>
          <p:cNvPicPr>
            <a:picLocks noChangeAspect="1"/>
          </p:cNvPicPr>
          <p:nvPr userDrawn="1"/>
        </p:nvPicPr>
        <p:blipFill>
          <a:blip r:embed="rIdLogo"/>
          <a:stretch>
            <a:fillRect/>
          </a:stretch>
        </p:blipFill>
        <p:spPr>
          <a:xfrm>
            <a:off x="5519928" y="1202311"/>
            <a:ext cx="1152144" cy="993897"/>
          </a:xfrm>
          <a:prstGeom prst="rect">
            <a:avLst/>
          </a:prstGeom>
        </p:spPr>
      </p:pic>
      <p:sp>
        <p:nvSpPr>
          <p:cNvPr id="2" name="Title 1"/>
          <p:cNvSpPr>
            <a:spLocks noGrp="1"/>
          </p:cNvSpPr>
          <p:nvPr>
            <p:ph type="ctrTitle"/>
          </p:nvPr>
        </p:nvSpPr>
        <p:spPr>
          <a:xfrm>
            <a:off x="914400" y="2743200"/>
            <a:ext cx="10363200" cy="1371600"/>
          </a:xfrm>
          <a:prstGeom prst="rect">
            <a:avLst/>
          </a:prstGeom>
        </p:spPr>
        <p:txBody>
          <a:bodyPr vert="horz" rtlCol="0" anchor="b"/>
          <a:lstStyle>
            <a:lvl1pPr algn="ctr">
              <a:defRPr sz="4400">
                <a:solidFill>
                  <a:schemeClr val="bg1"/>
                </a:solidFill>
              </a:defRPr>
            </a:lvl1pPr>
          </a:lstStyle>
          <a:p>
            <a:r>
              <a:rPr lang="en-US"/>
              <a:t>Click to edit title</a:t>
            </a:r>
          </a:p>
        </p:txBody>
      </p:sp>
      <p:sp>
        <p:nvSpPr>
          <p:cNvPr id="3" name="Subtitle 2"/>
          <p:cNvSpPr>
            <a:spLocks noGrp="1"/>
          </p:cNvSpPr>
          <p:nvPr>
            <p:ph type="subTitle" idx="1"/>
          </p:nvPr>
        </p:nvSpPr>
        <p:spPr>
          <a:xfrm>
            <a:off x="1828800" y="4343400"/>
            <a:ext cx="8534400" cy="731520"/>
          </a:xfrm>
          <a:prstGeom prst="rect">
            <a:avLst/>
          </a:prstGeom>
        </p:spPr>
        <p:txBody>
          <a:bodyPr vert="horz" rtlCol="0"/>
          <a:lstStyle>
            <a:lvl1pPr marL="0" indent="0" algn="ctr">
              <a:buNone/>
              <a:defRPr sz="2000">
                <a:solidFill>
                  <a:schemeClr val="bg1">
                    <a:alpha val="90000"/>
                  </a:schemeClr>
                </a:solidFill>
              </a:defRPr>
            </a:lvl1pPr>
          </a:lstStyle>
          <a:p>
            <a:r>
              <a:rPr lang="en-US"/>
              <a:t>Click to edit subtitle</a:t>
            </a:r>
          </a:p>
        </p:txBody>
      </p:sp>
      <p:sp>
        <p:nvSpPr>
          <p:cNvPr id="10" name="Wordmark"/>
          <p:cNvSpPr txBox="1"/>
          <p:nvPr userDrawn="1"/>
        </p:nvSpPr>
        <p:spPr>
          <a:xfrm>
            <a:off x="0" y="6217920"/>
            <a:ext cx="12192000" cy="365760"/>
          </a:xfrm>
          <a:prstGeom prst="rect">
            <a:avLst/>
          </a:prstGeom>
        </p:spPr>
        <p:txBody>
          <a:bodyPr rtlCol="0"/>
          <a:lstStyle/>
          <a:p>
            <a:pPr algn="ctr"/>
            <a:r>
              <a:rPr lang="en-US" sz="1500" b="1" spc="100">
                <a:solidFill>
                  <a:schemeClr val="bg1"/>
                </a:solidFill>
              </a:rPr>
              <a:t>AirTest Pro</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pic>
        <p:nvPicPr>
          <p:cNvPr id="9" name="AirTest Pro logo"/>
          <p:cNvPicPr>
            <a:picLocks noChangeAspect="1"/>
          </p:cNvPicPr>
          <p:nvPr userDrawn="1"/>
        </p:nvPicPr>
        <p:blipFill>
          <a:blip r:embed="rIdLogo"/>
          <a:stretch>
            <a:fillRect/>
          </a:stretch>
        </p:blipFill>
        <p:spPr>
          <a:xfrm>
            <a:off x="228600" y="6459984"/>
            <a:ext cx="317996" cy="274320"/>
          </a:xfrm>
          <a:prstGeom prst="rect">
            <a:avLst/>
          </a:prstGeom>
        </p:spPr>
      </p:pic>
      <p:sp>
        <p:nvSpPr>
          <p:cNvPr id="2" name="Title 1"/>
          <p:cNvSpPr>
            <a:spLocks noGrp="1"/>
          </p:cNvSpPr>
          <p:nvPr>
            <p:ph type="title"/>
          </p:nvPr>
        </p:nvSpPr>
        <p:spPr>
          <a:xfrm>
            <a:off x="1214166" y="274320"/>
            <a:ext cx="10515600" cy="800100"/>
          </a:xfrm>
          <a:prstGeom prst="rect">
            <a:avLst/>
          </a:prstGeom>
        </p:spPr>
        <p:txBody>
          <a:bodyPr vert="horz" rtlCol="0" anchor="b"/>
          <a:lstStyle/>
          <a:p>
            <a:r>
              <a:rPr lang="en-US"/>
              <a:t>Click to edit title</a:t>
            </a:r>
          </a:p>
        </p:txBody>
      </p:sp>
      <p:sp>
        <p:nvSpPr>
          <p:cNvPr id="3" name="Content Placeholder 2"/>
          <p:cNvSpPr>
            <a:spLocks noGrp="1"/>
          </p:cNvSpPr>
          <p:nvPr>
            <p:ph type="body" idx="1"/>
          </p:nvPr>
        </p:nvSpPr>
        <p:spPr>
          <a:xfrm>
            <a:off x="1214166" y="1752600"/>
            <a:ext cx="10515600" cy="4700000"/>
          </a:xfrm>
          <a:prstGeom prst="rect">
            <a:avLst/>
          </a:prstGeom>
        </p:spPr>
        <p:txBody>
          <a:bodyPr vert="horz" rtlCol="0"/>
          <a:lstStyle/>
          <a:p>
            <a:pPr lvl="0"/>
            <a:r>
              <a:rPr lang="en-US"/>
              <a:t>Click to edit text</a:t>
            </a:r>
          </a:p>
        </p:txBody>
      </p:sp>
      <p:sp>
        <p:nvSpPr>
          <p:cNvPr id="4" name="Slide Number Placeholder"/>
          <p:cNvSpPr>
            <a:spLocks noGrp="1"/>
          </p:cNvSpPr>
          <p:nvPr>
            <p:ph type="sldNum" idx="12"/>
          </p:nvPr>
        </p:nvSpPr>
        <p:spPr>
          <a:xfrm>
            <a:off x="11338560" y="6459984"/>
            <a:ext cx="548640" cy="274320"/>
          </a:xfrm>
          <a:prstGeom prst="rect">
            <a:avLst/>
          </a:prstGeom>
        </p:spPr>
        <p:txBody>
          <a:bodyPr vert="horz" rtlCol="0" anchor="ctr"/>
          <a:lstStyle>
            <a:lvl1pPr algn="r">
              <a:defRPr sz="1000">
                <a:solidFill>
                  <a:srgbClr val="8A94A6"/>
                </a:solidFill>
              </a:defRPr>
            </a:lvl1pPr>
          </a:lstStyle>
          <a:p>
            <a:fld id="{552AB70A-21D7-4B80-99B8-58BDBED7F542}" type="slidenum">
              <a:rPr lang="en-US"/>
              <a:t>1</a:t>
            </a:fld>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0" name="Logo chip"/>
          <p:cNvSpPr/>
          <p:nvPr userDrawn="1"/>
        </p:nvSpPr>
        <p:spPr>
          <a:xfrm>
            <a:off x="5593080" y="1097280"/>
            <a:ext cx="1005840" cy="1005840"/>
          </a:xfrm>
          <a:prstGeom prst="roundRect">
            <a:avLst>
              <a:gd name="adj" fmla="val 18000"/>
            </a:avLst>
          </a:prstGeom>
          <a:solidFill>
            <a:schemeClr val="bg1"/>
          </a:solidFill>
          <a:ln>
            <a:noFill/>
          </a:ln>
        </p:spPr>
        <p:txBody>
          <a:bodyPr/>
          <a:lstStyle/>
          <a:p/>
        </p:txBody>
      </p:sp>
      <p:pic>
        <p:nvPicPr>
          <p:cNvPr id="21" name="AirTest Pro logo"/>
          <p:cNvPicPr>
            <a:picLocks noChangeAspect="1"/>
          </p:cNvPicPr>
          <p:nvPr userDrawn="1"/>
        </p:nvPicPr>
        <p:blipFill>
          <a:blip r:embed="rIdLogo"/>
          <a:stretch>
            <a:fillRect/>
          </a:stretch>
        </p:blipFill>
        <p:spPr>
          <a:xfrm>
            <a:off x="5733898" y="1287832"/>
            <a:ext cx="724204" cy="624735"/>
          </a:xfrm>
          <a:prstGeom prst="rect">
            <a:avLst/>
          </a:prstGeom>
        </p:spPr>
      </p:pic>
      <p:sp>
        <p:nvSpPr>
          <p:cNvPr id="2" name="Title 1"/>
          <p:cNvSpPr>
            <a:spLocks noGrp="1"/>
          </p:cNvSpPr>
          <p:nvPr>
            <p:ph type="title"/>
          </p:nvPr>
        </p:nvSpPr>
        <p:spPr>
          <a:xfrm>
            <a:off x="914400" y="2606040"/>
            <a:ext cx="10363200" cy="1371600"/>
          </a:xfrm>
          <a:prstGeom prst="rect">
            <a:avLst/>
          </a:prstGeom>
        </p:spPr>
        <p:txBody>
          <a:bodyPr vert="horz" rtlCol="0" anchor="b"/>
          <a:lstStyle>
            <a:lvl1pPr algn="ctr">
              <a:defRPr sz="4000">
                <a:solidFill>
                  <a:schemeClr val="bg1"/>
                </a:solidFill>
              </a:defRPr>
            </a:lvl1pPr>
          </a:lstStyle>
          <a:p>
            <a:r>
              <a:rPr lang="en-US"/>
              <a:t>Click to edit title</a:t>
            </a:r>
          </a:p>
        </p:txBody>
      </p:sp>
      <p:sp>
        <p:nvSpPr>
          <p:cNvPr id="3" name="Text Placeholder 2"/>
          <p:cNvSpPr>
            <a:spLocks noGrp="1"/>
          </p:cNvSpPr>
          <p:nvPr>
            <p:ph type="body" idx="1"/>
          </p:nvPr>
        </p:nvSpPr>
        <p:spPr>
          <a:xfrm>
            <a:off x="1828800" y="4114800"/>
            <a:ext cx="8534400" cy="731520"/>
          </a:xfrm>
          <a:prstGeom prst="rect">
            <a:avLst/>
          </a:prstGeom>
        </p:spPr>
        <p:txBody>
          <a:bodyPr vert="horz" rtlCol="0"/>
          <a:lstStyle>
            <a:lvl1pPr marL="0" indent="0" algn="ctr">
              <a:buNone/>
              <a:defRPr sz="1800">
                <a:solidFill>
                  <a:schemeClr val="bg1">
                    <a:alpha val="90000"/>
                  </a:schemeClr>
                </a:solidFill>
              </a:defRPr>
            </a:lvl1pPr>
          </a:lstStyle>
          <a:p>
            <a:r>
              <a:rPr lang="en-US"/>
              <a:t>Click to edit text</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C027D6D-165F-4767-9EA0-1B280A60A5B4}" type="datetime1">
              <a:rPr lang="en-US" smtClean="0"/>
              <a:t>8/31/2024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4F3DA2-F1D6-4A73-92C0-55630F2E6614}" type="slidenum">
              <a:rPr lang="en-US" smtClean="0"/>
              <a:t>‹#›</a:t>
            </a:fld>
            <a:endParaRPr lang="en-US"/>
          </a:p>
        </p:txBody>
      </p:sp>
      <p:sp>
        <p:nvSpPr>
          <p:cNvPr id="10" name="Content Placeholder 2">
            <a:extLst>
              <a:ext uri="{FF2B5EF4-FFF2-40B4-BE49-F238E27FC236}">
                <a16:creationId xmlns:a16="http://schemas.microsoft.com/office/drawing/2014/main" id="{4D39EA58-C01E-4A95-BA95-11D31D9227D5}"/>
              </a:ext>
            </a:extLst>
          </p:cNvPr>
          <p:cNvSpPr>
            <a:spLocks noGrp="1"/>
          </p:cNvSpPr>
          <p:nvPr>
            <p:ph idx="13"/>
          </p:nvPr>
        </p:nvSpPr>
        <p:spPr>
          <a:xfrm>
            <a:off x="1214166" y="1773141"/>
            <a:ext cx="4480561" cy="4719098"/>
          </a:xfrm>
        </p:spPr>
        <p:txBody>
          <a:bodyPr/>
          <a:lstStyle>
            <a:lvl1pPr>
              <a:defRPr b="0">
                <a:latin typeface="Calibri" panose="020F0502020204030204" pitchFamily="34" charset="0"/>
                <a:cs typeface="Calibri" panose="020F0502020204030204" pitchFamily="34" charset="0"/>
              </a:defRPr>
            </a:lvl1pPr>
            <a:lvl2pPr>
              <a:defRPr>
                <a:latin typeface="Calibri Light" panose="020F0302020204030204" pitchFamily="34" charset="0"/>
                <a:cs typeface="Calibri Light" panose="020F0302020204030204" pitchFamily="34" charset="0"/>
              </a:defRPr>
            </a:lvl2pPr>
            <a:lvl3pPr>
              <a:defRPr>
                <a:latin typeface="Calibri Light" panose="020F0302020204030204" pitchFamily="34" charset="0"/>
                <a:cs typeface="Calibri Light" panose="020F0302020204030204" pitchFamily="34" charset="0"/>
              </a:defRPr>
            </a:lvl3pPr>
            <a:lvl4pPr>
              <a:defRPr>
                <a:latin typeface="Calibri Light" panose="020F0302020204030204" pitchFamily="34" charset="0"/>
                <a:cs typeface="Calibri Light" panose="020F0302020204030204" pitchFamily="34" charset="0"/>
              </a:defRPr>
            </a:lvl4pPr>
            <a:lvl5pPr>
              <a:defRPr>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188F1C40-63F1-4F3C-86B3-9DC76C77E753}"/>
              </a:ext>
            </a:extLst>
          </p:cNvPr>
          <p:cNvSpPr>
            <a:spLocks noGrp="1"/>
          </p:cNvSpPr>
          <p:nvPr>
            <p:ph idx="14"/>
          </p:nvPr>
        </p:nvSpPr>
        <p:spPr>
          <a:xfrm>
            <a:off x="6209620" y="1773141"/>
            <a:ext cx="4480561" cy="4719098"/>
          </a:xfrm>
        </p:spPr>
        <p:txBody>
          <a:bodyPr/>
          <a:lstStyle>
            <a:lvl1pPr>
              <a:defRPr b="0">
                <a:latin typeface="Calibri" panose="020F0502020204030204" pitchFamily="34" charset="0"/>
                <a:cs typeface="Calibri" panose="020F0502020204030204" pitchFamily="34" charset="0"/>
              </a:defRPr>
            </a:lvl1pPr>
            <a:lvl2pPr>
              <a:defRPr>
                <a:latin typeface="Calibri Light" panose="020F0302020204030204" pitchFamily="34" charset="0"/>
                <a:cs typeface="Calibri Light" panose="020F0302020204030204" pitchFamily="34" charset="0"/>
              </a:defRPr>
            </a:lvl2pPr>
            <a:lvl3pPr>
              <a:defRPr>
                <a:latin typeface="Calibri Light" panose="020F0302020204030204" pitchFamily="34" charset="0"/>
                <a:cs typeface="Calibri Light" panose="020F0302020204030204" pitchFamily="34" charset="0"/>
              </a:defRPr>
            </a:lvl3pPr>
            <a:lvl4pPr>
              <a:defRPr>
                <a:latin typeface="Calibri Light" panose="020F0302020204030204" pitchFamily="34" charset="0"/>
                <a:cs typeface="Calibri Light" panose="020F0302020204030204" pitchFamily="34" charset="0"/>
              </a:defRPr>
            </a:lvl4pPr>
            <a:lvl5pPr>
              <a:defRPr>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
            <a:extLst>
              <a:ext uri="{FF2B5EF4-FFF2-40B4-BE49-F238E27FC236}">
                <a16:creationId xmlns:a16="http://schemas.microsoft.com/office/drawing/2014/main" id="{6E69213C-F3B1-4D19-BE4F-09F1ACA75455}"/>
              </a:ext>
            </a:extLst>
          </p:cNvPr>
          <p:cNvSpPr>
            <a:spLocks noGrp="1"/>
          </p:cNvSpPr>
          <p:nvPr>
            <p:ph type="title"/>
          </p:nvPr>
        </p:nvSpPr>
        <p:spPr>
          <a:xfrm>
            <a:off x="1214166" y="365761"/>
            <a:ext cx="9692640" cy="978009"/>
          </a:xfrm>
        </p:spPr>
        <p:txBody>
          <a:bodyPr/>
          <a:lstStyle>
            <a:lvl1pPr>
              <a:defRPr>
                <a:latin typeface="Bebas Neue" panose="020B0606020202050201" pitchFamily="34" charset="0"/>
                <a:cs typeface="Calibri" panose="020F0502020204030204" pitchFamily="34" charset="0"/>
              </a:defRPr>
            </a:lvl1pPr>
          </a:lstStyle>
          <a:p>
            <a:r>
              <a:rPr lang="en-US"/>
              <a:t>Click to edit Master title style</a:t>
            </a:r>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3930982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latin typeface="Calibri Light" panose="020F0302020204030204" pitchFamily="34" charset="0"/>
                <a:cs typeface="Calibri Light" panose="020F03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7247CC-084E-450E-936D-3CB4CD31B4D6}" type="datetime1">
              <a:rPr lang="en-US" smtClean="0"/>
              <a:t>8/31/2024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4F3DA2-F1D6-4A73-92C0-55630F2E6614}" type="slidenum">
              <a:rPr lang="en-US" smtClean="0"/>
              <a:t>‹#›</a:t>
            </a:fld>
            <a:endParaRPr lang="en-US"/>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3407851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151FD25-5455-439A-9E12-670AC55B8767}" type="datetime1">
              <a:rPr lang="en-US" smtClean="0"/>
              <a:t>8/31/2024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4F3DA2-F1D6-4A73-92C0-55630F2E6614}" type="slidenum">
              <a:rPr lang="en-US" smtClean="0"/>
              <a:t>‹#›</a:t>
            </a:fld>
            <a:endParaRPr lang="en-US"/>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2459742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4F1C19-B503-4062-9010-AFB5A3A5EA97}" type="datetime1">
              <a:rPr lang="en-US" smtClean="0"/>
              <a:t>8/31/2024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4F3DA2-F1D6-4A73-92C0-55630F2E6614}" type="slidenum">
              <a:rPr lang="en-US" smtClean="0"/>
              <a:t>‹#›</a:t>
            </a:fld>
            <a:endParaRPr lang="en-US"/>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2185028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A44C42-06D1-4B32-A1F5-46A45226760A}" type="datetime1">
              <a:rPr lang="en-US" smtClean="0"/>
              <a:t>8/31/2024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4F3DA2-F1D6-4A73-92C0-55630F2E6614}" type="slidenum">
              <a:rPr lang="en-US" smtClean="0"/>
              <a:t>‹#›</a:t>
            </a:fld>
            <a:endParaRPr lang="en-US"/>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3515976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EA537C0-5F8C-4F56-9E63-EB8D5327466B}" type="datetime1">
              <a:rPr lang="en-US" smtClean="0"/>
              <a:t>8/31/2024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4F3DA2-F1D6-4A73-92C0-55630F2E6614}" type="slidenum">
              <a:rPr lang="en-US" smtClean="0"/>
              <a:t>‹#›</a:t>
            </a:fld>
            <a:endParaRPr lang="en-US"/>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1955143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C6AD53-4927-410E-9ABE-CEB04EB91603}" type="datetime1">
              <a:rPr lang="en-US" smtClean="0"/>
              <a:t>8/31/2024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F3DA2-F1D6-4A73-92C0-55630F2E6614}" type="slidenum">
              <a:rPr lang="en-US" smtClean="0"/>
              <a:t>‹#›</a:t>
            </a:fld>
            <a:endParaRPr lang="en-US"/>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3553310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D8FACE-2E59-4772-AF0D-DC20A3FAEA1C}" type="datetime1">
              <a:rPr lang="en-US" smtClean="0"/>
              <a:t>8/31/2024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4F3DA2-F1D6-4A73-92C0-55630F2E6614}" type="slidenum">
              <a:rPr lang="en-US" smtClean="0"/>
              <a:t>‹#›</a:t>
            </a:fld>
            <a:endParaRPr lang="en-US"/>
          </a:p>
        </p:txBody>
      </p:sp>
      <p:pic>
        <p:nvPicPr>
          <p:cNvPr id="90" name="AirTest Pro logo"/>
          <p:cNvPicPr>
            <a:picLocks noChangeAspect="1"/>
          </p:cNvPicPr>
          <p:nvPr userDrawn="1"/>
        </p:nvPicPr>
        <p:blipFill>
          <a:blip r:embed="rIdLogo"/>
          <a:stretch>
            <a:fillRect/>
          </a:stretch>
        </p:blipFill>
        <p:spPr>
          <a:xfrm>
            <a:off x="228600" y="6459984"/>
            <a:ext cx="317996" cy="274320"/>
          </a:xfrm>
          <a:prstGeom prst="rect">
            <a:avLst/>
          </a:prstGeom>
        </p:spPr>
      </p:pic>
    </p:spTree>
    <p:extLst>
      <p:ext uri="{BB962C8B-B14F-4D97-AF65-F5344CB8AC3E}">
        <p14:creationId xmlns:p14="http://schemas.microsoft.com/office/powerpoint/2010/main" val="405557349"/>
      </p:ext>
    </p:extLst>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4166" y="274320"/>
            <a:ext cx="10515600" cy="800100"/>
          </a:xfrm>
          <a:prstGeom prst="rect">
            <a:avLst/>
          </a:prstGeom>
        </p:spPr>
        <p:txBody>
          <a:bodyPr vert="horz" rtlCol="0" anchor="b"/>
          <a:lstStyle/>
          <a:p>
            <a:r>
              <a:rPr lang="en-US"/>
              <a:t>Click to edit Master title style</a:t>
            </a:r>
          </a:p>
        </p:txBody>
      </p:sp>
      <p:sp>
        <p:nvSpPr>
          <p:cNvPr id="3" name="Text Placeholder 2"/>
          <p:cNvSpPr>
            <a:spLocks noGrp="1"/>
          </p:cNvSpPr>
          <p:nvPr>
            <p:ph type="body" idx="1"/>
          </p:nvPr>
        </p:nvSpPr>
        <p:spPr>
          <a:xfrm>
            <a:off x="1214166" y="1752600"/>
            <a:ext cx="10515600" cy="4700000"/>
          </a:xfrm>
          <a:prstGeom prst="rect">
            <a:avLst/>
          </a:prstGeom>
        </p:spPr>
        <p:txBody>
          <a:bodyPr vert="horz" rtlCol="0"/>
          <a:lstStyle/>
          <a:p>
            <a:pPr lvl="0"/>
            <a:r>
              <a:rPr lang="en-US"/>
              <a:t>Click to edit Master text styles</a:t>
            </a:r>
          </a:p>
        </p:txBody>
      </p:sp>
      <p:sp>
        <p:nvSpPr>
          <p:cNvPr id="4" name="Slide Number Placeholder"/>
          <p:cNvSpPr>
            <a:spLocks noGrp="1"/>
          </p:cNvSpPr>
          <p:nvPr>
            <p:ph type="sldNum" idx="12"/>
          </p:nvPr>
        </p:nvSpPr>
        <p:spPr>
          <a:xfrm>
            <a:off x="11338560" y="6459984"/>
            <a:ext cx="548640" cy="274320"/>
          </a:xfrm>
          <a:prstGeom prst="rect">
            <a:avLst/>
          </a:prstGeom>
        </p:spPr>
        <p:txBody>
          <a:bodyPr vert="horz" rtlCol="0" anchor="ctr"/>
          <a:lstStyle>
            <a:lvl1pPr algn="r">
              <a:defRPr sz="1000">
                <a:solidFill>
                  <a:srgbClr val="8A94A6"/>
                </a:solidFill>
              </a:defRPr>
            </a:lvl1pPr>
          </a:lstStyle>
          <a:p>
            <a:fld id="{552AB70A-21D7-4B80-99B8-58BDBED7F542}" type="slidenum">
              <a:rPr lang="en-US"/>
              <a:t>1</a:t>
            </a:fld>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defTabSz="914400" rtl="0" eaLnBrk="1" latinLnBrk="0" hangingPunct="1">
        <a:lnSpc>
          <a:spcPct val="95000"/>
        </a:lnSpc>
        <a:spcBef>
          <a:spcPct val="0"/>
        </a:spcBef>
        <a:buNone/>
        <a:defRPr sz="3200" kern="1200" spc="-25" baseline="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600"/>
        </a:spcBef>
        <a:buClr>
          <a:schemeClr val="accent1"/>
        </a:buClr>
        <a:buFont typeface="Arial" pitchFamily="34" charset="0"/>
        <a:buChar char="•"/>
        <a:defRPr sz="1600" kern="1200">
          <a:solidFill>
            <a:schemeClr val="tx1"/>
          </a:solidFill>
          <a:latin typeface="+mn-lt"/>
          <a:ea typeface="+mn-ea"/>
          <a:cs typeface="+mn-cs"/>
        </a:defRPr>
      </a:lvl1pPr>
      <a:lvl2pPr marL="520700" indent="-228600" algn="l" defTabSz="914400" rtl="0" eaLnBrk="1" latinLnBrk="0" hangingPunct="1">
        <a:lnSpc>
          <a:spcPct val="100000"/>
        </a:lnSpc>
        <a:spcBef>
          <a:spcPts val="600"/>
        </a:spcBef>
        <a:buClr>
          <a:schemeClr val="tx1"/>
        </a:buClr>
        <a:buFont typeface="Arial" pitchFamily="34" charset="0"/>
        <a:buChar char="–"/>
        <a:defRPr sz="1400" kern="1200">
          <a:solidFill>
            <a:schemeClr val="tx1"/>
          </a:solidFill>
          <a:latin typeface="+mn-lt"/>
          <a:ea typeface="+mn-ea"/>
          <a:cs typeface="+mn-cs"/>
        </a:defRPr>
      </a:lvl2pPr>
      <a:lvl3pPr marL="742950" indent="-228600" algn="l" defTabSz="914400" rtl="0" eaLnBrk="1" latinLnBrk="0" hangingPunct="1">
        <a:lnSpc>
          <a:spcPct val="100000"/>
        </a:lnSpc>
        <a:spcBef>
          <a:spcPts val="600"/>
        </a:spcBef>
        <a:buClr>
          <a:schemeClr val="accent4"/>
        </a:buClr>
        <a:buFont typeface="Arial" pitchFamily="34" charset="0"/>
        <a:buChar char="•"/>
        <a:defRPr sz="1300" kern="1200">
          <a:solidFill>
            <a:schemeClr val="tx1"/>
          </a:solidFill>
          <a:latin typeface="+mn-lt"/>
          <a:ea typeface="+mn-ea"/>
          <a:cs typeface="+mn-cs"/>
        </a:defRPr>
      </a:lvl3pPr>
      <a:lvl4pPr marL="965200" indent="-228600" algn="l" defTabSz="914400" rtl="0" eaLnBrk="1" latinLnBrk="0" hangingPunct="1">
        <a:lnSpc>
          <a:spcPct val="100000"/>
        </a:lnSpc>
        <a:spcBef>
          <a:spcPts val="600"/>
        </a:spcBef>
        <a:buClr>
          <a:schemeClr val="tx1"/>
        </a:buClr>
        <a:buFont typeface="Arial" pitchFamily="34" charset="0"/>
        <a:buChar char="–"/>
        <a:defRPr sz="1200" kern="1200">
          <a:solidFill>
            <a:schemeClr val="tx1"/>
          </a:solidFill>
          <a:latin typeface="+mn-lt"/>
          <a:ea typeface="+mn-ea"/>
          <a:cs typeface="+mn-cs"/>
        </a:defRPr>
      </a:lvl4pPr>
      <a:lvl5pPr marL="1187450" indent="-228600" algn="l" defTabSz="914400" rtl="0" eaLnBrk="1" latinLnBrk="0" hangingPunct="1">
        <a:lnSpc>
          <a:spcPct val="100000"/>
        </a:lnSpc>
        <a:spcBef>
          <a:spcPts val="600"/>
        </a:spcBef>
        <a:buClr>
          <a:schemeClr val="accent4"/>
        </a:buClr>
        <a:buFont typeface="Arial" pitchFamily="34" charset="0"/>
        <a:buChar char="•"/>
        <a:defRPr sz="1200" kern="1200">
          <a:solidFill>
            <a:schemeClr val="tx1"/>
          </a:solidFill>
          <a:latin typeface="+mn-lt"/>
          <a:ea typeface="+mn-ea"/>
          <a:cs typeface="+mn-cs"/>
        </a:defRPr>
      </a:lvl5pPr>
    </p:bodyStyle>
    <p:otherStyle>
      <a:defPPr>
        <a:defRPr lang="en-US"/>
      </a:defPPr>
      <a:lvl1pPr marL="0" algn="l" defTabSz="914400" rtl="0" eaLnBrk="1" latinLnBrk="0" hangingPunct="1">
        <a:defRPr sz="1600" kern="1200">
          <a:solidFill>
            <a:schemeClr val="tx1"/>
          </a:solidFill>
          <a:latin typeface="+mn-lt"/>
          <a:ea typeface="+mn-ea"/>
          <a:cs typeface="+mn-cs"/>
        </a:defRPr>
      </a:lvl1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hyperlink" Target="https://www.ecfr.gov/current/title-14/chapter-I/subchapter-F/part-91/subpart-C/section-91.205" TargetMode="External"/><Relationship Id="rId2" Type="http://schemas.openxmlformats.org/officeDocument/2006/relationships/hyperlink" Target="https://www.ecfr.gov/current/title-14/chapter-I/subchapter-F/part-91/subpart-C/section-91.213"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ecfr.gov/current/title-14/chapter-I/subchapter-F/part-91/subpart-C/section-91.205"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rgl.faa.gov/Regulatory_and_Guidance_Library/rgMakeModel.nsf/Frameset?OpenPag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ecfr.gov/current/title-14/chapter-I/subchapter-F/part-91/subpart-E/section-91.413" TargetMode="External"/><Relationship Id="rId2" Type="http://schemas.openxmlformats.org/officeDocument/2006/relationships/hyperlink" Target="https://www.ecfr.gov/current/title-14/chapter-I/subchapter-F/part-91/subpart-E/section-91.411" TargetMode="External"/><Relationship Id="rId1" Type="http://schemas.openxmlformats.org/officeDocument/2006/relationships/slideLayout" Target="../slideLayouts/slideLayout2.xml"/><Relationship Id="rId4" Type="http://schemas.openxmlformats.org/officeDocument/2006/relationships/hyperlink" Target="https://www.ecfr.gov/current/title-14/chapter-I/subchapter-F/part-91/subpart-C/section-91.207"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www.ecfr.gov/current/title-14/section-91.317" TargetMode="External"/><Relationship Id="rId7" Type="http://schemas.openxmlformats.org/officeDocument/2006/relationships/hyperlink" Target="https://www.ecfr.gov/current/title-14/section-91.315" TargetMode="External"/><Relationship Id="rId1" Type="http://schemas.openxmlformats.org/officeDocument/2006/relationships/slideLayout" Target="../slideLayouts/slideLayout2.xml"/><Relationship Id="rId6" Type="http://schemas.openxmlformats.org/officeDocument/2006/relationships/hyperlink" Target="https://www.ecfr.gov/current/title-14/section-91.313" TargetMode="External"/><Relationship Id="rId5" Type="http://schemas.openxmlformats.org/officeDocument/2006/relationships/hyperlink" Target="https://www.ecfr.gov/current/title-14/section-91.319" TargetMode="External"/><Relationship Id="rId4" Type="http://schemas.openxmlformats.org/officeDocument/2006/relationships/hyperlink" Target="https://www.ecfr.gov/current/title-14/section-91.325" TargetMode="External"/><Relationship Id="rId9" Type="http://schemas.openxmlformats.org/officeDocument/2006/relationships/hyperlink" Target="https://www.ecfr.gov/current/title-14/section-91.327"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ecfr.gov/current/title-14/chapter-I/subchapter-C/part-21/subpart-H/section-21.199" TargetMode="External"/><Relationship Id="rId2" Type="http://schemas.openxmlformats.org/officeDocument/2006/relationships/hyperlink" Target="https://www.ecfr.gov/current/title-14/chapter-I/subchapter-C/part-21/subpart-H/section-21.197" TargetMode="Externa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ecfr.gov/current/title-14/chapter-I/subchapter-C/part-43/appendix-Appendix%20A%20to%20Part%2043"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ecfr.gov/current/title-14/chapter-I/subchapter-C/part-43/appendix-Appendix%20A%20to%20Part%2043#p-Appendix-A-to-Part-43(c)" TargetMode="External"/><Relationship Id="rId2" Type="http://schemas.openxmlformats.org/officeDocument/2006/relationships/hyperlink" Target="https://www.ecfr.gov/current/title-14/part-43/section-43.3#p-43.3(g)" TargetMode="External"/><Relationship Id="rId1" Type="http://schemas.openxmlformats.org/officeDocument/2006/relationships/slideLayout" Target="../slideLayouts/slideLayout2.xml"/><Relationship Id="rId4" Type="http://schemas.openxmlformats.org/officeDocument/2006/relationships/hyperlink" Target="https://www.ecfr.gov/current/title-14/part-1/section-1.1#p-1.1(Preventive%20maintenanc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ecfr.gov/current/title-14/section-43.9" TargetMode="External"/><Relationship Id="rId2" Type="http://schemas.openxmlformats.org/officeDocument/2006/relationships/hyperlink" Target="https://www.ecfr.gov/current/title-14/section-43.13" TargetMode="External"/><Relationship Id="rId1" Type="http://schemas.openxmlformats.org/officeDocument/2006/relationships/slideLayout" Target="../slideLayouts/slideLayout2.xml"/><Relationship Id="rId4" Type="http://schemas.openxmlformats.org/officeDocument/2006/relationships/hyperlink" Target="https://www.ecfr.gov/current/title-14/part-43/section-43.7#p-43.7(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6AE7-7D93-4E19-A749-EC9AEA40E414}"/>
              </a:ext>
            </a:extLst>
          </p:cNvPr>
          <p:cNvSpPr>
            <a:spLocks noGrp="1"/>
          </p:cNvSpPr>
          <p:nvPr>
            <p:ph type="ctrTitle"/>
          </p:nvPr>
        </p:nvSpPr>
        <p:spPr/>
        <p:txBody>
          <a:bodyPr/>
          <a:lstStyle/>
          <a:p>
            <a:r>
              <a:rPr lang="en-US"/>
              <a:t>Airworthiness Requirements</a:t>
            </a:r>
          </a:p>
        </p:txBody>
      </p:sp>
      <p:sp>
        <p:nvSpPr>
          <p:cNvPr id="3" name="Subtitle 2">
            <a:extLst>
              <a:ext uri="{FF2B5EF4-FFF2-40B4-BE49-F238E27FC236}">
                <a16:creationId xmlns:a16="http://schemas.microsoft.com/office/drawing/2014/main" id="{DB9E9DE6-76F4-497A-87A4-B089FB254407}"/>
              </a:ext>
            </a:extLst>
          </p:cNvPr>
          <p:cNvSpPr>
            <a:spLocks noGrp="1"/>
          </p:cNvSpPr>
          <p:nvPr>
            <p:ph type="subTitle" idx="1"/>
          </p:nvPr>
        </p:nvSpPr>
        <p:spPr/>
        <p:txBody>
          <a:bodyPr/>
          <a:lstStyle/>
          <a:p>
            <a:r>
              <a:rPr lang="en-US"/>
              <a:t>General Overview</a:t>
            </a:r>
          </a:p>
        </p:txBody>
      </p:sp>
    </p:spTree>
    <p:extLst>
      <p:ext uri="{BB962C8B-B14F-4D97-AF65-F5344CB8AC3E}">
        <p14:creationId xmlns:p14="http://schemas.microsoft.com/office/powerpoint/2010/main" val="3800996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F549D-A29D-4517-9ABC-291B824C66CB}"/>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1976B45D-D1B8-4E03-9FA8-F72FB6246F99}"/>
              </a:ext>
            </a:extLst>
          </p:cNvPr>
          <p:cNvSpPr>
            <a:spLocks noGrp="1"/>
          </p:cNvSpPr>
          <p:nvPr>
            <p:ph idx="1"/>
          </p:nvPr>
        </p:nvSpPr>
        <p:spPr>
          <a:xfrm>
            <a:off x="1214167" y="1773141"/>
            <a:ext cx="4629680" cy="4719098"/>
          </a:xfrm>
        </p:spPr>
        <p:txBody>
          <a:bodyPr>
            <a:normAutofit lnSpcReduction="10000"/>
          </a:bodyPr>
          <a:lstStyle/>
          <a:p>
            <a:endParaRPr lang="en-US" dirty="0"/>
          </a:p>
          <a:p>
            <a:pPr marL="0" indent="0">
              <a:buNone/>
            </a:pPr>
            <a:r>
              <a:rPr lang="en-US" b="1" dirty="0"/>
              <a:t>WHAT</a:t>
            </a:r>
          </a:p>
          <a:p>
            <a:pPr lvl="1"/>
            <a:r>
              <a:rPr lang="en-US" dirty="0">
                <a:effectLst/>
                <a:ea typeface="Calibri" panose="02020603050405020304" pitchFamily="18" charset="0"/>
              </a:rPr>
              <a:t>Airworthiness requirements are the basis for deciding whether an aircraft is worthy of safe flight.  They are what must be met to ensure an aircraft is safe and therefore legal to fly.</a:t>
            </a:r>
          </a:p>
          <a:p>
            <a:pPr marL="0" indent="0">
              <a:buNone/>
            </a:pPr>
            <a:endParaRPr lang="en-US" dirty="0">
              <a:ea typeface="Calibri" panose="02020603050405020304" pitchFamily="18" charset="0"/>
            </a:endParaRPr>
          </a:p>
          <a:p>
            <a:pPr marL="0" indent="0">
              <a:buNone/>
            </a:pPr>
            <a:r>
              <a:rPr lang="en-US" b="1" dirty="0">
                <a:effectLst/>
                <a:ea typeface="Calibri" panose="02020603050405020304" pitchFamily="18" charset="0"/>
              </a:rPr>
              <a:t>WHY</a:t>
            </a:r>
          </a:p>
          <a:p>
            <a:pPr lvl="1"/>
            <a:r>
              <a:rPr lang="en-US" dirty="0">
                <a:effectLst/>
                <a:ea typeface="Calibri" panose="02020603050405020304" pitchFamily="18" charset="0"/>
              </a:rPr>
              <a:t>For an airplane to be airworthy, specific documents must be on board and current, inspections must be completed, and instruments must be functioning, otherwise the airplane is un-airworthy, or illegal to fly.</a:t>
            </a:r>
          </a:p>
          <a:p>
            <a:pPr lvl="1"/>
            <a:endParaRPr lang="en-US" dirty="0">
              <a:effectLst/>
              <a:ea typeface="Calibri" panose="02020603050405020304" pitchFamily="18" charset="0"/>
            </a:endParaRPr>
          </a:p>
          <a:p>
            <a:endParaRPr lang="en-US" dirty="0"/>
          </a:p>
        </p:txBody>
      </p:sp>
      <p:sp>
        <p:nvSpPr>
          <p:cNvPr id="4" name="Content Placeholder 2">
            <a:extLst>
              <a:ext uri="{FF2B5EF4-FFF2-40B4-BE49-F238E27FC236}">
                <a16:creationId xmlns:a16="http://schemas.microsoft.com/office/drawing/2014/main" id="{518B709B-429B-4896-B985-3E35921B6F23}"/>
              </a:ext>
            </a:extLst>
          </p:cNvPr>
          <p:cNvSpPr txBox="1">
            <a:spLocks/>
          </p:cNvSpPr>
          <p:nvPr/>
        </p:nvSpPr>
        <p:spPr>
          <a:xfrm>
            <a:off x="5843847" y="1775428"/>
            <a:ext cx="4629680" cy="4719098"/>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Calibri" pitchFamily="34" charset="0"/>
              <a:buChar char="•"/>
              <a:defRPr sz="1800" b="0" kern="1200" spc="10" baseline="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buNone/>
            </a:pPr>
            <a:r>
              <a:rPr lang="en-US" b="1" dirty="0"/>
              <a:t>         </a:t>
            </a:r>
            <a:r>
              <a:rPr lang="en-US" sz="2000" b="1" dirty="0"/>
              <a:t>CONTENT</a:t>
            </a:r>
          </a:p>
          <a:p>
            <a:pPr marL="739775" indent="-182563"/>
            <a:r>
              <a:rPr lang="en-US" dirty="0"/>
              <a:t>Airworthiness</a:t>
            </a:r>
          </a:p>
          <a:p>
            <a:pPr marL="1014095" lvl="1" indent="-182563"/>
            <a:r>
              <a:rPr lang="en-US" dirty="0"/>
              <a:t>Without an MEL</a:t>
            </a:r>
          </a:p>
          <a:p>
            <a:pPr marL="1014095" lvl="1" indent="-182563"/>
            <a:r>
              <a:rPr lang="en-US" dirty="0"/>
              <a:t>With an MEL</a:t>
            </a:r>
          </a:p>
          <a:p>
            <a:pPr marL="1014095" lvl="1" indent="-182563"/>
            <a:r>
              <a:rPr lang="en-US" dirty="0"/>
              <a:t>Required Inspections &amp; Documents</a:t>
            </a:r>
          </a:p>
          <a:p>
            <a:pPr marL="1014095" lvl="1" indent="-182563"/>
            <a:r>
              <a:rPr lang="en-US" dirty="0"/>
              <a:t>Airworthiness Certificates</a:t>
            </a:r>
          </a:p>
          <a:p>
            <a:pPr marL="739775" indent="-182563"/>
            <a:r>
              <a:rPr lang="en-US" dirty="0"/>
              <a:t>Obtaining a Special Flight Permit</a:t>
            </a:r>
          </a:p>
          <a:p>
            <a:pPr marL="739775" indent="-182563"/>
            <a:r>
              <a:rPr lang="en-US" dirty="0"/>
              <a:t>Record Keeping </a:t>
            </a:r>
          </a:p>
          <a:p>
            <a:pPr marL="739775" indent="-182563"/>
            <a:r>
              <a:rPr lang="en-US" dirty="0"/>
              <a:t>Preventive Maintenance</a:t>
            </a:r>
          </a:p>
          <a:p>
            <a:pPr marL="739775" indent="-182563"/>
            <a:r>
              <a:rPr lang="en-US" dirty="0"/>
              <a:t>Inoperative Equipment in Flight </a:t>
            </a:r>
          </a:p>
          <a:p>
            <a:pPr marL="1014095" lvl="1" indent="-182563"/>
            <a:endParaRPr lang="en-US" dirty="0"/>
          </a:p>
          <a:p>
            <a:pPr marL="739775" indent="-182563"/>
            <a:endParaRPr lang="en-US" dirty="0"/>
          </a:p>
          <a:p>
            <a:pPr marL="739775" indent="-182563"/>
            <a:endParaRPr lang="en-US" dirty="0"/>
          </a:p>
          <a:p>
            <a:pPr marL="274320" lvl="1" indent="0">
              <a:buFont typeface="Wingdings 2" pitchFamily="18" charset="2"/>
              <a:buNone/>
            </a:pPr>
            <a:endParaRPr lang="en-US" dirty="0"/>
          </a:p>
        </p:txBody>
      </p:sp>
      <p:cxnSp>
        <p:nvCxnSpPr>
          <p:cNvPr id="5" name="Straight Connector 4">
            <a:extLst>
              <a:ext uri="{FF2B5EF4-FFF2-40B4-BE49-F238E27FC236}">
                <a16:creationId xmlns:a16="http://schemas.microsoft.com/office/drawing/2014/main" id="{8AEB0EDE-F5DD-4057-8C94-FBDB589A1250}"/>
              </a:ext>
            </a:extLst>
          </p:cNvPr>
          <p:cNvCxnSpPr>
            <a:cxnSpLocks/>
          </p:cNvCxnSpPr>
          <p:nvPr/>
        </p:nvCxnSpPr>
        <p:spPr>
          <a:xfrm>
            <a:off x="6425489" y="2134082"/>
            <a:ext cx="4048038" cy="0"/>
          </a:xfrm>
          <a:prstGeom prst="line">
            <a:avLst/>
          </a:prstGeom>
          <a:ln w="19050"/>
        </p:spPr>
        <p:style>
          <a:lnRef idx="1">
            <a:schemeClr val="dk1"/>
          </a:lnRef>
          <a:fillRef idx="0">
            <a:schemeClr val="dk1"/>
          </a:fillRef>
          <a:effectRef idx="0">
            <a:schemeClr val="dk1"/>
          </a:effectRef>
          <a:fontRef idx="minor">
            <a:schemeClr val="tx1"/>
          </a:fontRef>
        </p:style>
      </p:cxnSp>
      <p:sp>
        <p:nvSpPr>
          <p:cNvPr id="6" name="Slide Number Placeholder 5">
            <a:extLst>
              <a:ext uri="{FF2B5EF4-FFF2-40B4-BE49-F238E27FC236}">
                <a16:creationId xmlns:a16="http://schemas.microsoft.com/office/drawing/2014/main" id="{101E1775-EA7A-4700-8B2A-D73FA53E99D9}"/>
              </a:ext>
            </a:extLst>
          </p:cNvPr>
          <p:cNvSpPr>
            <a:spLocks noGrp="1"/>
          </p:cNvSpPr>
          <p:nvPr>
            <p:ph type="sldNum" sz="quarter" idx="12"/>
          </p:nvPr>
        </p:nvSpPr>
        <p:spPr/>
        <p:txBody>
          <a:bodyPr>
            <a:normAutofit fontScale="85000" lnSpcReduction="20000"/>
          </a:bodyPr>
          <a:lstStyle/>
          <a:p>
            <a:fld id="{CD4F3DA2-F1D6-4A73-92C0-55630F2E6614}" type="slidenum">
              <a:rPr lang="en-US" smtClean="0"/>
              <a:t>2</a:t>
            </a:fld>
            <a:endParaRPr lang="en-US"/>
          </a:p>
        </p:txBody>
      </p:sp>
    </p:spTree>
    <p:extLst>
      <p:ext uri="{BB962C8B-B14F-4D97-AF65-F5344CB8AC3E}">
        <p14:creationId xmlns:p14="http://schemas.microsoft.com/office/powerpoint/2010/main" val="3807382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087B7-8560-4085-B845-E7471C21266E}"/>
              </a:ext>
            </a:extLst>
          </p:cNvPr>
          <p:cNvSpPr>
            <a:spLocks noGrp="1"/>
          </p:cNvSpPr>
          <p:nvPr>
            <p:ph type="title"/>
          </p:nvPr>
        </p:nvSpPr>
        <p:spPr/>
        <p:txBody>
          <a:bodyPr/>
          <a:lstStyle/>
          <a:p>
            <a:r>
              <a:rPr lang="en-US" dirty="0"/>
              <a:t>Inoperative Equipment Before Flight</a:t>
            </a:r>
          </a:p>
        </p:txBody>
      </p:sp>
      <p:sp>
        <p:nvSpPr>
          <p:cNvPr id="3" name="Content Placeholder 2">
            <a:extLst>
              <a:ext uri="{FF2B5EF4-FFF2-40B4-BE49-F238E27FC236}">
                <a16:creationId xmlns:a16="http://schemas.microsoft.com/office/drawing/2014/main" id="{A811852A-4D4F-42C2-94EB-D891E9B62D0A}"/>
              </a:ext>
            </a:extLst>
          </p:cNvPr>
          <p:cNvSpPr>
            <a:spLocks noGrp="1"/>
          </p:cNvSpPr>
          <p:nvPr>
            <p:ph idx="1"/>
          </p:nvPr>
        </p:nvSpPr>
        <p:spPr>
          <a:xfrm>
            <a:off x="1214167" y="1773141"/>
            <a:ext cx="5013378" cy="4719098"/>
          </a:xfrm>
        </p:spPr>
        <p:txBody>
          <a:bodyPr/>
          <a:lstStyle/>
          <a:p>
            <a:r>
              <a:rPr lang="en-US" dirty="0"/>
              <a:t>Equipment requirements are designed for everyone’s safety</a:t>
            </a:r>
          </a:p>
          <a:p>
            <a:pPr lvl="1"/>
            <a:r>
              <a:rPr lang="en-US" dirty="0"/>
              <a:t>Eliminates subjective safety decisions</a:t>
            </a:r>
          </a:p>
          <a:p>
            <a:r>
              <a:rPr lang="en-US" dirty="0"/>
              <a:t>The following procedures are minimum equipment requirements to be legal to fly </a:t>
            </a:r>
          </a:p>
          <a:p>
            <a:pPr lvl="1"/>
            <a:r>
              <a:rPr lang="en-US" dirty="0"/>
              <a:t>Just because it’s legal, doesn’t mean it’s safe</a:t>
            </a:r>
          </a:p>
          <a:p>
            <a:pPr lvl="1"/>
            <a:r>
              <a:rPr lang="en-US" dirty="0"/>
              <a:t>If you’re not comfortable, don’t fly</a:t>
            </a:r>
          </a:p>
          <a:p>
            <a:pPr lvl="1"/>
            <a:r>
              <a:rPr lang="en-US" dirty="0"/>
              <a:t>Set personal equipment minimums</a:t>
            </a:r>
          </a:p>
          <a:p>
            <a:r>
              <a:rPr lang="en-US" dirty="0"/>
              <a:t>Methods for Determining Airworthiness</a:t>
            </a:r>
          </a:p>
          <a:p>
            <a:pPr lvl="1"/>
            <a:r>
              <a:rPr lang="en-US" dirty="0"/>
              <a:t>Without an MEL (most common)</a:t>
            </a:r>
          </a:p>
          <a:p>
            <a:pPr lvl="1"/>
            <a:r>
              <a:rPr lang="en-US" dirty="0"/>
              <a:t>With an MEL</a:t>
            </a:r>
          </a:p>
        </p:txBody>
      </p:sp>
      <p:sp>
        <p:nvSpPr>
          <p:cNvPr id="4" name="Slide Number Placeholder 3">
            <a:extLst>
              <a:ext uri="{FF2B5EF4-FFF2-40B4-BE49-F238E27FC236}">
                <a16:creationId xmlns:a16="http://schemas.microsoft.com/office/drawing/2014/main" id="{E809626D-1664-44A4-AE6D-CF9593182A88}"/>
              </a:ext>
            </a:extLst>
          </p:cNvPr>
          <p:cNvSpPr>
            <a:spLocks noGrp="1"/>
          </p:cNvSpPr>
          <p:nvPr>
            <p:ph type="sldNum" sz="quarter" idx="12"/>
          </p:nvPr>
        </p:nvSpPr>
        <p:spPr/>
        <p:txBody>
          <a:bodyPr>
            <a:normAutofit fontScale="85000" lnSpcReduction="20000"/>
          </a:bodyPr>
          <a:lstStyle/>
          <a:p>
            <a:fld id="{CD4F3DA2-F1D6-4A73-92C0-55630F2E6614}" type="slidenum">
              <a:rPr lang="en-US" smtClean="0"/>
              <a:t>3</a:t>
            </a:fld>
            <a:endParaRPr lang="en-US"/>
          </a:p>
        </p:txBody>
      </p:sp>
      <p:pic>
        <p:nvPicPr>
          <p:cNvPr id="6" name="Graphic 5" descr="Stop with solid fill">
            <a:extLst>
              <a:ext uri="{FF2B5EF4-FFF2-40B4-BE49-F238E27FC236}">
                <a16:creationId xmlns:a16="http://schemas.microsoft.com/office/drawing/2014/main" id="{42C76E11-4B05-FD3F-8E78-E7392A15AA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74541" y="1343770"/>
            <a:ext cx="4811274" cy="4811274"/>
          </a:xfrm>
          <a:prstGeom prst="rect">
            <a:avLst/>
          </a:prstGeom>
        </p:spPr>
      </p:pic>
    </p:spTree>
    <p:extLst>
      <p:ext uri="{BB962C8B-B14F-4D97-AF65-F5344CB8AC3E}">
        <p14:creationId xmlns:p14="http://schemas.microsoft.com/office/powerpoint/2010/main" val="3892791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087B7-8560-4085-B845-E7471C21266E}"/>
              </a:ext>
            </a:extLst>
          </p:cNvPr>
          <p:cNvSpPr>
            <a:spLocks noGrp="1"/>
          </p:cNvSpPr>
          <p:nvPr>
            <p:ph type="title"/>
          </p:nvPr>
        </p:nvSpPr>
        <p:spPr/>
        <p:txBody>
          <a:bodyPr/>
          <a:lstStyle/>
          <a:p>
            <a:r>
              <a:rPr lang="en-US" dirty="0"/>
              <a:t>Airworthiness</a:t>
            </a:r>
          </a:p>
        </p:txBody>
      </p:sp>
      <p:sp>
        <p:nvSpPr>
          <p:cNvPr id="3" name="Content Placeholder 2">
            <a:extLst>
              <a:ext uri="{FF2B5EF4-FFF2-40B4-BE49-F238E27FC236}">
                <a16:creationId xmlns:a16="http://schemas.microsoft.com/office/drawing/2014/main" id="{A811852A-4D4F-42C2-94EB-D891E9B62D0A}"/>
              </a:ext>
            </a:extLst>
          </p:cNvPr>
          <p:cNvSpPr>
            <a:spLocks noGrp="1"/>
          </p:cNvSpPr>
          <p:nvPr>
            <p:ph idx="1"/>
          </p:nvPr>
        </p:nvSpPr>
        <p:spPr/>
        <p:txBody>
          <a:bodyPr/>
          <a:lstStyle/>
          <a:p>
            <a:r>
              <a:rPr lang="en-US" dirty="0"/>
              <a:t>Widely used due to simplicity and minimal paperwork </a:t>
            </a:r>
          </a:p>
          <a:p>
            <a:r>
              <a:rPr lang="en-US" dirty="0"/>
              <a:t>When inoperative equipment is found prior to flight, decide whether to:</a:t>
            </a:r>
          </a:p>
          <a:p>
            <a:pPr lvl="1"/>
            <a:r>
              <a:rPr lang="en-US" dirty="0"/>
              <a:t>Cancel the flight, and have the equipment fixed, or </a:t>
            </a:r>
          </a:p>
          <a:p>
            <a:pPr lvl="1"/>
            <a:r>
              <a:rPr lang="en-US" dirty="0"/>
              <a:t>Continue the flight by deferring inoperative equipment based on </a:t>
            </a:r>
            <a:r>
              <a:rPr lang="en-US" dirty="0">
                <a:hlinkClick r:id="rId2"/>
              </a:rPr>
              <a:t>FAR 91.213(d)</a:t>
            </a:r>
            <a:endParaRPr lang="en-US" dirty="0"/>
          </a:p>
          <a:p>
            <a:r>
              <a:rPr lang="en-US" dirty="0"/>
              <a:t>FAR 91.213(d) – Verify the equipment is not required by any of the following: </a:t>
            </a:r>
          </a:p>
          <a:p>
            <a:pPr lvl="1"/>
            <a:r>
              <a:rPr lang="en-US" dirty="0"/>
              <a:t>Day &amp; Night VFR required instruments (</a:t>
            </a:r>
            <a:r>
              <a:rPr lang="en-US" dirty="0">
                <a:hlinkClick r:id="rId3"/>
              </a:rPr>
              <a:t>FAR 91.205</a:t>
            </a:r>
            <a:r>
              <a:rPr lang="en-US" dirty="0"/>
              <a:t>)</a:t>
            </a:r>
          </a:p>
          <a:p>
            <a:pPr lvl="1"/>
            <a:r>
              <a:rPr lang="en-US" dirty="0"/>
              <a:t>Kinds of Equipment List and Equipment List</a:t>
            </a:r>
          </a:p>
          <a:p>
            <a:pPr lvl="1"/>
            <a:r>
              <a:rPr lang="en-US" dirty="0"/>
              <a:t>Type Certificate </a:t>
            </a:r>
          </a:p>
          <a:p>
            <a:pPr lvl="1"/>
            <a:r>
              <a:rPr lang="en-US" dirty="0"/>
              <a:t>Airworthiness Directive</a:t>
            </a:r>
          </a:p>
          <a:p>
            <a:r>
              <a:rPr lang="en-US" dirty="0"/>
              <a:t>If the equipment is not required, it must be</a:t>
            </a:r>
          </a:p>
          <a:p>
            <a:pPr lvl="1"/>
            <a:r>
              <a:rPr lang="en-US" dirty="0"/>
              <a:t>Deactivated (or removed) and placarded as inoperative</a:t>
            </a:r>
          </a:p>
          <a:p>
            <a:pPr lvl="1"/>
            <a:r>
              <a:rPr lang="en-US" dirty="0"/>
              <a:t>Any maintenance must be accomplished by certified maintenance personnel  </a:t>
            </a:r>
          </a:p>
          <a:p>
            <a:endParaRPr lang="en-US" dirty="0"/>
          </a:p>
        </p:txBody>
      </p:sp>
      <p:sp>
        <p:nvSpPr>
          <p:cNvPr id="4" name="Slide Number Placeholder 3">
            <a:extLst>
              <a:ext uri="{FF2B5EF4-FFF2-40B4-BE49-F238E27FC236}">
                <a16:creationId xmlns:a16="http://schemas.microsoft.com/office/drawing/2014/main" id="{E809626D-1664-44A4-AE6D-CF9593182A88}"/>
              </a:ext>
            </a:extLst>
          </p:cNvPr>
          <p:cNvSpPr>
            <a:spLocks noGrp="1"/>
          </p:cNvSpPr>
          <p:nvPr>
            <p:ph type="sldNum" sz="quarter" idx="12"/>
          </p:nvPr>
        </p:nvSpPr>
        <p:spPr/>
        <p:txBody>
          <a:bodyPr>
            <a:normAutofit fontScale="85000" lnSpcReduction="20000"/>
          </a:bodyPr>
          <a:lstStyle/>
          <a:p>
            <a:fld id="{CD4F3DA2-F1D6-4A73-92C0-55630F2E6614}" type="slidenum">
              <a:rPr lang="en-US" smtClean="0"/>
              <a:t>4</a:t>
            </a:fld>
            <a:endParaRPr lang="en-US"/>
          </a:p>
        </p:txBody>
      </p:sp>
      <p:sp>
        <p:nvSpPr>
          <p:cNvPr id="5" name="Title 1">
            <a:extLst>
              <a:ext uri="{FF2B5EF4-FFF2-40B4-BE49-F238E27FC236}">
                <a16:creationId xmlns:a16="http://schemas.microsoft.com/office/drawing/2014/main" id="{D5F32AB5-CDBC-7D3B-E935-27C5524E76ED}"/>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Without an MEL</a:t>
            </a:r>
          </a:p>
        </p:txBody>
      </p:sp>
    </p:spTree>
    <p:extLst>
      <p:ext uri="{BB962C8B-B14F-4D97-AF65-F5344CB8AC3E}">
        <p14:creationId xmlns:p14="http://schemas.microsoft.com/office/powerpoint/2010/main" val="4143938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03B2C5A-20B3-4CD7-9DC5-C9BE63170267}"/>
              </a:ext>
            </a:extLst>
          </p:cNvPr>
          <p:cNvSpPr txBox="1">
            <a:spLocks/>
          </p:cNvSpPr>
          <p:nvPr/>
        </p:nvSpPr>
        <p:spPr>
          <a:xfrm>
            <a:off x="8379803" y="1891454"/>
            <a:ext cx="3695934" cy="4719098"/>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Calibri" pitchFamily="34" charset="0"/>
              <a:buChar char="•"/>
              <a:defRPr sz="1800" b="0" kern="1200" spc="10" baseline="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buNone/>
            </a:pPr>
            <a:r>
              <a:rPr lang="en-US" dirty="0"/>
              <a:t>A</a:t>
            </a:r>
          </a:p>
          <a:p>
            <a:r>
              <a:rPr lang="en-US" sz="1900" dirty="0"/>
              <a:t>Night VFR: FLAPS</a:t>
            </a:r>
          </a:p>
          <a:p>
            <a:pPr lvl="1"/>
            <a:r>
              <a:rPr lang="en-US" sz="1700" dirty="0"/>
              <a:t>Fuses (if required)</a:t>
            </a:r>
          </a:p>
          <a:p>
            <a:pPr lvl="1"/>
            <a:r>
              <a:rPr lang="en-US" sz="1700" dirty="0"/>
              <a:t>Landing Light (electric)</a:t>
            </a:r>
          </a:p>
          <a:p>
            <a:pPr lvl="1"/>
            <a:r>
              <a:rPr lang="en-US" sz="1700" dirty="0"/>
              <a:t>Anti-Collision Lights</a:t>
            </a:r>
          </a:p>
          <a:p>
            <a:pPr lvl="1"/>
            <a:r>
              <a:rPr lang="en-US" sz="1700" dirty="0"/>
              <a:t>Position Lights</a:t>
            </a:r>
          </a:p>
          <a:p>
            <a:pPr lvl="1"/>
            <a:r>
              <a:rPr lang="en-US" sz="1700" dirty="0"/>
              <a:t> Source of electricity for </a:t>
            </a:r>
            <a:br>
              <a:rPr lang="en-US" sz="1700" dirty="0"/>
            </a:br>
            <a:r>
              <a:rPr lang="en-US" sz="1700" dirty="0"/>
              <a:t>all equipment </a:t>
            </a:r>
          </a:p>
          <a:p>
            <a:endParaRPr lang="en-US" dirty="0"/>
          </a:p>
        </p:txBody>
      </p:sp>
      <p:sp>
        <p:nvSpPr>
          <p:cNvPr id="3" name="Content Placeholder 2">
            <a:extLst>
              <a:ext uri="{FF2B5EF4-FFF2-40B4-BE49-F238E27FC236}">
                <a16:creationId xmlns:a16="http://schemas.microsoft.com/office/drawing/2014/main" id="{CF2B5596-1275-4DD2-BC83-FB2861909B8B}"/>
              </a:ext>
            </a:extLst>
          </p:cNvPr>
          <p:cNvSpPr>
            <a:spLocks noGrp="1"/>
          </p:cNvSpPr>
          <p:nvPr>
            <p:ph idx="1"/>
          </p:nvPr>
        </p:nvSpPr>
        <p:spPr>
          <a:xfrm>
            <a:off x="1214166" y="1978124"/>
            <a:ext cx="7636339" cy="4595934"/>
          </a:xfrm>
        </p:spPr>
        <p:txBody>
          <a:bodyPr>
            <a:normAutofit fontScale="92500" lnSpcReduction="20000"/>
          </a:bodyPr>
          <a:lstStyle/>
          <a:p>
            <a:pPr marL="0" indent="0">
              <a:buNone/>
            </a:pPr>
            <a:r>
              <a:rPr lang="en-US" b="1" dirty="0">
                <a:hlinkClick r:id="rId2"/>
              </a:rPr>
              <a:t>FAR 91.205</a:t>
            </a:r>
            <a:r>
              <a:rPr lang="en-US" b="1" dirty="0"/>
              <a:t>: Required Equipment for Day/Night VFR</a:t>
            </a:r>
          </a:p>
          <a:p>
            <a:r>
              <a:rPr lang="en-US" dirty="0"/>
              <a:t>Day VFR: TOMATO FFLAAMES</a:t>
            </a:r>
          </a:p>
          <a:p>
            <a:pPr lvl="1"/>
            <a:r>
              <a:rPr lang="en-US" dirty="0"/>
              <a:t>Tachometer for each engine</a:t>
            </a:r>
          </a:p>
          <a:p>
            <a:pPr lvl="1"/>
            <a:r>
              <a:rPr lang="en-US" dirty="0"/>
              <a:t>Oil pressure gauge for each engine</a:t>
            </a:r>
          </a:p>
          <a:p>
            <a:pPr lvl="1"/>
            <a:r>
              <a:rPr lang="en-US" dirty="0"/>
              <a:t>Manifold pressure gauge (altitude engine)</a:t>
            </a:r>
          </a:p>
          <a:p>
            <a:pPr lvl="1"/>
            <a:r>
              <a:rPr lang="en-US" dirty="0"/>
              <a:t>Airspeed Indicator</a:t>
            </a:r>
          </a:p>
          <a:p>
            <a:pPr lvl="1"/>
            <a:r>
              <a:rPr lang="en-US" dirty="0"/>
              <a:t>Temperature gauge (liquid-cooled engine)</a:t>
            </a:r>
          </a:p>
          <a:p>
            <a:pPr lvl="1"/>
            <a:r>
              <a:rPr lang="en-US" dirty="0"/>
              <a:t>Oil temperature gauge (air-cooled engine)</a:t>
            </a:r>
          </a:p>
          <a:p>
            <a:pPr lvl="1"/>
            <a:r>
              <a:rPr lang="en-US" dirty="0"/>
              <a:t>Fuel gauge for each tank</a:t>
            </a:r>
          </a:p>
          <a:p>
            <a:pPr lvl="1"/>
            <a:r>
              <a:rPr lang="en-US" dirty="0"/>
              <a:t>Flotation gear (for hire beyond glide distance)</a:t>
            </a:r>
          </a:p>
          <a:p>
            <a:pPr lvl="1"/>
            <a:r>
              <a:rPr lang="en-US" dirty="0"/>
              <a:t>Landing gear position indicator</a:t>
            </a:r>
          </a:p>
          <a:p>
            <a:pPr lvl="1"/>
            <a:r>
              <a:rPr lang="en-US" dirty="0"/>
              <a:t>Altimeter</a:t>
            </a:r>
          </a:p>
          <a:p>
            <a:pPr lvl="1"/>
            <a:r>
              <a:rPr lang="en-US" dirty="0"/>
              <a:t>Anti-Collision Lights (certified after Mar 11, 1996)</a:t>
            </a:r>
          </a:p>
          <a:p>
            <a:pPr lvl="1"/>
            <a:r>
              <a:rPr lang="en-US" dirty="0"/>
              <a:t>Magnetic Compass</a:t>
            </a:r>
          </a:p>
          <a:p>
            <a:pPr lvl="1"/>
            <a:r>
              <a:rPr lang="en-US" dirty="0"/>
              <a:t>Emergency Locator Transmitter</a:t>
            </a:r>
          </a:p>
          <a:p>
            <a:pPr lvl="1"/>
            <a:r>
              <a:rPr lang="en-US" dirty="0"/>
              <a:t>Safety Belts / Should Harnesses</a:t>
            </a:r>
          </a:p>
          <a:p>
            <a:endParaRPr lang="en-US" dirty="0"/>
          </a:p>
        </p:txBody>
      </p:sp>
      <p:sp>
        <p:nvSpPr>
          <p:cNvPr id="5" name="Slide Number Placeholder 4">
            <a:extLst>
              <a:ext uri="{FF2B5EF4-FFF2-40B4-BE49-F238E27FC236}">
                <a16:creationId xmlns:a16="http://schemas.microsoft.com/office/drawing/2014/main" id="{94CE204B-FD91-4E78-8DBF-954FCDAC88EF}"/>
              </a:ext>
            </a:extLst>
          </p:cNvPr>
          <p:cNvSpPr>
            <a:spLocks noGrp="1"/>
          </p:cNvSpPr>
          <p:nvPr>
            <p:ph type="sldNum" sz="quarter" idx="12"/>
          </p:nvPr>
        </p:nvSpPr>
        <p:spPr/>
        <p:txBody>
          <a:bodyPr>
            <a:normAutofit fontScale="85000" lnSpcReduction="20000"/>
          </a:bodyPr>
          <a:lstStyle/>
          <a:p>
            <a:fld id="{CD4F3DA2-F1D6-4A73-92C0-55630F2E6614}" type="slidenum">
              <a:rPr lang="en-US" smtClean="0"/>
              <a:t>5</a:t>
            </a:fld>
            <a:endParaRPr lang="en-US"/>
          </a:p>
        </p:txBody>
      </p:sp>
      <p:sp>
        <p:nvSpPr>
          <p:cNvPr id="9" name="Title 8">
            <a:extLst>
              <a:ext uri="{FF2B5EF4-FFF2-40B4-BE49-F238E27FC236}">
                <a16:creationId xmlns:a16="http://schemas.microsoft.com/office/drawing/2014/main" id="{95A3F087-BDD5-2C72-BD38-E604165854C3}"/>
              </a:ext>
            </a:extLst>
          </p:cNvPr>
          <p:cNvSpPr>
            <a:spLocks noGrp="1"/>
          </p:cNvSpPr>
          <p:nvPr>
            <p:ph type="title"/>
          </p:nvPr>
        </p:nvSpPr>
        <p:spPr/>
        <p:txBody>
          <a:bodyPr/>
          <a:lstStyle/>
          <a:p>
            <a:r>
              <a:rPr lang="en-US" dirty="0"/>
              <a:t>Airworthiness</a:t>
            </a:r>
          </a:p>
        </p:txBody>
      </p:sp>
      <p:sp>
        <p:nvSpPr>
          <p:cNvPr id="12" name="Title 1">
            <a:extLst>
              <a:ext uri="{FF2B5EF4-FFF2-40B4-BE49-F238E27FC236}">
                <a16:creationId xmlns:a16="http://schemas.microsoft.com/office/drawing/2014/main" id="{53280E31-13B9-CEAF-A11C-1559BAF8163F}"/>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Without an MEL</a:t>
            </a:r>
          </a:p>
        </p:txBody>
      </p:sp>
    </p:spTree>
    <p:extLst>
      <p:ext uri="{BB962C8B-B14F-4D97-AF65-F5344CB8AC3E}">
        <p14:creationId xmlns:p14="http://schemas.microsoft.com/office/powerpoint/2010/main" val="1127757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BF6578-D23E-4E95-8611-E39C700772C6}"/>
              </a:ext>
            </a:extLst>
          </p:cNvPr>
          <p:cNvSpPr>
            <a:spLocks noGrp="1"/>
          </p:cNvSpPr>
          <p:nvPr>
            <p:ph idx="1"/>
          </p:nvPr>
        </p:nvSpPr>
        <p:spPr>
          <a:xfrm>
            <a:off x="1214166" y="2122615"/>
            <a:ext cx="7121433" cy="4057522"/>
          </a:xfrm>
        </p:spPr>
        <p:txBody>
          <a:bodyPr>
            <a:normAutofit/>
          </a:bodyPr>
          <a:lstStyle/>
          <a:p>
            <a:pPr marL="0" indent="0">
              <a:buNone/>
            </a:pPr>
            <a:r>
              <a:rPr lang="en-US" b="1" dirty="0"/>
              <a:t>Kinds of Equipment List</a:t>
            </a:r>
          </a:p>
          <a:p>
            <a:r>
              <a:rPr lang="en-US" dirty="0"/>
              <a:t>Chapter 2 of the POH </a:t>
            </a:r>
          </a:p>
          <a:p>
            <a:r>
              <a:rPr lang="en-US" dirty="0"/>
              <a:t>Lists manufacturer required equipment based on type of flight </a:t>
            </a:r>
          </a:p>
          <a:p>
            <a:pPr marL="0" indent="0">
              <a:buNone/>
            </a:pPr>
            <a:endParaRPr lang="en-US" sz="100" b="1" dirty="0"/>
          </a:p>
          <a:p>
            <a:pPr marL="0" indent="0">
              <a:buNone/>
            </a:pPr>
            <a:r>
              <a:rPr lang="en-US" b="1" dirty="0"/>
              <a:t>Equipment List</a:t>
            </a:r>
          </a:p>
          <a:p>
            <a:r>
              <a:rPr lang="en-US" dirty="0"/>
              <a:t>Usually found in the weight and balance data and/or POH</a:t>
            </a:r>
          </a:p>
          <a:p>
            <a:r>
              <a:rPr lang="en-US" dirty="0"/>
              <a:t>Specifies required equipment and equipment approved for installation in the aircraft	</a:t>
            </a:r>
          </a:p>
        </p:txBody>
      </p:sp>
      <p:sp>
        <p:nvSpPr>
          <p:cNvPr id="4" name="Slide Number Placeholder 3">
            <a:extLst>
              <a:ext uri="{FF2B5EF4-FFF2-40B4-BE49-F238E27FC236}">
                <a16:creationId xmlns:a16="http://schemas.microsoft.com/office/drawing/2014/main" id="{C9344F36-DEC8-46DF-9E42-AF7ED0DC4F93}"/>
              </a:ext>
            </a:extLst>
          </p:cNvPr>
          <p:cNvSpPr>
            <a:spLocks noGrp="1"/>
          </p:cNvSpPr>
          <p:nvPr>
            <p:ph type="sldNum" sz="quarter" idx="12"/>
          </p:nvPr>
        </p:nvSpPr>
        <p:spPr/>
        <p:txBody>
          <a:bodyPr>
            <a:normAutofit/>
          </a:bodyPr>
          <a:lstStyle/>
          <a:p>
            <a:pPr>
              <a:spcAft>
                <a:spcPts val="600"/>
              </a:spcAft>
            </a:pPr>
            <a:fld id="{CD4F3DA2-F1D6-4A73-92C0-55630F2E6614}" type="slidenum">
              <a:rPr lang="en-US" smtClean="0"/>
              <a:pPr>
                <a:spcAft>
                  <a:spcPts val="600"/>
                </a:spcAft>
              </a:pPr>
              <a:t>6</a:t>
            </a:fld>
            <a:endParaRPr lang="en-US"/>
          </a:p>
        </p:txBody>
      </p:sp>
      <p:sp>
        <p:nvSpPr>
          <p:cNvPr id="8" name="Title 8">
            <a:extLst>
              <a:ext uri="{FF2B5EF4-FFF2-40B4-BE49-F238E27FC236}">
                <a16:creationId xmlns:a16="http://schemas.microsoft.com/office/drawing/2014/main" id="{FF562D01-0189-719B-BA8C-F1A91F21230A}"/>
              </a:ext>
            </a:extLst>
          </p:cNvPr>
          <p:cNvSpPr>
            <a:spLocks noGrp="1"/>
          </p:cNvSpPr>
          <p:nvPr>
            <p:ph type="title"/>
          </p:nvPr>
        </p:nvSpPr>
        <p:spPr/>
        <p:txBody>
          <a:bodyPr/>
          <a:lstStyle/>
          <a:p>
            <a:r>
              <a:rPr lang="en-US" dirty="0"/>
              <a:t>Airworthiness</a:t>
            </a:r>
          </a:p>
        </p:txBody>
      </p:sp>
      <p:sp>
        <p:nvSpPr>
          <p:cNvPr id="9" name="Title 1">
            <a:extLst>
              <a:ext uri="{FF2B5EF4-FFF2-40B4-BE49-F238E27FC236}">
                <a16:creationId xmlns:a16="http://schemas.microsoft.com/office/drawing/2014/main" id="{7C05F130-6F02-CD3E-77BD-71BA19AE762E}"/>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Without an MEL</a:t>
            </a:r>
          </a:p>
        </p:txBody>
      </p:sp>
    </p:spTree>
    <p:extLst>
      <p:ext uri="{BB962C8B-B14F-4D97-AF65-F5344CB8AC3E}">
        <p14:creationId xmlns:p14="http://schemas.microsoft.com/office/powerpoint/2010/main" val="758633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BF6578-D23E-4E95-8611-E39C700772C6}"/>
              </a:ext>
            </a:extLst>
          </p:cNvPr>
          <p:cNvSpPr>
            <a:spLocks noGrp="1"/>
          </p:cNvSpPr>
          <p:nvPr>
            <p:ph idx="1"/>
          </p:nvPr>
        </p:nvSpPr>
        <p:spPr>
          <a:xfrm>
            <a:off x="1214166" y="2005739"/>
            <a:ext cx="7240407" cy="4174398"/>
          </a:xfrm>
        </p:spPr>
        <p:txBody>
          <a:bodyPr>
            <a:normAutofit/>
          </a:bodyPr>
          <a:lstStyle/>
          <a:p>
            <a:pPr marL="0" indent="0">
              <a:buNone/>
            </a:pPr>
            <a:r>
              <a:rPr lang="en-US" b="1" dirty="0"/>
              <a:t>Type Certificate</a:t>
            </a:r>
          </a:p>
          <a:p>
            <a:r>
              <a:rPr lang="en-US" dirty="0"/>
              <a:t>Formal description of the airplane, engine, propeller</a:t>
            </a:r>
          </a:p>
          <a:p>
            <a:r>
              <a:rPr lang="en-US" dirty="0"/>
              <a:t>Specifies the type of engine, propeller, number of seats, etc.</a:t>
            </a:r>
          </a:p>
          <a:p>
            <a:r>
              <a:rPr lang="en-US" dirty="0"/>
              <a:t>Lists limitations &amp; information required for type certification </a:t>
            </a:r>
          </a:p>
          <a:p>
            <a:r>
              <a:rPr lang="en-US" dirty="0"/>
              <a:t>Cannot be changed without a supplemental type certificate</a:t>
            </a:r>
          </a:p>
          <a:p>
            <a:r>
              <a:rPr lang="en-US" dirty="0"/>
              <a:t>Found on </a:t>
            </a:r>
            <a:r>
              <a:rPr lang="en-US" dirty="0">
                <a:hlinkClick r:id="rId3"/>
              </a:rPr>
              <a:t>the FAA TCDS website</a:t>
            </a:r>
            <a:endParaRPr lang="en-US" dirty="0"/>
          </a:p>
        </p:txBody>
      </p:sp>
      <p:sp>
        <p:nvSpPr>
          <p:cNvPr id="4" name="Slide Number Placeholder 3">
            <a:extLst>
              <a:ext uri="{FF2B5EF4-FFF2-40B4-BE49-F238E27FC236}">
                <a16:creationId xmlns:a16="http://schemas.microsoft.com/office/drawing/2014/main" id="{C9344F36-DEC8-46DF-9E42-AF7ED0DC4F93}"/>
              </a:ext>
            </a:extLst>
          </p:cNvPr>
          <p:cNvSpPr>
            <a:spLocks noGrp="1"/>
          </p:cNvSpPr>
          <p:nvPr>
            <p:ph type="sldNum" sz="quarter" idx="12"/>
          </p:nvPr>
        </p:nvSpPr>
        <p:spPr/>
        <p:txBody>
          <a:bodyPr>
            <a:normAutofit/>
          </a:bodyPr>
          <a:lstStyle/>
          <a:p>
            <a:pPr>
              <a:spcAft>
                <a:spcPts val="600"/>
              </a:spcAft>
            </a:pPr>
            <a:fld id="{CD4F3DA2-F1D6-4A73-92C0-55630F2E6614}" type="slidenum">
              <a:rPr lang="en-US" smtClean="0"/>
              <a:pPr>
                <a:spcAft>
                  <a:spcPts val="600"/>
                </a:spcAft>
              </a:pPr>
              <a:t>7</a:t>
            </a:fld>
            <a:endParaRPr lang="en-US"/>
          </a:p>
        </p:txBody>
      </p:sp>
      <p:sp>
        <p:nvSpPr>
          <p:cNvPr id="8" name="Title 8">
            <a:extLst>
              <a:ext uri="{FF2B5EF4-FFF2-40B4-BE49-F238E27FC236}">
                <a16:creationId xmlns:a16="http://schemas.microsoft.com/office/drawing/2014/main" id="{94DBB454-A6C8-3F3B-6FF3-F755605CABD4}"/>
              </a:ext>
            </a:extLst>
          </p:cNvPr>
          <p:cNvSpPr>
            <a:spLocks noGrp="1"/>
          </p:cNvSpPr>
          <p:nvPr>
            <p:ph type="title"/>
          </p:nvPr>
        </p:nvSpPr>
        <p:spPr/>
        <p:txBody>
          <a:bodyPr/>
          <a:lstStyle/>
          <a:p>
            <a:r>
              <a:rPr lang="en-US" dirty="0"/>
              <a:t>Airworthiness</a:t>
            </a:r>
          </a:p>
        </p:txBody>
      </p:sp>
      <p:sp>
        <p:nvSpPr>
          <p:cNvPr id="9" name="Title 1">
            <a:extLst>
              <a:ext uri="{FF2B5EF4-FFF2-40B4-BE49-F238E27FC236}">
                <a16:creationId xmlns:a16="http://schemas.microsoft.com/office/drawing/2014/main" id="{8C384ADA-E2D1-0F83-FE57-2C2CE0B0E923}"/>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Without an MEL</a:t>
            </a:r>
          </a:p>
        </p:txBody>
      </p:sp>
    </p:spTree>
    <p:extLst>
      <p:ext uri="{BB962C8B-B14F-4D97-AF65-F5344CB8AC3E}">
        <p14:creationId xmlns:p14="http://schemas.microsoft.com/office/powerpoint/2010/main" val="1993757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BF6578-D23E-4E95-8611-E39C700772C6}"/>
              </a:ext>
            </a:extLst>
          </p:cNvPr>
          <p:cNvSpPr>
            <a:spLocks noGrp="1"/>
          </p:cNvSpPr>
          <p:nvPr>
            <p:ph idx="1"/>
          </p:nvPr>
        </p:nvSpPr>
        <p:spPr>
          <a:xfrm>
            <a:off x="1214166" y="2005739"/>
            <a:ext cx="7355911" cy="4664568"/>
          </a:xfrm>
        </p:spPr>
        <p:txBody>
          <a:bodyPr>
            <a:normAutofit/>
          </a:bodyPr>
          <a:lstStyle/>
          <a:p>
            <a:pPr marL="0" indent="0">
              <a:buNone/>
            </a:pPr>
            <a:r>
              <a:rPr lang="en-US" b="1" dirty="0"/>
              <a:t>Airworthiness Directives (AD)</a:t>
            </a:r>
          </a:p>
          <a:p>
            <a:r>
              <a:rPr lang="en-US" dirty="0"/>
              <a:t>Notifies pilots of unsafe conditions and the required action</a:t>
            </a:r>
          </a:p>
          <a:p>
            <a:pPr lvl="1"/>
            <a:r>
              <a:rPr lang="en-US" dirty="0"/>
              <a:t>Like a recall on a car</a:t>
            </a:r>
          </a:p>
          <a:p>
            <a:r>
              <a:rPr lang="en-US" dirty="0"/>
              <a:t>Two Categories: </a:t>
            </a:r>
          </a:p>
          <a:p>
            <a:pPr lvl="1"/>
            <a:r>
              <a:rPr lang="en-US" dirty="0"/>
              <a:t>Emergency, requiring immediate compliance prior to further flight</a:t>
            </a:r>
          </a:p>
          <a:p>
            <a:pPr lvl="1"/>
            <a:r>
              <a:rPr lang="en-US" dirty="0"/>
              <a:t>Less urgent nature requiring compliance in a specified time period </a:t>
            </a:r>
          </a:p>
          <a:p>
            <a:r>
              <a:rPr lang="en-US" dirty="0"/>
              <a:t>Not airworthy if an AD is not complied with by the designated date</a:t>
            </a:r>
          </a:p>
          <a:p>
            <a:pPr lvl="1"/>
            <a:r>
              <a:rPr lang="en-US" dirty="0"/>
              <a:t>Must maintain record of compliance </a:t>
            </a:r>
          </a:p>
          <a:p>
            <a:r>
              <a:rPr lang="en-US" dirty="0"/>
              <a:t>Special Airworthiness Information Bulletin (SAIB)</a:t>
            </a:r>
          </a:p>
          <a:p>
            <a:pPr lvl="1"/>
            <a:r>
              <a:rPr lang="en-US" dirty="0"/>
              <a:t>Info &amp; guidance for safety issues that don’t meet AD criteria</a:t>
            </a:r>
          </a:p>
          <a:p>
            <a:pPr lvl="1"/>
            <a:r>
              <a:rPr lang="en-US" dirty="0"/>
              <a:t>Tool to alert, educate, and make safety recommendations</a:t>
            </a:r>
          </a:p>
        </p:txBody>
      </p:sp>
      <p:sp>
        <p:nvSpPr>
          <p:cNvPr id="4" name="Slide Number Placeholder 3">
            <a:extLst>
              <a:ext uri="{FF2B5EF4-FFF2-40B4-BE49-F238E27FC236}">
                <a16:creationId xmlns:a16="http://schemas.microsoft.com/office/drawing/2014/main" id="{C9344F36-DEC8-46DF-9E42-AF7ED0DC4F93}"/>
              </a:ext>
            </a:extLst>
          </p:cNvPr>
          <p:cNvSpPr>
            <a:spLocks noGrp="1"/>
          </p:cNvSpPr>
          <p:nvPr>
            <p:ph type="sldNum" sz="quarter" idx="12"/>
          </p:nvPr>
        </p:nvSpPr>
        <p:spPr/>
        <p:txBody>
          <a:bodyPr>
            <a:normAutofit/>
          </a:bodyPr>
          <a:lstStyle/>
          <a:p>
            <a:pPr>
              <a:spcAft>
                <a:spcPts val="600"/>
              </a:spcAft>
            </a:pPr>
            <a:fld id="{CD4F3DA2-F1D6-4A73-92C0-55630F2E6614}" type="slidenum">
              <a:rPr lang="en-US" smtClean="0"/>
              <a:pPr>
                <a:spcAft>
                  <a:spcPts val="600"/>
                </a:spcAft>
              </a:pPr>
              <a:t>8</a:t>
            </a:fld>
            <a:endParaRPr lang="en-US"/>
          </a:p>
        </p:txBody>
      </p:sp>
      <p:sp>
        <p:nvSpPr>
          <p:cNvPr id="8" name="Title 8">
            <a:extLst>
              <a:ext uri="{FF2B5EF4-FFF2-40B4-BE49-F238E27FC236}">
                <a16:creationId xmlns:a16="http://schemas.microsoft.com/office/drawing/2014/main" id="{C8B330B0-63B0-E5F4-A523-BB6BBD13AAE8}"/>
              </a:ext>
            </a:extLst>
          </p:cNvPr>
          <p:cNvSpPr>
            <a:spLocks noGrp="1"/>
          </p:cNvSpPr>
          <p:nvPr>
            <p:ph type="title"/>
          </p:nvPr>
        </p:nvSpPr>
        <p:spPr/>
        <p:txBody>
          <a:bodyPr/>
          <a:lstStyle/>
          <a:p>
            <a:r>
              <a:rPr lang="en-US" dirty="0"/>
              <a:t>Airworthiness</a:t>
            </a:r>
          </a:p>
        </p:txBody>
      </p:sp>
      <p:sp>
        <p:nvSpPr>
          <p:cNvPr id="9" name="Title 1">
            <a:extLst>
              <a:ext uri="{FF2B5EF4-FFF2-40B4-BE49-F238E27FC236}">
                <a16:creationId xmlns:a16="http://schemas.microsoft.com/office/drawing/2014/main" id="{4CCE52F6-8817-E13F-DDFB-A99008B13DD2}"/>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Without an MEL</a:t>
            </a:r>
          </a:p>
        </p:txBody>
      </p:sp>
    </p:spTree>
    <p:extLst>
      <p:ext uri="{BB962C8B-B14F-4D97-AF65-F5344CB8AC3E}">
        <p14:creationId xmlns:p14="http://schemas.microsoft.com/office/powerpoint/2010/main" val="2624557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F17828-422D-4F46-869F-B01F7FB0BA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2781" y="1806596"/>
            <a:ext cx="7830031" cy="4776174"/>
          </a:xfrm>
          <a:prstGeom prst="rect">
            <a:avLst/>
          </a:prstGeom>
        </p:spPr>
      </p:pic>
      <p:sp>
        <p:nvSpPr>
          <p:cNvPr id="3" name="Slide Number Placeholder 2">
            <a:extLst>
              <a:ext uri="{FF2B5EF4-FFF2-40B4-BE49-F238E27FC236}">
                <a16:creationId xmlns:a16="http://schemas.microsoft.com/office/drawing/2014/main" id="{229E2F5A-ACA2-4B6C-9036-A6B2756FA760}"/>
              </a:ext>
            </a:extLst>
          </p:cNvPr>
          <p:cNvSpPr>
            <a:spLocks noGrp="1"/>
          </p:cNvSpPr>
          <p:nvPr>
            <p:ph type="sldNum" sz="quarter" idx="12"/>
          </p:nvPr>
        </p:nvSpPr>
        <p:spPr/>
        <p:txBody>
          <a:bodyPr>
            <a:normAutofit fontScale="85000" lnSpcReduction="20000"/>
          </a:bodyPr>
          <a:lstStyle/>
          <a:p>
            <a:fld id="{CD4F3DA2-F1D6-4A73-92C0-55630F2E6614}" type="slidenum">
              <a:rPr lang="en-US" smtClean="0"/>
              <a:t>9</a:t>
            </a:fld>
            <a:endParaRPr lang="en-US"/>
          </a:p>
        </p:txBody>
      </p:sp>
      <p:sp>
        <p:nvSpPr>
          <p:cNvPr id="7" name="Title 8">
            <a:extLst>
              <a:ext uri="{FF2B5EF4-FFF2-40B4-BE49-F238E27FC236}">
                <a16:creationId xmlns:a16="http://schemas.microsoft.com/office/drawing/2014/main" id="{1B8A277E-EB58-D364-88D6-2F67BDEF7C99}"/>
              </a:ext>
            </a:extLst>
          </p:cNvPr>
          <p:cNvSpPr>
            <a:spLocks noGrp="1"/>
          </p:cNvSpPr>
          <p:nvPr>
            <p:ph type="title"/>
          </p:nvPr>
        </p:nvSpPr>
        <p:spPr/>
        <p:txBody>
          <a:bodyPr/>
          <a:lstStyle/>
          <a:p>
            <a:r>
              <a:rPr lang="en-US" dirty="0"/>
              <a:t>Airworthiness</a:t>
            </a:r>
          </a:p>
        </p:txBody>
      </p:sp>
      <p:sp>
        <p:nvSpPr>
          <p:cNvPr id="9" name="Title 1">
            <a:extLst>
              <a:ext uri="{FF2B5EF4-FFF2-40B4-BE49-F238E27FC236}">
                <a16:creationId xmlns:a16="http://schemas.microsoft.com/office/drawing/2014/main" id="{113D2A0E-9749-0C33-EC5E-DD7580BEFF64}"/>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Without an MEL</a:t>
            </a:r>
          </a:p>
        </p:txBody>
      </p:sp>
    </p:spTree>
    <p:extLst>
      <p:ext uri="{BB962C8B-B14F-4D97-AF65-F5344CB8AC3E}">
        <p14:creationId xmlns:p14="http://schemas.microsoft.com/office/powerpoint/2010/main" val="2278148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3CE6B-2BA4-4399-BFFB-BED30CD70938}"/>
              </a:ext>
            </a:extLst>
          </p:cNvPr>
          <p:cNvSpPr>
            <a:spLocks noGrp="1"/>
          </p:cNvSpPr>
          <p:nvPr>
            <p:ph type="title"/>
          </p:nvPr>
        </p:nvSpPr>
        <p:spPr/>
        <p:txBody>
          <a:bodyPr/>
          <a:lstStyle/>
          <a:p>
            <a:r>
              <a:rPr lang="en-US" dirty="0"/>
              <a:t>Airworthiness</a:t>
            </a:r>
          </a:p>
        </p:txBody>
      </p:sp>
      <p:sp>
        <p:nvSpPr>
          <p:cNvPr id="3" name="Content Placeholder 2">
            <a:extLst>
              <a:ext uri="{FF2B5EF4-FFF2-40B4-BE49-F238E27FC236}">
                <a16:creationId xmlns:a16="http://schemas.microsoft.com/office/drawing/2014/main" id="{87E416B6-DF5C-4C19-B7AA-0D21176CEF00}"/>
              </a:ext>
            </a:extLst>
          </p:cNvPr>
          <p:cNvSpPr>
            <a:spLocks noGrp="1"/>
          </p:cNvSpPr>
          <p:nvPr>
            <p:ph idx="1"/>
          </p:nvPr>
        </p:nvSpPr>
        <p:spPr>
          <a:xfrm>
            <a:off x="1214166" y="1965641"/>
            <a:ext cx="8526600" cy="4719098"/>
          </a:xfrm>
        </p:spPr>
        <p:txBody>
          <a:bodyPr/>
          <a:lstStyle/>
          <a:p>
            <a:r>
              <a:rPr lang="en-US" dirty="0"/>
              <a:t>MEL: Minimum Equipment List</a:t>
            </a:r>
          </a:p>
          <a:p>
            <a:pPr lvl="1"/>
            <a:r>
              <a:rPr lang="en-US" dirty="0"/>
              <a:t>Precise listing of required equipment based on the type of flight </a:t>
            </a:r>
          </a:p>
          <a:p>
            <a:pPr lvl="1"/>
            <a:r>
              <a:rPr lang="en-US" dirty="0"/>
              <a:t>Basically, combines 91.205, Kinds of Equipment List, ADs, &amp; Type Certificate into 1 doc</a:t>
            </a:r>
          </a:p>
          <a:p>
            <a:pPr lvl="1"/>
            <a:r>
              <a:rPr lang="en-US" dirty="0"/>
              <a:t>Common at airlines, but less common in general aviation</a:t>
            </a:r>
          </a:p>
          <a:p>
            <a:pPr lvl="1"/>
            <a:r>
              <a:rPr lang="en-US" dirty="0"/>
              <a:t>Must be requested from the FAA</a:t>
            </a:r>
          </a:p>
          <a:p>
            <a:r>
              <a:rPr lang="en-US" dirty="0"/>
              <a:t>Required Equipment</a:t>
            </a:r>
          </a:p>
          <a:p>
            <a:pPr lvl="1"/>
            <a:r>
              <a:rPr lang="en-US" dirty="0"/>
              <a:t>If equipment is inoperative, refer to the MEL to determine if it’s required</a:t>
            </a:r>
          </a:p>
          <a:p>
            <a:pPr lvl="1"/>
            <a:r>
              <a:rPr lang="en-US" dirty="0"/>
              <a:t>If the equipment is not deferrable, it must be repaired prior to flight </a:t>
            </a:r>
          </a:p>
          <a:p>
            <a:pPr lvl="1"/>
            <a:r>
              <a:rPr lang="en-US" dirty="0"/>
              <a:t>A special flight permit can be obtained if necessary to make repairs</a:t>
            </a:r>
          </a:p>
        </p:txBody>
      </p:sp>
      <p:sp>
        <p:nvSpPr>
          <p:cNvPr id="4" name="Slide Number Placeholder 3">
            <a:extLst>
              <a:ext uri="{FF2B5EF4-FFF2-40B4-BE49-F238E27FC236}">
                <a16:creationId xmlns:a16="http://schemas.microsoft.com/office/drawing/2014/main" id="{FD7502C0-D0AF-49A7-ACD7-1CF051F69718}"/>
              </a:ext>
            </a:extLst>
          </p:cNvPr>
          <p:cNvSpPr>
            <a:spLocks noGrp="1"/>
          </p:cNvSpPr>
          <p:nvPr>
            <p:ph type="sldNum" sz="quarter" idx="12"/>
          </p:nvPr>
        </p:nvSpPr>
        <p:spPr/>
        <p:txBody>
          <a:bodyPr>
            <a:normAutofit fontScale="85000" lnSpcReduction="20000"/>
          </a:bodyPr>
          <a:lstStyle/>
          <a:p>
            <a:fld id="{CD4F3DA2-F1D6-4A73-92C0-55630F2E6614}" type="slidenum">
              <a:rPr lang="en-US" smtClean="0"/>
              <a:t>10</a:t>
            </a:fld>
            <a:endParaRPr lang="en-US"/>
          </a:p>
        </p:txBody>
      </p:sp>
      <p:sp>
        <p:nvSpPr>
          <p:cNvPr id="6" name="Title 1">
            <a:extLst>
              <a:ext uri="{FF2B5EF4-FFF2-40B4-BE49-F238E27FC236}">
                <a16:creationId xmlns:a16="http://schemas.microsoft.com/office/drawing/2014/main" id="{C8E71990-4D41-A6DB-5A79-2E0E5E6AC3EE}"/>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With an MEL</a:t>
            </a:r>
          </a:p>
        </p:txBody>
      </p:sp>
    </p:spTree>
    <p:extLst>
      <p:ext uri="{BB962C8B-B14F-4D97-AF65-F5344CB8AC3E}">
        <p14:creationId xmlns:p14="http://schemas.microsoft.com/office/powerpoint/2010/main" val="1756446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DCC8C-4439-4101-9758-021FA23AC41E}"/>
              </a:ext>
            </a:extLst>
          </p:cNvPr>
          <p:cNvSpPr>
            <a:spLocks noGrp="1"/>
          </p:cNvSpPr>
          <p:nvPr>
            <p:ph type="title"/>
          </p:nvPr>
        </p:nvSpPr>
        <p:spPr/>
        <p:txBody>
          <a:bodyPr/>
          <a:lstStyle/>
          <a:p>
            <a:r>
              <a:rPr lang="en-US" dirty="0"/>
              <a:t>Airworthiness</a:t>
            </a:r>
          </a:p>
        </p:txBody>
      </p:sp>
      <p:sp>
        <p:nvSpPr>
          <p:cNvPr id="3" name="Content Placeholder 2">
            <a:extLst>
              <a:ext uri="{FF2B5EF4-FFF2-40B4-BE49-F238E27FC236}">
                <a16:creationId xmlns:a16="http://schemas.microsoft.com/office/drawing/2014/main" id="{42FC751C-F4B8-40F1-A2BB-24B15FD1335D}"/>
              </a:ext>
            </a:extLst>
          </p:cNvPr>
          <p:cNvSpPr>
            <a:spLocks noGrp="1"/>
          </p:cNvSpPr>
          <p:nvPr>
            <p:ph idx="1"/>
          </p:nvPr>
        </p:nvSpPr>
        <p:spPr>
          <a:xfrm>
            <a:off x="2109320" y="1869391"/>
            <a:ext cx="9113738" cy="4820062"/>
          </a:xfrm>
        </p:spPr>
        <p:txBody>
          <a:bodyPr>
            <a:normAutofit/>
          </a:bodyPr>
          <a:lstStyle/>
          <a:p>
            <a:r>
              <a:rPr lang="en-US" b="1" dirty="0">
                <a:solidFill>
                  <a:srgbClr val="FF5033"/>
                </a:solidFill>
              </a:rPr>
              <a:t>A</a:t>
            </a:r>
            <a:r>
              <a:rPr lang="en-US" dirty="0"/>
              <a:t>nnual</a:t>
            </a:r>
          </a:p>
          <a:p>
            <a:pPr lvl="1"/>
            <a:r>
              <a:rPr lang="en-US" dirty="0"/>
              <a:t>Aircraft less than 12,500 pounds flown for business or pleasure</a:t>
            </a:r>
          </a:p>
          <a:p>
            <a:pPr lvl="1"/>
            <a:r>
              <a:rPr lang="en-US" dirty="0"/>
              <a:t>Requires an Airframe &amp; Powerplant mechanic (A&amp;P) with an Inspection Authorization (IA)</a:t>
            </a:r>
          </a:p>
          <a:p>
            <a:pPr lvl="1"/>
            <a:r>
              <a:rPr lang="en-US" dirty="0"/>
              <a:t>May be substituted for a required 100-hour inspection</a:t>
            </a:r>
          </a:p>
          <a:p>
            <a:r>
              <a:rPr lang="en-US" b="1" dirty="0">
                <a:solidFill>
                  <a:srgbClr val="FF5033"/>
                </a:solidFill>
              </a:rPr>
              <a:t>V</a:t>
            </a:r>
            <a:r>
              <a:rPr lang="en-US" dirty="0"/>
              <a:t>OR: Must have been checked in the preceding 30 days (IFR requirement)</a:t>
            </a:r>
          </a:p>
          <a:p>
            <a:r>
              <a:rPr lang="en-US" b="1" dirty="0">
                <a:solidFill>
                  <a:srgbClr val="FF5033"/>
                </a:solidFill>
              </a:rPr>
              <a:t>1</a:t>
            </a:r>
            <a:r>
              <a:rPr lang="en-US" dirty="0"/>
              <a:t>00 Hour </a:t>
            </a:r>
          </a:p>
          <a:p>
            <a:pPr lvl="1"/>
            <a:r>
              <a:rPr lang="en-US" dirty="0"/>
              <a:t>Aircraft less than 12,500 pounds (except turbo powered) used for hire/flight instruction</a:t>
            </a:r>
          </a:p>
          <a:p>
            <a:pPr lvl="1"/>
            <a:r>
              <a:rPr lang="en-US" dirty="0"/>
              <a:t>Requires an A&amp;P at an FAA certified repair station, or done by the manufacturer</a:t>
            </a:r>
          </a:p>
          <a:p>
            <a:pPr lvl="1"/>
            <a:r>
              <a:rPr lang="en-US" dirty="0"/>
              <a:t>Can exceed 100 hours by no more than 10 hours if enroute to inspection location</a:t>
            </a:r>
          </a:p>
          <a:p>
            <a:r>
              <a:rPr lang="en-US" b="1" dirty="0">
                <a:solidFill>
                  <a:srgbClr val="FF5033"/>
                </a:solidFill>
              </a:rPr>
              <a:t>A</a:t>
            </a:r>
            <a:r>
              <a:rPr lang="en-US" dirty="0"/>
              <a:t>ltimeter/Pitot Static: </a:t>
            </a:r>
            <a:r>
              <a:rPr lang="en-US" dirty="0">
                <a:hlinkClick r:id="rId2"/>
              </a:rPr>
              <a:t>FAR 91.411</a:t>
            </a:r>
            <a:r>
              <a:rPr lang="en-US" dirty="0"/>
              <a:t> – Requires inspection in the last 24 months (IFR)</a:t>
            </a:r>
          </a:p>
          <a:p>
            <a:r>
              <a:rPr lang="en-US" b="1" dirty="0">
                <a:solidFill>
                  <a:srgbClr val="FF5033"/>
                </a:solidFill>
              </a:rPr>
              <a:t>T</a:t>
            </a:r>
            <a:r>
              <a:rPr lang="en-US" dirty="0"/>
              <a:t>ransponder: </a:t>
            </a:r>
            <a:r>
              <a:rPr lang="en-US" dirty="0">
                <a:hlinkClick r:id="rId3"/>
              </a:rPr>
              <a:t>FAR 91.413</a:t>
            </a:r>
            <a:r>
              <a:rPr lang="en-US" dirty="0"/>
              <a:t> – Must be tested and inspected in the last 24 months </a:t>
            </a:r>
          </a:p>
          <a:p>
            <a:r>
              <a:rPr lang="en-US" b="1" dirty="0">
                <a:solidFill>
                  <a:srgbClr val="FF5033"/>
                </a:solidFill>
              </a:rPr>
              <a:t>E</a:t>
            </a:r>
            <a:r>
              <a:rPr lang="en-US" dirty="0"/>
              <a:t>LT: </a:t>
            </a:r>
            <a:r>
              <a:rPr lang="en-US" dirty="0">
                <a:hlinkClick r:id="rId4"/>
              </a:rPr>
              <a:t>FAR 91.207(d)</a:t>
            </a:r>
            <a:r>
              <a:rPr lang="en-US" dirty="0"/>
              <a:t> – If required, must be inspected every 12 calendar months </a:t>
            </a:r>
          </a:p>
        </p:txBody>
      </p:sp>
      <p:sp>
        <p:nvSpPr>
          <p:cNvPr id="4" name="Slide Number Placeholder 3">
            <a:extLst>
              <a:ext uri="{FF2B5EF4-FFF2-40B4-BE49-F238E27FC236}">
                <a16:creationId xmlns:a16="http://schemas.microsoft.com/office/drawing/2014/main" id="{61534E3B-3CE1-4230-A8FD-FC3C33074A6C}"/>
              </a:ext>
            </a:extLst>
          </p:cNvPr>
          <p:cNvSpPr>
            <a:spLocks noGrp="1"/>
          </p:cNvSpPr>
          <p:nvPr>
            <p:ph type="sldNum" sz="quarter" idx="12"/>
          </p:nvPr>
        </p:nvSpPr>
        <p:spPr/>
        <p:txBody>
          <a:bodyPr>
            <a:normAutofit fontScale="85000" lnSpcReduction="20000"/>
          </a:bodyPr>
          <a:lstStyle/>
          <a:p>
            <a:fld id="{CD4F3DA2-F1D6-4A73-92C0-55630F2E6614}" type="slidenum">
              <a:rPr lang="en-US" smtClean="0"/>
              <a:t>11</a:t>
            </a:fld>
            <a:endParaRPr lang="en-US"/>
          </a:p>
        </p:txBody>
      </p:sp>
      <p:sp>
        <p:nvSpPr>
          <p:cNvPr id="5" name="Title 1">
            <a:extLst>
              <a:ext uri="{FF2B5EF4-FFF2-40B4-BE49-F238E27FC236}">
                <a16:creationId xmlns:a16="http://schemas.microsoft.com/office/drawing/2014/main" id="{3D2ED22B-1933-8DCD-AF2E-DD1498813071}"/>
              </a:ext>
            </a:extLst>
          </p:cNvPr>
          <p:cNvSpPr txBox="1">
            <a:spLocks/>
          </p:cNvSpPr>
          <p:nvPr/>
        </p:nvSpPr>
        <p:spPr>
          <a:xfrm>
            <a:off x="2109320"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Required Inspections (av1ate)</a:t>
            </a:r>
          </a:p>
        </p:txBody>
      </p:sp>
    </p:spTree>
    <p:extLst>
      <p:ext uri="{BB962C8B-B14F-4D97-AF65-F5344CB8AC3E}">
        <p14:creationId xmlns:p14="http://schemas.microsoft.com/office/powerpoint/2010/main" val="3237847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D23B73-ACA4-464C-97C1-A285935D85A8}"/>
              </a:ext>
            </a:extLst>
          </p:cNvPr>
          <p:cNvSpPr>
            <a:spLocks noGrp="1"/>
          </p:cNvSpPr>
          <p:nvPr>
            <p:ph idx="1"/>
          </p:nvPr>
        </p:nvSpPr>
        <p:spPr>
          <a:xfrm>
            <a:off x="1214166" y="2005739"/>
            <a:ext cx="6977857" cy="4174398"/>
          </a:xfrm>
        </p:spPr>
        <p:txBody>
          <a:bodyPr>
            <a:normAutofit/>
          </a:bodyPr>
          <a:lstStyle/>
          <a:p>
            <a:r>
              <a:rPr lang="en-US" b="1" dirty="0">
                <a:solidFill>
                  <a:srgbClr val="FF5033"/>
                </a:solidFill>
              </a:rPr>
              <a:t>A</a:t>
            </a:r>
            <a:r>
              <a:rPr lang="en-US" dirty="0"/>
              <a:t>irworthiness Certificate</a:t>
            </a:r>
          </a:p>
          <a:p>
            <a:r>
              <a:rPr lang="en-US" b="1" dirty="0">
                <a:solidFill>
                  <a:srgbClr val="FF5033"/>
                </a:solidFill>
              </a:rPr>
              <a:t>R</a:t>
            </a:r>
            <a:r>
              <a:rPr lang="en-US" dirty="0"/>
              <a:t>egistration Certificate </a:t>
            </a:r>
          </a:p>
          <a:p>
            <a:r>
              <a:rPr lang="en-US" b="1" dirty="0">
                <a:solidFill>
                  <a:srgbClr val="FF5033"/>
                </a:solidFill>
              </a:rPr>
              <a:t>R</a:t>
            </a:r>
            <a:r>
              <a:rPr lang="en-US" dirty="0"/>
              <a:t>adio Operator’s License</a:t>
            </a:r>
          </a:p>
          <a:p>
            <a:pPr lvl="1"/>
            <a:r>
              <a:rPr lang="en-US" dirty="0"/>
              <a:t>If international</a:t>
            </a:r>
          </a:p>
          <a:p>
            <a:r>
              <a:rPr lang="en-US" b="1" dirty="0">
                <a:solidFill>
                  <a:srgbClr val="FF5033"/>
                </a:solidFill>
              </a:rPr>
              <a:t>O</a:t>
            </a:r>
            <a:r>
              <a:rPr lang="en-US" dirty="0"/>
              <a:t>perating Limitations (POH)</a:t>
            </a:r>
          </a:p>
          <a:p>
            <a:r>
              <a:rPr lang="en-US" b="1" dirty="0">
                <a:solidFill>
                  <a:srgbClr val="FF5033"/>
                </a:solidFill>
              </a:rPr>
              <a:t>W</a:t>
            </a:r>
            <a:r>
              <a:rPr lang="en-US" dirty="0"/>
              <a:t>eight and Balance </a:t>
            </a:r>
          </a:p>
          <a:p>
            <a:pPr lvl="1"/>
            <a:r>
              <a:rPr lang="en-US" dirty="0"/>
              <a:t>Specific to the aircraft tail number</a:t>
            </a:r>
          </a:p>
        </p:txBody>
      </p:sp>
      <p:sp>
        <p:nvSpPr>
          <p:cNvPr id="4" name="Slide Number Placeholder 3">
            <a:extLst>
              <a:ext uri="{FF2B5EF4-FFF2-40B4-BE49-F238E27FC236}">
                <a16:creationId xmlns:a16="http://schemas.microsoft.com/office/drawing/2014/main" id="{0B595DDE-CFC4-4D70-9FBD-3A27842259EC}"/>
              </a:ext>
            </a:extLst>
          </p:cNvPr>
          <p:cNvSpPr>
            <a:spLocks noGrp="1"/>
          </p:cNvSpPr>
          <p:nvPr>
            <p:ph type="sldNum" sz="quarter" idx="12"/>
          </p:nvPr>
        </p:nvSpPr>
        <p:spPr/>
        <p:txBody>
          <a:bodyPr>
            <a:normAutofit/>
          </a:bodyPr>
          <a:lstStyle/>
          <a:p>
            <a:pPr>
              <a:spcAft>
                <a:spcPts val="600"/>
              </a:spcAft>
            </a:pPr>
            <a:fld id="{CD4F3DA2-F1D6-4A73-92C0-55630F2E6614}" type="slidenum">
              <a:rPr lang="en-US" smtClean="0"/>
              <a:pPr>
                <a:spcAft>
                  <a:spcPts val="600"/>
                </a:spcAft>
              </a:pPr>
              <a:t>12</a:t>
            </a:fld>
            <a:endParaRPr lang="en-US"/>
          </a:p>
        </p:txBody>
      </p:sp>
      <p:sp>
        <p:nvSpPr>
          <p:cNvPr id="9" name="Title 8">
            <a:extLst>
              <a:ext uri="{FF2B5EF4-FFF2-40B4-BE49-F238E27FC236}">
                <a16:creationId xmlns:a16="http://schemas.microsoft.com/office/drawing/2014/main" id="{B9302F07-83E0-32D5-CD5F-1A71EFA8E8D1}"/>
              </a:ext>
            </a:extLst>
          </p:cNvPr>
          <p:cNvSpPr>
            <a:spLocks noGrp="1"/>
          </p:cNvSpPr>
          <p:nvPr>
            <p:ph type="title"/>
          </p:nvPr>
        </p:nvSpPr>
        <p:spPr/>
        <p:txBody>
          <a:bodyPr/>
          <a:lstStyle/>
          <a:p>
            <a:r>
              <a:rPr lang="en-US" dirty="0"/>
              <a:t>Airworthiness</a:t>
            </a:r>
          </a:p>
        </p:txBody>
      </p:sp>
      <p:sp>
        <p:nvSpPr>
          <p:cNvPr id="11" name="Title 1">
            <a:extLst>
              <a:ext uri="{FF2B5EF4-FFF2-40B4-BE49-F238E27FC236}">
                <a16:creationId xmlns:a16="http://schemas.microsoft.com/office/drawing/2014/main" id="{78CBD37A-36EC-21B4-4F13-8D82A65189EB}"/>
              </a:ext>
            </a:extLst>
          </p:cNvPr>
          <p:cNvSpPr txBox="1">
            <a:spLocks/>
          </p:cNvSpPr>
          <p:nvPr/>
        </p:nvSpPr>
        <p:spPr>
          <a:xfrm>
            <a:off x="1214166"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Required Documents (ARROW)</a:t>
            </a:r>
          </a:p>
        </p:txBody>
      </p:sp>
    </p:spTree>
    <p:extLst>
      <p:ext uri="{BB962C8B-B14F-4D97-AF65-F5344CB8AC3E}">
        <p14:creationId xmlns:p14="http://schemas.microsoft.com/office/powerpoint/2010/main" val="1083598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DCC8C-4439-4101-9758-021FA23AC41E}"/>
              </a:ext>
            </a:extLst>
          </p:cNvPr>
          <p:cNvSpPr>
            <a:spLocks noGrp="1"/>
          </p:cNvSpPr>
          <p:nvPr>
            <p:ph type="title"/>
          </p:nvPr>
        </p:nvSpPr>
        <p:spPr/>
        <p:txBody>
          <a:bodyPr/>
          <a:lstStyle/>
          <a:p>
            <a:r>
              <a:rPr lang="en-US" dirty="0"/>
              <a:t>Airworthiness</a:t>
            </a:r>
          </a:p>
        </p:txBody>
      </p:sp>
      <p:sp>
        <p:nvSpPr>
          <p:cNvPr id="3" name="Content Placeholder 2">
            <a:extLst>
              <a:ext uri="{FF2B5EF4-FFF2-40B4-BE49-F238E27FC236}">
                <a16:creationId xmlns:a16="http://schemas.microsoft.com/office/drawing/2014/main" id="{42FC751C-F4B8-40F1-A2BB-24B15FD1335D}"/>
              </a:ext>
            </a:extLst>
          </p:cNvPr>
          <p:cNvSpPr>
            <a:spLocks noGrp="1"/>
          </p:cNvSpPr>
          <p:nvPr>
            <p:ph idx="1"/>
          </p:nvPr>
        </p:nvSpPr>
        <p:spPr>
          <a:xfrm>
            <a:off x="2109320" y="1869391"/>
            <a:ext cx="9113738" cy="4820062"/>
          </a:xfrm>
        </p:spPr>
        <p:txBody>
          <a:bodyPr>
            <a:normAutofit/>
          </a:bodyPr>
          <a:lstStyle/>
          <a:p>
            <a:r>
              <a:rPr lang="en-US" dirty="0"/>
              <a:t>Standard Airworthiness Certificate</a:t>
            </a:r>
          </a:p>
          <a:p>
            <a:pPr lvl="1"/>
            <a:r>
              <a:rPr lang="en-US" dirty="0"/>
              <a:t>White</a:t>
            </a:r>
          </a:p>
          <a:p>
            <a:pPr lvl="1"/>
            <a:r>
              <a:rPr lang="en-US" dirty="0"/>
              <a:t>Normal, acrobatic, commuter or transport categories</a:t>
            </a:r>
          </a:p>
          <a:p>
            <a:pPr lvl="1"/>
            <a:r>
              <a:rPr lang="en-US" dirty="0"/>
              <a:t>Remains in effect if the aircraft receives required maintenance &amp; is registered in the US</a:t>
            </a:r>
          </a:p>
          <a:p>
            <a:r>
              <a:rPr lang="en-US" dirty="0"/>
              <a:t>Special Airworthiness Certificate</a:t>
            </a:r>
          </a:p>
          <a:p>
            <a:pPr lvl="1"/>
            <a:r>
              <a:rPr lang="en-US" dirty="0"/>
              <a:t>Pink</a:t>
            </a:r>
          </a:p>
          <a:p>
            <a:pPr lvl="1"/>
            <a:r>
              <a:rPr lang="en-US" dirty="0"/>
              <a:t>Primary, experimental, restricted, limited, provisional, and light-sport aircraft</a:t>
            </a:r>
          </a:p>
          <a:p>
            <a:pPr lvl="1"/>
            <a:r>
              <a:rPr lang="en-US" dirty="0"/>
              <a:t>Limitations</a:t>
            </a:r>
          </a:p>
          <a:p>
            <a:pPr lvl="2"/>
            <a:r>
              <a:rPr lang="en-US" dirty="0"/>
              <a:t>Generally, can’t be operated for hire &amp; in some cases can’t carry passengers</a:t>
            </a:r>
          </a:p>
          <a:p>
            <a:pPr lvl="2"/>
            <a:r>
              <a:rPr lang="en-US" dirty="0"/>
              <a:t>May be restricted to operations over sparsely populated areas or water</a:t>
            </a:r>
          </a:p>
          <a:p>
            <a:pPr marL="548640" lvl="2" indent="0">
              <a:buNone/>
            </a:pPr>
            <a:endParaRPr lang="en-US" dirty="0"/>
          </a:p>
        </p:txBody>
      </p:sp>
      <p:sp>
        <p:nvSpPr>
          <p:cNvPr id="4" name="Slide Number Placeholder 3">
            <a:extLst>
              <a:ext uri="{FF2B5EF4-FFF2-40B4-BE49-F238E27FC236}">
                <a16:creationId xmlns:a16="http://schemas.microsoft.com/office/drawing/2014/main" id="{61534E3B-3CE1-4230-A8FD-FC3C33074A6C}"/>
              </a:ext>
            </a:extLst>
          </p:cNvPr>
          <p:cNvSpPr>
            <a:spLocks noGrp="1"/>
          </p:cNvSpPr>
          <p:nvPr>
            <p:ph type="sldNum" sz="quarter" idx="12"/>
          </p:nvPr>
        </p:nvSpPr>
        <p:spPr/>
        <p:txBody>
          <a:bodyPr>
            <a:normAutofit fontScale="85000" lnSpcReduction="20000"/>
          </a:bodyPr>
          <a:lstStyle/>
          <a:p>
            <a:fld id="{CD4F3DA2-F1D6-4A73-92C0-55630F2E6614}" type="slidenum">
              <a:rPr lang="en-US" smtClean="0"/>
              <a:t>13</a:t>
            </a:fld>
            <a:endParaRPr lang="en-US"/>
          </a:p>
        </p:txBody>
      </p:sp>
      <p:sp>
        <p:nvSpPr>
          <p:cNvPr id="5" name="Title 1">
            <a:extLst>
              <a:ext uri="{FF2B5EF4-FFF2-40B4-BE49-F238E27FC236}">
                <a16:creationId xmlns:a16="http://schemas.microsoft.com/office/drawing/2014/main" id="{3D2ED22B-1933-8DCD-AF2E-DD1498813071}"/>
              </a:ext>
            </a:extLst>
          </p:cNvPr>
          <p:cNvSpPr txBox="1">
            <a:spLocks/>
          </p:cNvSpPr>
          <p:nvPr/>
        </p:nvSpPr>
        <p:spPr>
          <a:xfrm>
            <a:off x="2109320" y="1310640"/>
            <a:ext cx="5669280" cy="3657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Light" panose="020B0606020202050201" pitchFamily="34" charset="0"/>
                <a:ea typeface="+mj-ea"/>
                <a:cs typeface="Calibri" panose="020F0502020204030204" pitchFamily="34" charset="0"/>
              </a:defRPr>
            </a:lvl1pPr>
          </a:lstStyle>
          <a:p>
            <a:r>
              <a:rPr lang="en-US" sz="1400" b="1" spc="60">
                <a:solidFill>
                  <a:srgbClr val="FF5033"/>
                </a:solidFill>
              </a:rPr>
              <a:t>Airworthiness Certificates</a:t>
            </a:r>
          </a:p>
        </p:txBody>
      </p:sp>
      <p:graphicFrame>
        <p:nvGraphicFramePr>
          <p:cNvPr id="6" name="Table 5">
            <a:extLst>
              <a:ext uri="{FF2B5EF4-FFF2-40B4-BE49-F238E27FC236}">
                <a16:creationId xmlns:a16="http://schemas.microsoft.com/office/drawing/2014/main" id="{99C5C038-AB89-6731-0A54-D3DE998DBC1E}"/>
              </a:ext>
            </a:extLst>
          </p:cNvPr>
          <p:cNvGraphicFramePr>
            <a:graphicFrameLocks noGrp="1"/>
          </p:cNvGraphicFramePr>
          <p:nvPr/>
        </p:nvGraphicFramePr>
        <p:xfrm>
          <a:off x="2865143" y="5273709"/>
          <a:ext cx="6461714" cy="706120"/>
        </p:xfrm>
        <a:graphic>
          <a:graphicData uri="http://schemas.openxmlformats.org/drawingml/2006/table">
            <a:tbl>
              <a:tblPr firstRow="1" bandRow="1">
                <a:tableStyleId>{2D5ABB26-0587-4C30-8999-92F81FD0307C}</a:tableStyleId>
              </a:tblPr>
              <a:tblGrid>
                <a:gridCol w="1927814">
                  <a:extLst>
                    <a:ext uri="{9D8B030D-6E8A-4147-A177-3AD203B41FA5}">
                      <a16:colId xmlns:a16="http://schemas.microsoft.com/office/drawing/2014/main" val="355035254"/>
                    </a:ext>
                  </a:extLst>
                </a:gridCol>
                <a:gridCol w="2381250">
                  <a:extLst>
                    <a:ext uri="{9D8B030D-6E8A-4147-A177-3AD203B41FA5}">
                      <a16:colId xmlns:a16="http://schemas.microsoft.com/office/drawing/2014/main" val="197323482"/>
                    </a:ext>
                  </a:extLst>
                </a:gridCol>
                <a:gridCol w="2152650">
                  <a:extLst>
                    <a:ext uri="{9D8B030D-6E8A-4147-A177-3AD203B41FA5}">
                      <a16:colId xmlns:a16="http://schemas.microsoft.com/office/drawing/2014/main" val="3293764053"/>
                    </a:ext>
                  </a:extLst>
                </a:gridCol>
              </a:tblGrid>
              <a:tr h="270934">
                <a:tc>
                  <a:txBody>
                    <a:bodyPr/>
                    <a:lstStyle/>
                    <a:p>
                      <a:r>
                        <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Primary: </a:t>
                      </a:r>
                      <a:r>
                        <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hlinkClick r:id="rId4"/>
                        </a:rPr>
                        <a:t>FAR 91.325</a:t>
                      </a:r>
                      <a:endPar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txBody>
                  <a:tcPr/>
                </a:tc>
                <a:tc>
                  <a:txBody>
                    <a:bodyPr/>
                    <a:lstStyle/>
                    <a:p>
                      <a:r>
                        <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Experimental: </a:t>
                      </a:r>
                      <a:r>
                        <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hlinkClick r:id="rId5"/>
                        </a:rPr>
                        <a:t>FAR 91.319</a:t>
                      </a:r>
                      <a:endPar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txBody>
                  <a:tcPr/>
                </a:tc>
                <a:tc>
                  <a:txBody>
                    <a:bodyPr/>
                    <a:lstStyle/>
                    <a:p>
                      <a:r>
                        <a:rPr lang="en-US" sz="1600" b="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Restricted: </a:t>
                      </a:r>
                      <a:r>
                        <a:rPr lang="en-US" sz="1600" b="0">
                          <a:solidFill>
                            <a:schemeClr val="tx1"/>
                          </a:solidFill>
                          <a:latin typeface="Calibri Light" panose="020F0302020204030204" pitchFamily="34" charset="0"/>
                          <a:ea typeface="Calibri Light" panose="020F0302020204030204" pitchFamily="34" charset="0"/>
                          <a:cs typeface="Calibri Light" panose="020F0302020204030204" pitchFamily="34" charset="0"/>
                          <a:hlinkClick r:id="rId6"/>
                        </a:rPr>
                        <a:t>FAR 91.313</a:t>
                      </a:r>
                      <a:endParaRPr lang="en-US" sz="1600" b="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746220533"/>
                  </a:ext>
                </a:extLst>
              </a:tr>
              <a:tr h="370840">
                <a:tc>
                  <a:txBody>
                    <a:bodyPr/>
                    <a:lstStyle/>
                    <a:p>
                      <a:r>
                        <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Limited: </a:t>
                      </a:r>
                      <a:r>
                        <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hlinkClick r:id="rId7"/>
                        </a:rPr>
                        <a:t>FAR 91.315</a:t>
                      </a:r>
                      <a:endPar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txBody>
                  <a:tcPr/>
                </a:tc>
                <a:tc>
                  <a:txBody>
                    <a:bodyPr/>
                    <a:lstStyle/>
                    <a:p>
                      <a:r>
                        <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Provisional: </a:t>
                      </a:r>
                      <a:r>
                        <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hlinkClick r:id="rId8"/>
                        </a:rPr>
                        <a:t>FAR 91.317</a:t>
                      </a:r>
                      <a:endPar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txBody>
                  <a:tcPr/>
                </a:tc>
                <a:tc>
                  <a:txBody>
                    <a:bodyPr/>
                    <a:lstStyle/>
                    <a:p>
                      <a:r>
                        <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Light-Sport: </a:t>
                      </a:r>
                      <a:r>
                        <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hlinkClick r:id="rId9"/>
                        </a:rPr>
                        <a:t>FAR 91.327</a:t>
                      </a:r>
                      <a:endParaRPr lang="en-US" sz="1600" b="0" dirty="0">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txBody>
                  <a:tcPr/>
                </a:tc>
                <a:extLst>
                  <a:ext uri="{0D108BD9-81ED-4DB2-BD59-A6C34878D82A}">
                    <a16:rowId xmlns:a16="http://schemas.microsoft.com/office/drawing/2014/main" val="2144736413"/>
                  </a:ext>
                </a:extLst>
              </a:tr>
            </a:tbl>
          </a:graphicData>
        </a:graphic>
      </p:graphicFrame>
    </p:spTree>
    <p:extLst>
      <p:ext uri="{BB962C8B-B14F-4D97-AF65-F5344CB8AC3E}">
        <p14:creationId xmlns:p14="http://schemas.microsoft.com/office/powerpoint/2010/main" val="2464908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94CC2-1D8F-4CE4-9C6F-C4A7B4790C4E}"/>
              </a:ext>
            </a:extLst>
          </p:cNvPr>
          <p:cNvSpPr>
            <a:spLocks noGrp="1"/>
          </p:cNvSpPr>
          <p:nvPr>
            <p:ph type="title"/>
          </p:nvPr>
        </p:nvSpPr>
        <p:spPr/>
        <p:txBody>
          <a:bodyPr>
            <a:normAutofit/>
          </a:bodyPr>
          <a:lstStyle/>
          <a:p>
            <a:r>
              <a:rPr lang="en-US" dirty="0"/>
              <a:t>Special Flight Permit</a:t>
            </a:r>
          </a:p>
        </p:txBody>
      </p:sp>
      <p:sp>
        <p:nvSpPr>
          <p:cNvPr id="3" name="Content Placeholder 2">
            <a:extLst>
              <a:ext uri="{FF2B5EF4-FFF2-40B4-BE49-F238E27FC236}">
                <a16:creationId xmlns:a16="http://schemas.microsoft.com/office/drawing/2014/main" id="{41CBF32D-C612-4799-A8F1-1B589E0CB64C}"/>
              </a:ext>
            </a:extLst>
          </p:cNvPr>
          <p:cNvSpPr>
            <a:spLocks noGrp="1"/>
          </p:cNvSpPr>
          <p:nvPr>
            <p:ph idx="1"/>
          </p:nvPr>
        </p:nvSpPr>
        <p:spPr>
          <a:xfrm>
            <a:off x="561957" y="2005739"/>
            <a:ext cx="6984249" cy="4174398"/>
          </a:xfrm>
        </p:spPr>
        <p:txBody>
          <a:bodyPr>
            <a:normAutofit/>
          </a:bodyPr>
          <a:lstStyle/>
          <a:p>
            <a:pPr marL="0" indent="0">
              <a:buNone/>
            </a:pPr>
            <a:r>
              <a:rPr lang="en-US" b="1" dirty="0">
                <a:hlinkClick r:id="rId2"/>
              </a:rPr>
              <a:t>FAR 21.197</a:t>
            </a:r>
            <a:r>
              <a:rPr lang="en-US" b="1" dirty="0"/>
              <a:t>: Special Flight Permit</a:t>
            </a:r>
          </a:p>
          <a:p>
            <a:r>
              <a:rPr lang="en-US" dirty="0"/>
              <a:t>Authorization for an aircraft that is not currently airworthy, but is safe for a specific flight </a:t>
            </a:r>
          </a:p>
          <a:p>
            <a:pPr lvl="1"/>
            <a:r>
              <a:rPr lang="en-US" dirty="0"/>
              <a:t>Flying to an airport where repairs or maintenance can be performed</a:t>
            </a:r>
          </a:p>
          <a:p>
            <a:pPr lvl="1"/>
            <a:r>
              <a:rPr lang="en-US" dirty="0"/>
              <a:t>Delivering or exporting an aircraft</a:t>
            </a:r>
          </a:p>
          <a:p>
            <a:pPr lvl="1"/>
            <a:r>
              <a:rPr lang="en-US" dirty="0"/>
              <a:t>Conducting customer demonstration flights </a:t>
            </a:r>
          </a:p>
          <a:p>
            <a:r>
              <a:rPr lang="en-US" dirty="0"/>
              <a:t>Obtaining a Special Flight Permit</a:t>
            </a:r>
          </a:p>
          <a:p>
            <a:pPr lvl="1"/>
            <a:r>
              <a:rPr lang="en-US" dirty="0"/>
              <a:t>Contact the local FSDO or Designated Airworthiness Representative </a:t>
            </a:r>
          </a:p>
          <a:p>
            <a:pPr lvl="1"/>
            <a:r>
              <a:rPr lang="en-US" dirty="0">
                <a:hlinkClick r:id="rId3"/>
              </a:rPr>
              <a:t>FAR 21.199</a:t>
            </a:r>
            <a:r>
              <a:rPr lang="en-US" dirty="0"/>
              <a:t>: Must submit a statement to the FAA describing the flight </a:t>
            </a:r>
          </a:p>
        </p:txBody>
      </p:sp>
      <p:sp>
        <p:nvSpPr>
          <p:cNvPr id="4" name="Slide Number Placeholder 3">
            <a:extLst>
              <a:ext uri="{FF2B5EF4-FFF2-40B4-BE49-F238E27FC236}">
                <a16:creationId xmlns:a16="http://schemas.microsoft.com/office/drawing/2014/main" id="{89C526C3-BA2C-4721-9B16-E8783DCEB4F3}"/>
              </a:ext>
            </a:extLst>
          </p:cNvPr>
          <p:cNvSpPr>
            <a:spLocks noGrp="1"/>
          </p:cNvSpPr>
          <p:nvPr>
            <p:ph type="sldNum" sz="quarter" idx="12"/>
          </p:nvPr>
        </p:nvSpPr>
        <p:spPr/>
        <p:txBody>
          <a:bodyPr>
            <a:normAutofit/>
          </a:bodyPr>
          <a:lstStyle/>
          <a:p>
            <a:pPr>
              <a:spcAft>
                <a:spcPts val="600"/>
              </a:spcAft>
            </a:pPr>
            <a:fld id="{CD4F3DA2-F1D6-4A73-92C0-55630F2E6614}" type="slidenum">
              <a:rPr lang="en-US" smtClean="0"/>
              <a:pPr>
                <a:spcAft>
                  <a:spcPts val="600"/>
                </a:spcAft>
              </a:pPr>
              <a:t>14</a:t>
            </a:fld>
            <a:endParaRPr lang="en-US"/>
          </a:p>
        </p:txBody>
      </p:sp>
      <p:pic>
        <p:nvPicPr>
          <p:cNvPr id="6" name="Picture 5" descr="Plane in red circle">
            <a:extLst>
              <a:ext uri="{FF2B5EF4-FFF2-40B4-BE49-F238E27FC236}">
                <a16:creationId xmlns:a16="http://schemas.microsoft.com/office/drawing/2014/main" id="{21D58C13-3BCF-A552-09C1-048DDB4C409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7737169" y="10"/>
            <a:ext cx="3555205" cy="6857990"/>
          </a:xfrm>
          <a:prstGeom prst="rect">
            <a:avLst/>
          </a:prstGeom>
        </p:spPr>
      </p:pic>
    </p:spTree>
    <p:extLst>
      <p:ext uri="{BB962C8B-B14F-4D97-AF65-F5344CB8AC3E}">
        <p14:creationId xmlns:p14="http://schemas.microsoft.com/office/powerpoint/2010/main" val="389156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C132950-E267-2E63-0288-9AD4741D53D2}"/>
              </a:ext>
            </a:extLst>
          </p:cNvPr>
          <p:cNvSpPr txBox="1">
            <a:spLocks/>
          </p:cNvSpPr>
          <p:nvPr/>
        </p:nvSpPr>
        <p:spPr>
          <a:xfrm>
            <a:off x="1214166" y="274320"/>
            <a:ext cx="10515600" cy="8001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panose="020F0502020204030204" pitchFamily="34" charset="0"/>
                <a:ea typeface="+mj-ea"/>
                <a:cs typeface="Calibri" panose="020F0502020204030204" pitchFamily="34" charset="0"/>
              </a:defRPr>
            </a:lvl1pPr>
          </a:lstStyle>
          <a:p>
            <a:r>
              <a:rPr lang="en-US" sz="3200" spc="-25">
                <a:solidFill>
                  <a:schemeClr val="accent1"/>
                </a:solidFill>
                <a:latin typeface="+mj-lt"/>
              </a:rPr>
              <a:t>Record Keeping</a:t>
            </a:r>
            <a:br>
              <a:rPr lang="en-US" sz="3200" spc="-25">
                <a:solidFill>
                  <a:schemeClr val="accent1"/>
                </a:solidFill>
                <a:latin typeface="+mj-lt"/>
              </a:rPr>
            </a:br>
            <a:r>
              <a:rPr lang="en-US" sz="3200" spc="-25">
                <a:solidFill>
                  <a:schemeClr val="accent1"/>
                </a:solidFill>
                <a:latin typeface="+mj-lt"/>
              </a:rPr>
              <a:t>(</a:t>
            </a:r>
            <a:r>
              <a:rPr lang="en-US" sz="3200" spc="-25">
                <a:solidFill>
                  <a:schemeClr val="accent1"/>
                </a:solidFill>
                <a:latin typeface="+mj-lt"/>
              </a:rPr>
              <a:t>FAR 91.417</a:t>
            </a:r>
            <a:r>
              <a:rPr lang="en-US" sz="3200" spc="-25">
                <a:solidFill>
                  <a:schemeClr val="accent1"/>
                </a:solidFill>
                <a:latin typeface="+mj-lt"/>
              </a:rPr>
              <a:t>)</a:t>
            </a:r>
          </a:p>
        </p:txBody>
      </p:sp>
      <p:sp>
        <p:nvSpPr>
          <p:cNvPr id="3" name="Content Placeholder 2">
            <a:extLst>
              <a:ext uri="{FF2B5EF4-FFF2-40B4-BE49-F238E27FC236}">
                <a16:creationId xmlns:a16="http://schemas.microsoft.com/office/drawing/2014/main" id="{2E4EBE1F-7292-40C2-9846-CB15B5B2691A}"/>
              </a:ext>
            </a:extLst>
          </p:cNvPr>
          <p:cNvSpPr>
            <a:spLocks noGrp="1"/>
          </p:cNvSpPr>
          <p:nvPr>
            <p:ph idx="1"/>
          </p:nvPr>
        </p:nvSpPr>
        <p:spPr>
          <a:xfrm>
            <a:off x="1214166" y="2190749"/>
            <a:ext cx="6977857" cy="3989388"/>
          </a:xfrm>
        </p:spPr>
        <p:txBody>
          <a:bodyPr vert="horz" lIns="91440" tIns="45720" rIns="91440" bIns="45720" rtlCol="0">
            <a:normAutofit/>
          </a:bodyPr>
          <a:lstStyle/>
          <a:p>
            <a:r>
              <a:rPr lang="en-US" dirty="0">
                <a:ea typeface="Calibri" panose="020F0502020204030204" pitchFamily="34" charset="0"/>
              </a:rPr>
              <a:t>Required inspections are in the aircraft and engine logbooks</a:t>
            </a:r>
          </a:p>
          <a:p>
            <a:r>
              <a:rPr lang="en-US" dirty="0">
                <a:ea typeface="Calibri" panose="020F0502020204030204" pitchFamily="34" charset="0"/>
              </a:rPr>
              <a:t>100-Hour, Annual Inspection must be kept for 1 year or until the work is repeated </a:t>
            </a:r>
          </a:p>
          <a:p>
            <a:r>
              <a:rPr lang="en-US" dirty="0">
                <a:ea typeface="Calibri" panose="020F0502020204030204" pitchFamily="34" charset="0"/>
              </a:rPr>
              <a:t>Records containing the following must be retained and transferred with the aircraft if sold:</a:t>
            </a:r>
          </a:p>
          <a:p>
            <a:pPr lvl="1"/>
            <a:r>
              <a:rPr lang="en-US" dirty="0">
                <a:ea typeface="Calibri Light" panose="020F0302020204030204" pitchFamily="34" charset="0"/>
              </a:rPr>
              <a:t>Total time in service (airframe, engine, propeller, rotor)</a:t>
            </a:r>
          </a:p>
          <a:p>
            <a:pPr lvl="1"/>
            <a:r>
              <a:rPr lang="en-US" dirty="0">
                <a:ea typeface="Calibri Light" panose="020F0302020204030204" pitchFamily="34" charset="0"/>
              </a:rPr>
              <a:t>Status of life-limited parts &amp; Time since last required overhaul </a:t>
            </a:r>
          </a:p>
          <a:p>
            <a:pPr lvl="1"/>
            <a:r>
              <a:rPr lang="en-US" dirty="0">
                <a:ea typeface="Calibri Light" panose="020F0302020204030204" pitchFamily="34" charset="0"/>
              </a:rPr>
              <a:t>Current inspection status of the airplane </a:t>
            </a:r>
          </a:p>
          <a:p>
            <a:pPr lvl="1"/>
            <a:r>
              <a:rPr lang="en-US" dirty="0">
                <a:ea typeface="Calibri Light" panose="020F0302020204030204" pitchFamily="34" charset="0"/>
              </a:rPr>
              <a:t>Status of any ADs</a:t>
            </a:r>
          </a:p>
          <a:p>
            <a:pPr lvl="1"/>
            <a:r>
              <a:rPr lang="en-US" dirty="0">
                <a:ea typeface="Calibri Light" panose="020F0302020204030204" pitchFamily="34" charset="0"/>
              </a:rPr>
              <a:t>Copies of forms for major alternations  </a:t>
            </a:r>
          </a:p>
        </p:txBody>
      </p:sp>
    </p:spTree>
    <p:extLst>
      <p:ext uri="{BB962C8B-B14F-4D97-AF65-F5344CB8AC3E}">
        <p14:creationId xmlns:p14="http://schemas.microsoft.com/office/powerpoint/2010/main" val="2283294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4EBE1F-7292-40C2-9846-CB15B5B2691A}"/>
              </a:ext>
            </a:extLst>
          </p:cNvPr>
          <p:cNvSpPr>
            <a:spLocks noGrp="1"/>
          </p:cNvSpPr>
          <p:nvPr>
            <p:ph idx="1"/>
          </p:nvPr>
        </p:nvSpPr>
        <p:spPr>
          <a:xfrm>
            <a:off x="1214166" y="2190749"/>
            <a:ext cx="6977857" cy="4301490"/>
          </a:xfrm>
        </p:spPr>
        <p:txBody>
          <a:bodyPr>
            <a:normAutofit/>
          </a:bodyPr>
          <a:lstStyle/>
          <a:p>
            <a:r>
              <a:rPr lang="en-US" dirty="0"/>
              <a:t>Removing/Installing Equipment not on the Equipment List</a:t>
            </a:r>
          </a:p>
          <a:p>
            <a:pPr lvl="1"/>
            <a:r>
              <a:rPr lang="en-US" dirty="0"/>
              <a:t>AMT must update the weight &amp; balance for the new empty weight and CG, as well as the equipment list</a:t>
            </a:r>
          </a:p>
          <a:p>
            <a:r>
              <a:rPr lang="en-US" dirty="0"/>
              <a:t>Repairs and Alterations</a:t>
            </a:r>
          </a:p>
          <a:p>
            <a:pPr lvl="1"/>
            <a:r>
              <a:rPr lang="en-US" dirty="0"/>
              <a:t>Major: Approved on Form 337 by a certified repair station, A&amp;P with an IA, or a designated rep (</a:t>
            </a:r>
            <a:r>
              <a:rPr lang="en-US" dirty="0">
                <a:hlinkClick r:id="rId2"/>
              </a:rPr>
              <a:t>14 CFR Part 43</a:t>
            </a:r>
            <a:r>
              <a:rPr lang="en-US" dirty="0"/>
              <a:t>)</a:t>
            </a:r>
          </a:p>
          <a:p>
            <a:pPr lvl="1"/>
            <a:r>
              <a:rPr lang="en-US" dirty="0"/>
              <a:t>Minor: Approved with an entry in the maintenance records by an A&amp;P or certified repair station</a:t>
            </a:r>
          </a:p>
        </p:txBody>
      </p:sp>
      <p:sp>
        <p:nvSpPr>
          <p:cNvPr id="4" name="Slide Number Placeholder 3">
            <a:extLst>
              <a:ext uri="{FF2B5EF4-FFF2-40B4-BE49-F238E27FC236}">
                <a16:creationId xmlns:a16="http://schemas.microsoft.com/office/drawing/2014/main" id="{46C3E252-3088-4FD4-BF8E-813F8494D23A}"/>
              </a:ext>
            </a:extLst>
          </p:cNvPr>
          <p:cNvSpPr>
            <a:spLocks noGrp="1"/>
          </p:cNvSpPr>
          <p:nvPr>
            <p:ph type="sldNum" sz="quarter" idx="12"/>
          </p:nvPr>
        </p:nvSpPr>
        <p:spPr/>
        <p:txBody>
          <a:bodyPr>
            <a:normAutofit fontScale="85000" lnSpcReduction="20000"/>
          </a:bodyPr>
          <a:lstStyle/>
          <a:p>
            <a:fld id="{CD4F3DA2-F1D6-4A73-92C0-55630F2E6614}" type="slidenum">
              <a:rPr lang="en-US" smtClean="0"/>
              <a:t>16</a:t>
            </a:fld>
            <a:endParaRPr lang="en-US"/>
          </a:p>
        </p:txBody>
      </p:sp>
      <p:sp>
        <p:nvSpPr>
          <p:cNvPr id="6" name="Title 1">
            <a:extLst>
              <a:ext uri="{FF2B5EF4-FFF2-40B4-BE49-F238E27FC236}">
                <a16:creationId xmlns:a16="http://schemas.microsoft.com/office/drawing/2014/main" id="{C40A914C-0211-7860-7726-3366BDF98618}"/>
              </a:ext>
            </a:extLst>
          </p:cNvPr>
          <p:cNvSpPr txBox="1">
            <a:spLocks/>
          </p:cNvSpPr>
          <p:nvPr/>
        </p:nvSpPr>
        <p:spPr>
          <a:xfrm>
            <a:off x="1214166" y="274320"/>
            <a:ext cx="10515600" cy="8001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panose="020F0502020204030204" pitchFamily="34" charset="0"/>
                <a:ea typeface="+mj-ea"/>
                <a:cs typeface="Calibri" panose="020F0502020204030204" pitchFamily="34" charset="0"/>
              </a:defRPr>
            </a:lvl1pPr>
          </a:lstStyle>
          <a:p>
            <a:r>
              <a:rPr lang="en-US" sz="3200" spc="-25">
                <a:solidFill>
                  <a:schemeClr val="accent1"/>
                </a:solidFill>
                <a:latin typeface="+mj-lt"/>
              </a:rPr>
              <a:t>Record Keeping</a:t>
            </a:r>
            <a:br>
              <a:rPr lang="en-US" sz="3200" spc="-25">
                <a:solidFill>
                  <a:schemeClr val="accent1"/>
                </a:solidFill>
                <a:latin typeface="+mj-lt"/>
              </a:rPr>
            </a:br>
            <a:r>
              <a:rPr lang="en-US" sz="3200" spc="-25">
                <a:solidFill>
                  <a:schemeClr val="accent1"/>
                </a:solidFill>
                <a:latin typeface="+mj-lt"/>
              </a:rPr>
              <a:t>(</a:t>
            </a:r>
            <a:r>
              <a:rPr lang="en-US" sz="3200" spc="-25">
                <a:solidFill>
                  <a:schemeClr val="accent1"/>
                </a:solidFill>
                <a:latin typeface="+mj-lt"/>
              </a:rPr>
              <a:t>FAR 91.417</a:t>
            </a:r>
            <a:r>
              <a:rPr lang="en-US" sz="3200" spc="-25">
                <a:solidFill>
                  <a:schemeClr val="accent1"/>
                </a:solidFill>
                <a:latin typeface="+mj-lt"/>
              </a:rPr>
              <a:t>)</a:t>
            </a:r>
          </a:p>
        </p:txBody>
      </p:sp>
    </p:spTree>
    <p:extLst>
      <p:ext uri="{BB962C8B-B14F-4D97-AF65-F5344CB8AC3E}">
        <p14:creationId xmlns:p14="http://schemas.microsoft.com/office/powerpoint/2010/main" val="2419990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4EBE1F-7292-40C2-9846-CB15B5B2691A}"/>
              </a:ext>
            </a:extLst>
          </p:cNvPr>
          <p:cNvSpPr>
            <a:spLocks noGrp="1"/>
          </p:cNvSpPr>
          <p:nvPr>
            <p:ph idx="1"/>
          </p:nvPr>
        </p:nvSpPr>
        <p:spPr>
          <a:xfrm>
            <a:off x="1214166" y="2190749"/>
            <a:ext cx="7147928" cy="4301489"/>
          </a:xfrm>
        </p:spPr>
        <p:txBody>
          <a:bodyPr>
            <a:normAutofit/>
          </a:bodyPr>
          <a:lstStyle/>
          <a:p>
            <a:r>
              <a:rPr lang="en-US" dirty="0"/>
              <a:t>Who can perform Preventive Maintenance?</a:t>
            </a:r>
          </a:p>
          <a:p>
            <a:pPr lvl="1"/>
            <a:r>
              <a:rPr lang="en-US" dirty="0">
                <a:hlinkClick r:id="rId2"/>
              </a:rPr>
              <a:t>FAR 43.3(g)</a:t>
            </a:r>
            <a:r>
              <a:rPr lang="en-US" dirty="0"/>
              <a:t>: Holder of a Part 61 pilot certificate</a:t>
            </a:r>
          </a:p>
          <a:p>
            <a:pPr lvl="1"/>
            <a:r>
              <a:rPr lang="en-US" dirty="0">
                <a:hlinkClick r:id="rId3"/>
              </a:rPr>
              <a:t>Part 43 Appendix A(c)(30)</a:t>
            </a:r>
            <a:r>
              <a:rPr lang="en-US" dirty="0"/>
              <a:t>: At least a private pilot &amp; registered owner</a:t>
            </a:r>
          </a:p>
          <a:p>
            <a:r>
              <a:rPr lang="en-US" dirty="0"/>
              <a:t>What is Preventive Maintenance?</a:t>
            </a:r>
          </a:p>
          <a:p>
            <a:pPr lvl="1"/>
            <a:r>
              <a:rPr lang="en-US" dirty="0">
                <a:hlinkClick r:id="rId4"/>
              </a:rPr>
              <a:t>FAR 1.1</a:t>
            </a:r>
            <a:r>
              <a:rPr lang="en-US" dirty="0"/>
              <a:t>: Simple or minor preservation operations &amp; replacement of small standard parts not involving complex assembly operations</a:t>
            </a:r>
          </a:p>
          <a:p>
            <a:pPr lvl="1"/>
            <a:r>
              <a:rPr lang="en-US" dirty="0">
                <a:hlinkClick r:id="rId3"/>
              </a:rPr>
              <a:t>Part 43 Appendix A(c)(30)</a:t>
            </a:r>
            <a:r>
              <a:rPr lang="en-US" dirty="0"/>
              <a:t>: Exhaustive list of authorized maintenance </a:t>
            </a:r>
          </a:p>
          <a:p>
            <a:pPr lvl="1"/>
            <a:endParaRPr lang="en-US" dirty="0"/>
          </a:p>
          <a:p>
            <a:pPr marL="274320" lvl="1" indent="0">
              <a:buNone/>
            </a:pPr>
            <a:endParaRPr lang="en-US" dirty="0"/>
          </a:p>
          <a:p>
            <a:pPr marL="0" lvl="1" indent="0" algn="ctr">
              <a:buNone/>
            </a:pPr>
            <a:r>
              <a:rPr lang="en-US" b="1" dirty="0">
                <a:solidFill>
                  <a:srgbClr val="FF5033"/>
                </a:solidFill>
                <a:latin typeface="Poppins" panose="00000500000000000000" pitchFamily="2" charset="0"/>
                <a:cs typeface="Poppins" panose="00000500000000000000" pitchFamily="2" charset="0"/>
              </a:rPr>
              <a:t>Be honest with your ability to </a:t>
            </a:r>
            <a:br>
              <a:rPr lang="en-US" b="1" dirty="0">
                <a:solidFill>
                  <a:srgbClr val="FF5033"/>
                </a:solidFill>
                <a:latin typeface="Poppins" panose="00000500000000000000" pitchFamily="2" charset="0"/>
                <a:cs typeface="Poppins" panose="00000500000000000000" pitchFamily="2" charset="0"/>
              </a:rPr>
            </a:br>
            <a:r>
              <a:rPr lang="en-US" b="1" dirty="0">
                <a:solidFill>
                  <a:srgbClr val="FF5033"/>
                </a:solidFill>
                <a:latin typeface="Poppins" panose="00000500000000000000" pitchFamily="2" charset="0"/>
                <a:cs typeface="Poppins" panose="00000500000000000000" pitchFamily="2" charset="0"/>
              </a:rPr>
              <a:t>perform the work satisfactorily &amp; safely</a:t>
            </a:r>
          </a:p>
        </p:txBody>
      </p:sp>
      <p:sp>
        <p:nvSpPr>
          <p:cNvPr id="4" name="Slide Number Placeholder 3">
            <a:extLst>
              <a:ext uri="{FF2B5EF4-FFF2-40B4-BE49-F238E27FC236}">
                <a16:creationId xmlns:a16="http://schemas.microsoft.com/office/drawing/2014/main" id="{46C3E252-3088-4FD4-BF8E-813F8494D23A}"/>
              </a:ext>
            </a:extLst>
          </p:cNvPr>
          <p:cNvSpPr>
            <a:spLocks noGrp="1"/>
          </p:cNvSpPr>
          <p:nvPr>
            <p:ph type="sldNum" sz="quarter" idx="12"/>
          </p:nvPr>
        </p:nvSpPr>
        <p:spPr/>
        <p:txBody>
          <a:bodyPr>
            <a:normAutofit fontScale="85000" lnSpcReduction="20000"/>
          </a:bodyPr>
          <a:lstStyle/>
          <a:p>
            <a:fld id="{CD4F3DA2-F1D6-4A73-92C0-55630F2E6614}" type="slidenum">
              <a:rPr lang="en-US" smtClean="0"/>
              <a:t>17</a:t>
            </a:fld>
            <a:endParaRPr lang="en-US"/>
          </a:p>
        </p:txBody>
      </p:sp>
      <p:sp>
        <p:nvSpPr>
          <p:cNvPr id="6" name="Title 1">
            <a:extLst>
              <a:ext uri="{FF2B5EF4-FFF2-40B4-BE49-F238E27FC236}">
                <a16:creationId xmlns:a16="http://schemas.microsoft.com/office/drawing/2014/main" id="{C40A914C-0211-7860-7726-3366BDF98618}"/>
              </a:ext>
            </a:extLst>
          </p:cNvPr>
          <p:cNvSpPr txBox="1">
            <a:spLocks/>
          </p:cNvSpPr>
          <p:nvPr/>
        </p:nvSpPr>
        <p:spPr>
          <a:xfrm>
            <a:off x="1214166" y="274320"/>
            <a:ext cx="10515600" cy="8001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panose="020F0502020204030204" pitchFamily="34" charset="0"/>
                <a:ea typeface="+mj-ea"/>
                <a:cs typeface="Calibri" panose="020F0502020204030204" pitchFamily="34" charset="0"/>
              </a:defRPr>
            </a:lvl1pPr>
          </a:lstStyle>
          <a:p>
            <a:r>
              <a:rPr lang="en-US" sz="3200" spc="-25">
                <a:solidFill>
                  <a:schemeClr val="accent1"/>
                </a:solidFill>
                <a:latin typeface="+mj-lt"/>
              </a:rPr>
              <a:t>Preventive Maintenance </a:t>
            </a:r>
            <a:br>
              <a:rPr lang="en-US" sz="3200" spc="-25">
                <a:solidFill>
                  <a:schemeClr val="accent1"/>
                </a:solidFill>
                <a:latin typeface="+mj-lt"/>
              </a:rPr>
            </a:br>
            <a:r>
              <a:rPr lang="en-US" sz="3200" spc="-25">
                <a:solidFill>
                  <a:schemeClr val="accent1"/>
                </a:solidFill>
                <a:latin typeface="+mj-lt"/>
              </a:rPr>
              <a:t>(</a:t>
            </a:r>
            <a:r>
              <a:rPr lang="en-US" sz="3200" spc="-25">
                <a:solidFill>
                  <a:schemeClr val="accent1"/>
                </a:solidFill>
                <a:latin typeface="+mj-lt"/>
              </a:rPr>
              <a:t>AC 43-12</a:t>
            </a:r>
            <a:r>
              <a:rPr lang="en-US" sz="3200" spc="-25">
                <a:solidFill>
                  <a:schemeClr val="accent1"/>
                </a:solidFill>
                <a:latin typeface="+mj-lt"/>
              </a:rPr>
              <a:t>)</a:t>
            </a:r>
          </a:p>
        </p:txBody>
      </p:sp>
    </p:spTree>
    <p:extLst>
      <p:ext uri="{BB962C8B-B14F-4D97-AF65-F5344CB8AC3E}">
        <p14:creationId xmlns:p14="http://schemas.microsoft.com/office/powerpoint/2010/main" val="2111093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4EBE1F-7292-40C2-9846-CB15B5B2691A}"/>
              </a:ext>
            </a:extLst>
          </p:cNvPr>
          <p:cNvSpPr>
            <a:spLocks noGrp="1"/>
          </p:cNvSpPr>
          <p:nvPr>
            <p:ph idx="1"/>
          </p:nvPr>
        </p:nvSpPr>
        <p:spPr>
          <a:xfrm>
            <a:off x="1214166" y="2190749"/>
            <a:ext cx="7072906" cy="4301489"/>
          </a:xfrm>
        </p:spPr>
        <p:txBody>
          <a:bodyPr>
            <a:normAutofit/>
          </a:bodyPr>
          <a:lstStyle/>
          <a:p>
            <a:r>
              <a:rPr lang="en-US" dirty="0"/>
              <a:t>Performance Rules</a:t>
            </a:r>
          </a:p>
          <a:p>
            <a:pPr lvl="1"/>
            <a:r>
              <a:rPr lang="en-US" dirty="0">
                <a:hlinkClick r:id="rId2"/>
              </a:rPr>
              <a:t>FAR 43.13</a:t>
            </a:r>
            <a:r>
              <a:rPr lang="en-US" dirty="0"/>
              <a:t>: Basically, requires quality work and parts</a:t>
            </a:r>
          </a:p>
          <a:p>
            <a:r>
              <a:rPr lang="en-US" dirty="0"/>
              <a:t>Maintenance Records</a:t>
            </a:r>
          </a:p>
          <a:p>
            <a:pPr lvl="1"/>
            <a:r>
              <a:rPr lang="en-US" dirty="0">
                <a:hlinkClick r:id="rId3"/>
              </a:rPr>
              <a:t>FAR 43.9(a)</a:t>
            </a:r>
            <a:r>
              <a:rPr lang="en-US" dirty="0"/>
              <a:t>: Any work done requires a logbook entry</a:t>
            </a:r>
          </a:p>
          <a:p>
            <a:pPr lvl="2"/>
            <a:r>
              <a:rPr lang="en-US" dirty="0"/>
              <a:t>Description, completion date, signature, certificate #, kind of certificate</a:t>
            </a:r>
          </a:p>
          <a:p>
            <a:r>
              <a:rPr lang="en-US" dirty="0"/>
              <a:t>Return to Service</a:t>
            </a:r>
          </a:p>
          <a:p>
            <a:pPr lvl="1"/>
            <a:r>
              <a:rPr lang="en-US" dirty="0">
                <a:hlinkClick r:id="rId4"/>
              </a:rPr>
              <a:t>FAR 43.7(f)</a:t>
            </a:r>
            <a:r>
              <a:rPr lang="en-US" dirty="0"/>
              <a:t>: At least a private pilot may approve a return to service</a:t>
            </a:r>
          </a:p>
        </p:txBody>
      </p:sp>
      <p:sp>
        <p:nvSpPr>
          <p:cNvPr id="4" name="Slide Number Placeholder 3">
            <a:extLst>
              <a:ext uri="{FF2B5EF4-FFF2-40B4-BE49-F238E27FC236}">
                <a16:creationId xmlns:a16="http://schemas.microsoft.com/office/drawing/2014/main" id="{46C3E252-3088-4FD4-BF8E-813F8494D23A}"/>
              </a:ext>
            </a:extLst>
          </p:cNvPr>
          <p:cNvSpPr>
            <a:spLocks noGrp="1"/>
          </p:cNvSpPr>
          <p:nvPr>
            <p:ph type="sldNum" sz="quarter" idx="12"/>
          </p:nvPr>
        </p:nvSpPr>
        <p:spPr/>
        <p:txBody>
          <a:bodyPr>
            <a:normAutofit fontScale="85000" lnSpcReduction="20000"/>
          </a:bodyPr>
          <a:lstStyle/>
          <a:p>
            <a:fld id="{CD4F3DA2-F1D6-4A73-92C0-55630F2E6614}" type="slidenum">
              <a:rPr lang="en-US" smtClean="0"/>
              <a:t>18</a:t>
            </a:fld>
            <a:endParaRPr lang="en-US"/>
          </a:p>
        </p:txBody>
      </p:sp>
      <p:sp>
        <p:nvSpPr>
          <p:cNvPr id="5" name="Title 1">
            <a:extLst>
              <a:ext uri="{FF2B5EF4-FFF2-40B4-BE49-F238E27FC236}">
                <a16:creationId xmlns:a16="http://schemas.microsoft.com/office/drawing/2014/main" id="{35EA35CE-5414-049C-8D43-2D9C291EEB1C}"/>
              </a:ext>
            </a:extLst>
          </p:cNvPr>
          <p:cNvSpPr txBox="1">
            <a:spLocks/>
          </p:cNvSpPr>
          <p:nvPr/>
        </p:nvSpPr>
        <p:spPr>
          <a:xfrm>
            <a:off x="1214166" y="274320"/>
            <a:ext cx="10515600" cy="8001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Calibri" panose="020F0502020204030204" pitchFamily="34" charset="0"/>
                <a:ea typeface="+mj-ea"/>
                <a:cs typeface="Calibri" panose="020F0502020204030204" pitchFamily="34" charset="0"/>
              </a:defRPr>
            </a:lvl1pPr>
          </a:lstStyle>
          <a:p>
            <a:r>
              <a:rPr lang="en-US" sz="3200" spc="-25">
                <a:solidFill>
                  <a:schemeClr val="accent1"/>
                </a:solidFill>
                <a:latin typeface="+mj-lt"/>
              </a:rPr>
              <a:t>Preventive Maintenance </a:t>
            </a:r>
            <a:br>
              <a:rPr lang="en-US" sz="3200" spc="-25">
                <a:solidFill>
                  <a:schemeClr val="accent1"/>
                </a:solidFill>
                <a:latin typeface="+mj-lt"/>
              </a:rPr>
            </a:br>
            <a:r>
              <a:rPr lang="en-US" sz="3200" spc="-25">
                <a:solidFill>
                  <a:schemeClr val="accent1"/>
                </a:solidFill>
                <a:latin typeface="+mj-lt"/>
              </a:rPr>
              <a:t>(</a:t>
            </a:r>
            <a:r>
              <a:rPr lang="en-US" sz="3200" spc="-25">
                <a:solidFill>
                  <a:schemeClr val="accent1"/>
                </a:solidFill>
                <a:latin typeface="+mj-lt"/>
              </a:rPr>
              <a:t>AC 43-12</a:t>
            </a:r>
            <a:r>
              <a:rPr lang="en-US" sz="3200" spc="-25">
                <a:solidFill>
                  <a:schemeClr val="accent1"/>
                </a:solidFill>
                <a:latin typeface="+mj-lt"/>
              </a:rPr>
              <a:t>)</a:t>
            </a:r>
          </a:p>
        </p:txBody>
      </p:sp>
    </p:spTree>
    <p:extLst>
      <p:ext uri="{BB962C8B-B14F-4D97-AF65-F5344CB8AC3E}">
        <p14:creationId xmlns:p14="http://schemas.microsoft.com/office/powerpoint/2010/main" val="506379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A3BFE24-98BF-D5C0-7E5E-3C2B5BC66547}"/>
              </a:ext>
            </a:extLst>
          </p:cNvPr>
          <p:cNvSpPr/>
          <p:nvPr/>
        </p:nvSpPr>
        <p:spPr>
          <a:xfrm>
            <a:off x="444637" y="-19050"/>
            <a:ext cx="6391219" cy="6877050"/>
          </a:xfrm>
          <a:prstGeom prst="rect">
            <a:avLst/>
          </a:prstGeom>
          <a:solidFill>
            <a:schemeClr val="lt1">
              <a:alpha val="7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D923CE6B-2BA4-4399-BFFB-BED30CD70938}"/>
              </a:ext>
            </a:extLst>
          </p:cNvPr>
          <p:cNvSpPr>
            <a:spLocks noGrp="1"/>
          </p:cNvSpPr>
          <p:nvPr>
            <p:ph type="title"/>
          </p:nvPr>
        </p:nvSpPr>
        <p:spPr/>
        <p:txBody>
          <a:bodyPr>
            <a:normAutofit/>
          </a:bodyPr>
          <a:lstStyle/>
          <a:p>
            <a:r>
              <a:rPr lang="en-US" dirty="0"/>
              <a:t>Inoperative Equipment in Flight </a:t>
            </a:r>
          </a:p>
        </p:txBody>
      </p:sp>
      <p:sp>
        <p:nvSpPr>
          <p:cNvPr id="3" name="Content Placeholder 2">
            <a:extLst>
              <a:ext uri="{FF2B5EF4-FFF2-40B4-BE49-F238E27FC236}">
                <a16:creationId xmlns:a16="http://schemas.microsoft.com/office/drawing/2014/main" id="{87E416B6-DF5C-4C19-B7AA-0D21176CEF00}"/>
              </a:ext>
            </a:extLst>
          </p:cNvPr>
          <p:cNvSpPr>
            <a:spLocks noGrp="1"/>
          </p:cNvSpPr>
          <p:nvPr>
            <p:ph idx="1"/>
          </p:nvPr>
        </p:nvSpPr>
        <p:spPr>
          <a:xfrm>
            <a:off x="699652" y="2316188"/>
            <a:ext cx="5677701" cy="4157000"/>
          </a:xfrm>
        </p:spPr>
        <p:txBody>
          <a:bodyPr/>
          <a:lstStyle/>
          <a:p>
            <a:r>
              <a:rPr lang="en-US" dirty="0"/>
              <a:t>Maintenance deferrals discussed here are not used for inflight discrepancies</a:t>
            </a:r>
          </a:p>
          <a:p>
            <a:r>
              <a:rPr lang="en-US" dirty="0"/>
              <a:t>POH procedures take precedence</a:t>
            </a:r>
          </a:p>
          <a:p>
            <a:r>
              <a:rPr lang="en-US" dirty="0"/>
              <a:t>Combine with risk assessment &amp; mitigation techniques to assist in decision making</a:t>
            </a:r>
          </a:p>
          <a:p>
            <a:endParaRPr lang="en-US" dirty="0"/>
          </a:p>
        </p:txBody>
      </p:sp>
      <p:sp>
        <p:nvSpPr>
          <p:cNvPr id="4" name="Slide Number Placeholder 3">
            <a:extLst>
              <a:ext uri="{FF2B5EF4-FFF2-40B4-BE49-F238E27FC236}">
                <a16:creationId xmlns:a16="http://schemas.microsoft.com/office/drawing/2014/main" id="{FD7502C0-D0AF-49A7-ACD7-1CF051F69718}"/>
              </a:ext>
            </a:extLst>
          </p:cNvPr>
          <p:cNvSpPr>
            <a:spLocks noGrp="1"/>
          </p:cNvSpPr>
          <p:nvPr>
            <p:ph type="sldNum" sz="quarter" idx="12"/>
          </p:nvPr>
        </p:nvSpPr>
        <p:spPr/>
        <p:txBody>
          <a:bodyPr>
            <a:normAutofit fontScale="85000" lnSpcReduction="20000"/>
          </a:bodyPr>
          <a:lstStyle/>
          <a:p>
            <a:fld id="{CD4F3DA2-F1D6-4A73-92C0-55630F2E6614}" type="slidenum">
              <a:rPr lang="en-US" smtClean="0"/>
              <a:t>19</a:t>
            </a:fld>
            <a:endParaRPr lang="en-US"/>
          </a:p>
        </p:txBody>
      </p:sp>
    </p:spTree>
    <p:extLst>
      <p:ext uri="{BB962C8B-B14F-4D97-AF65-F5344CB8AC3E}">
        <p14:creationId xmlns:p14="http://schemas.microsoft.com/office/powerpoint/2010/main" val="1609845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78938-DC73-4D76-A46C-8B9F105F7F13}"/>
              </a:ext>
            </a:extLst>
          </p:cNvPr>
          <p:cNvSpPr>
            <a:spLocks noGrp="1"/>
          </p:cNvSpPr>
          <p:nvPr>
            <p:ph type="title"/>
          </p:nvPr>
        </p:nvSpPr>
        <p:spPr/>
        <p:txBody>
          <a:bodyPr>
            <a:normAutofit fontScale="90000"/>
          </a:bodyPr>
          <a:lstStyle/>
          <a:p>
            <a:r>
              <a:rPr lang="en-US"/>
              <a:t>Questions?</a:t>
            </a:r>
          </a:p>
        </p:txBody>
      </p:sp>
    </p:spTree>
    <p:extLst>
      <p:ext uri="{BB962C8B-B14F-4D97-AF65-F5344CB8AC3E}">
        <p14:creationId xmlns:p14="http://schemas.microsoft.com/office/powerpoint/2010/main" val="4197306082"/>
      </p:ext>
    </p:extLst>
  </p:cSld>
  <p:clrMapOvr>
    <a:masterClrMapping/>
  </p:clrMapOvr>
</p:sld>
</file>

<file path=ppt/theme/theme1.xml><?xml version="1.0" encoding="utf-8"?>
<a:theme xmlns:a="http://schemas.openxmlformats.org/drawingml/2006/main" name="View">
  <a:themeElements>
    <a:clrScheme name="AirTest Pro">
      <a:dk1>
        <a:srgbClr val="0D2036"/>
      </a:dk1>
      <a:lt1>
        <a:sysClr val="window" lastClr="FFFFFF"/>
      </a:lt1>
      <a:dk2>
        <a:srgbClr val="0B4FA8"/>
      </a:dk2>
      <a:lt2>
        <a:srgbClr val="EEF3FA"/>
      </a:lt2>
      <a:accent1>
        <a:srgbClr val="016AEA"/>
      </a:accent1>
      <a:accent2>
        <a:srgbClr val="FF5033"/>
      </a:accent2>
      <a:accent3>
        <a:srgbClr val="0D2036"/>
      </a:accent3>
      <a:accent4>
        <a:srgbClr val="5C9CF2"/>
      </a:accent4>
      <a:accent5>
        <a:srgbClr val="94BFF7"/>
      </a:accent5>
      <a:accent6>
        <a:srgbClr val="FFA08F"/>
      </a:accent6>
      <a:hlink>
        <a:srgbClr val="0B4FA8"/>
      </a:hlink>
      <a:folHlink>
        <a:srgbClr val="8A94A6"/>
      </a:folHlink>
    </a:clrScheme>
    <a:fontScheme name="AirTest Pro">
      <a:majorFont>
        <a:latin typeface="Calibri Light" panose="020F0302020204030204"/>
        <a:ea typeface=""/>
        <a:cs typeface=""/>
      </a:majorFont>
      <a:minorFont>
        <a:latin typeface="Calibri" panose="020F0502020204030204"/>
        <a:ea typeface=""/>
        <a:cs typeface=""/>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txDef>
      <a:spPr/>
      <a:bodyPr vert="horz" lIns="91440" tIns="45720" rIns="91440" bIns="45720" rtlCol="0" anchor="b">
        <a:normAutofit lnSpcReduction="10000"/>
      </a:bodyPr>
      <a:lstStyle>
        <a:defPPr algn="l">
          <a:defRPr sz="2400" spc="0" dirty="0">
            <a:solidFill>
              <a:srgbClr val="9933FF"/>
            </a:solidFill>
          </a:defRPr>
        </a:defPPr>
      </a:lstStyle>
    </a:txDef>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AirTest Pro">
      <a:dk1>
        <a:srgbClr val="0D2036"/>
      </a:dk1>
      <a:lt1>
        <a:sysClr val="window" lastClr="FFFFFF"/>
      </a:lt1>
      <a:dk2>
        <a:srgbClr val="0B4FA8"/>
      </a:dk2>
      <a:lt2>
        <a:srgbClr val="EEF3FA"/>
      </a:lt2>
      <a:accent1>
        <a:srgbClr val="016AEA"/>
      </a:accent1>
      <a:accent2>
        <a:srgbClr val="FF5033"/>
      </a:accent2>
      <a:accent3>
        <a:srgbClr val="0D2036"/>
      </a:accent3>
      <a:accent4>
        <a:srgbClr val="5C9CF2"/>
      </a:accent4>
      <a:accent5>
        <a:srgbClr val="94BFF7"/>
      </a:accent5>
      <a:accent6>
        <a:srgbClr val="FFA08F"/>
      </a:accent6>
      <a:hlink>
        <a:srgbClr val="0B4FA8"/>
      </a:hlink>
      <a:folHlink>
        <a:srgbClr val="8A94A6"/>
      </a:folHlink>
    </a:clrScheme>
    <a:fontScheme name="AirTest Pro">
      <a:majorFont>
        <a:latin typeface="Calibri Light" panose="020F0302020204030204"/>
        <a:ea typeface=""/>
        <a:cs typeface=""/>
      </a:majorFont>
      <a:minorFont>
        <a:latin typeface="Calibri" panose="020F0502020204030204"/>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9974</TotalTime>
  <Words>1433</Words>
  <Application>Microsoft Office PowerPoint</Application>
  <PresentationFormat>Widescreen</PresentationFormat>
  <Paragraphs>221</Paragraphs>
  <Slides>20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Bebas Neue</vt:lpstr>
      <vt:lpstr>Calibri</vt:lpstr>
      <vt:lpstr>Calibri Light</vt:lpstr>
      <vt:lpstr>Century Schoolbook</vt:lpstr>
      <vt:lpstr>Poppins</vt:lpstr>
      <vt:lpstr>Times New Roman</vt:lpstr>
      <vt:lpstr>Wingdings 2</vt:lpstr>
      <vt:lpstr>View</vt:lpstr>
      <vt:lpstr>Airworthiness Requirements</vt:lpstr>
      <vt:lpstr>Overview</vt:lpstr>
      <vt:lpstr>Inoperative Equipment Before Flight</vt:lpstr>
      <vt:lpstr>Airworthiness</vt:lpstr>
      <vt:lpstr>Airworthiness</vt:lpstr>
      <vt:lpstr>Airworthiness</vt:lpstr>
      <vt:lpstr>Airworthiness</vt:lpstr>
      <vt:lpstr>Airworthiness</vt:lpstr>
      <vt:lpstr>Airworthiness</vt:lpstr>
      <vt:lpstr>Airworthiness</vt:lpstr>
      <vt:lpstr>Airworthiness</vt:lpstr>
      <vt:lpstr>Airworthiness</vt:lpstr>
      <vt:lpstr>Airworthiness</vt:lpstr>
      <vt:lpstr>Special Flight Permit</vt:lpstr>
      <vt:lpstr>PowerPoint Presentation</vt:lpstr>
      <vt:lpstr>PowerPoint Presentation</vt:lpstr>
      <vt:lpstr>PowerPoint Presentation</vt:lpstr>
      <vt:lpstr>PowerPoint Presentation</vt:lpstr>
      <vt:lpstr>Inoperative Equipment in Flight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CFI Lesson Plans</dc:title>
  <dc:creator>Nate Ehlers</dc:creator>
  <cp:lastModifiedBy>Backseat Pilot</cp:lastModifiedBy>
  <cp:revision>9</cp:revision>
  <dcterms:created xsi:type="dcterms:W3CDTF">2021-10-28T22:45:50Z</dcterms:created>
  <dcterms:modified xsi:type="dcterms:W3CDTF">2024-08-31T18:53:49Z</dcterms:modified>
</cp:coreProperties>
</file>