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8"/>
  </p:notesMasterIdLst>
  <p:sldIdLst>
    <p:sldId id="4707" r:id="rId2"/>
    <p:sldId id="4708" r:id="rId3"/>
    <p:sldId id="4709" r:id="rId4"/>
    <p:sldId id="4710" r:id="rId5"/>
    <p:sldId id="4711" r:id="rId6"/>
    <p:sldId id="4712" r:id="rId7"/>
    <p:sldId id="4713" r:id="rId8"/>
    <p:sldId id="4714" r:id="rId9"/>
    <p:sldId id="4715" r:id="rId10"/>
    <p:sldId id="4716" r:id="rId11"/>
    <p:sldId id="4717" r:id="rId12"/>
    <p:sldId id="2904" r:id="rId13"/>
    <p:sldId id="2905" r:id="rId14"/>
    <p:sldId id="2907" r:id="rId15"/>
    <p:sldId id="2908" r:id="rId16"/>
    <p:sldId id="4718" r:id="rId17"/>
    <p:sldId id="4719" r:id="rId18"/>
    <p:sldId id="4720" r:id="rId19"/>
    <p:sldId id="4721" r:id="rId20"/>
    <p:sldId id="4722" r:id="rId21"/>
    <p:sldId id="2888" r:id="rId22"/>
    <p:sldId id="2915" r:id="rId23"/>
    <p:sldId id="2916" r:id="rId24"/>
    <p:sldId id="2917" r:id="rId25"/>
    <p:sldId id="3059" r:id="rId26"/>
    <p:sldId id="472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DAFF"/>
    <a:srgbClr val="9933FF"/>
    <a:srgbClr val="FF6600"/>
    <a:srgbClr val="6AFC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C76669-64AC-46DE-82F3-C009E97EC696}" v="1" dt="2024-08-31T19:13:18.8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74" autoAdjust="0"/>
    <p:restoredTop sz="86571" autoAdjust="0"/>
  </p:normalViewPr>
  <p:slideViewPr>
    <p:cSldViewPr snapToGrid="0">
      <p:cViewPr varScale="1">
        <p:scale>
          <a:sx n="57" d="100"/>
          <a:sy n="57" d="100"/>
        </p:scale>
        <p:origin x="48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kseat Pilot" userId="d180a19d18cc575d" providerId="LiveId" clId="{CFC76669-64AC-46DE-82F3-C009E97EC696}"/>
    <pc:docChg chg="undo custSel modSld">
      <pc:chgData name="Backseat Pilot" userId="d180a19d18cc575d" providerId="LiveId" clId="{CFC76669-64AC-46DE-82F3-C009E97EC696}" dt="2024-08-31T00:06:07.981" v="65" actId="14100"/>
      <pc:docMkLst>
        <pc:docMk/>
      </pc:docMkLst>
      <pc:sldChg chg="modSp mod">
        <pc:chgData name="Backseat Pilot" userId="d180a19d18cc575d" providerId="LiveId" clId="{CFC76669-64AC-46DE-82F3-C009E97EC696}" dt="2024-08-30T23:53:49.818" v="63" actId="20577"/>
        <pc:sldMkLst>
          <pc:docMk/>
          <pc:sldMk cId="886843818" sldId="2917"/>
        </pc:sldMkLst>
        <pc:spChg chg="mod">
          <ac:chgData name="Backseat Pilot" userId="d180a19d18cc575d" providerId="LiveId" clId="{CFC76669-64AC-46DE-82F3-C009E97EC696}" dt="2024-08-30T23:53:49.818" v="63" actId="20577"/>
          <ac:spMkLst>
            <pc:docMk/>
            <pc:sldMk cId="886843818" sldId="2917"/>
            <ac:spMk id="3" creationId="{07050F09-BF48-404C-8847-A824ABA2DCBC}"/>
          </ac:spMkLst>
        </pc:spChg>
      </pc:sldChg>
      <pc:sldChg chg="modSp mod">
        <pc:chgData name="Backseat Pilot" userId="d180a19d18cc575d" providerId="LiveId" clId="{CFC76669-64AC-46DE-82F3-C009E97EC696}" dt="2024-08-31T00:05:59.368" v="64" actId="403"/>
        <pc:sldMkLst>
          <pc:docMk/>
          <pc:sldMk cId="1671269154" sldId="4708"/>
        </pc:sldMkLst>
        <pc:spChg chg="mod">
          <ac:chgData name="Backseat Pilot" userId="d180a19d18cc575d" providerId="LiveId" clId="{CFC76669-64AC-46DE-82F3-C009E97EC696}" dt="2024-08-31T00:05:59.368" v="64" actId="403"/>
          <ac:spMkLst>
            <pc:docMk/>
            <pc:sldMk cId="1671269154" sldId="4708"/>
            <ac:spMk id="4" creationId="{AA48CC83-AC9A-4FC6-8E2B-1C6EFFC5033D}"/>
          </ac:spMkLst>
        </pc:spChg>
      </pc:sldChg>
      <pc:sldChg chg="modSp mod">
        <pc:chgData name="Backseat Pilot" userId="d180a19d18cc575d" providerId="LiveId" clId="{CFC76669-64AC-46DE-82F3-C009E97EC696}" dt="2024-08-31T00:06:07.981" v="65" actId="14100"/>
        <pc:sldMkLst>
          <pc:docMk/>
          <pc:sldMk cId="4130140708" sldId="4709"/>
        </pc:sldMkLst>
        <pc:spChg chg="mod">
          <ac:chgData name="Backseat Pilot" userId="d180a19d18cc575d" providerId="LiveId" clId="{CFC76669-64AC-46DE-82F3-C009E97EC696}" dt="2024-08-31T00:06:07.981" v="65" actId="14100"/>
          <ac:spMkLst>
            <pc:docMk/>
            <pc:sldMk cId="4130140708" sldId="4709"/>
            <ac:spMk id="3" creationId="{B639981C-2B1B-4263-BBF6-2D800C677720}"/>
          </ac:spMkLst>
        </pc:spChg>
      </pc:sldChg>
      <pc:sldChg chg="modSp mod">
        <pc:chgData name="Backseat Pilot" userId="d180a19d18cc575d" providerId="LiveId" clId="{CFC76669-64AC-46DE-82F3-C009E97EC696}" dt="2024-08-30T23:51:54.684" v="1" actId="14100"/>
        <pc:sldMkLst>
          <pc:docMk/>
          <pc:sldMk cId="1514983735" sldId="4710"/>
        </pc:sldMkLst>
        <pc:spChg chg="mod">
          <ac:chgData name="Backseat Pilot" userId="d180a19d18cc575d" providerId="LiveId" clId="{CFC76669-64AC-46DE-82F3-C009E97EC696}" dt="2024-08-30T23:51:54.684" v="1" actId="14100"/>
          <ac:spMkLst>
            <pc:docMk/>
            <pc:sldMk cId="1514983735" sldId="4710"/>
            <ac:spMk id="3" creationId="{B639981C-2B1B-4263-BBF6-2D800C677720}"/>
          </ac:spMkLst>
        </pc:spChg>
      </pc:sldChg>
      <pc:sldChg chg="modSp mod">
        <pc:chgData name="Backseat Pilot" userId="d180a19d18cc575d" providerId="LiveId" clId="{CFC76669-64AC-46DE-82F3-C009E97EC696}" dt="2024-08-30T23:52:48.113" v="44" actId="1076"/>
        <pc:sldMkLst>
          <pc:docMk/>
          <pc:sldMk cId="2206702034" sldId="4711"/>
        </pc:sldMkLst>
        <pc:spChg chg="mod">
          <ac:chgData name="Backseat Pilot" userId="d180a19d18cc575d" providerId="LiveId" clId="{CFC76669-64AC-46DE-82F3-C009E97EC696}" dt="2024-08-30T23:52:43.243" v="43" actId="20577"/>
          <ac:spMkLst>
            <pc:docMk/>
            <pc:sldMk cId="2206702034" sldId="4711"/>
            <ac:spMk id="3" creationId="{B639981C-2B1B-4263-BBF6-2D800C677720}"/>
          </ac:spMkLst>
        </pc:spChg>
        <pc:picChg chg="mod">
          <ac:chgData name="Backseat Pilot" userId="d180a19d18cc575d" providerId="LiveId" clId="{CFC76669-64AC-46DE-82F3-C009E97EC696}" dt="2024-08-30T23:52:48.113" v="44" actId="1076"/>
          <ac:picMkLst>
            <pc:docMk/>
            <pc:sldMk cId="2206702034" sldId="4711"/>
            <ac:picMk id="9" creationId="{4D8460AC-38A5-D2B2-A469-72622C77067E}"/>
          </ac:picMkLst>
        </pc:picChg>
      </pc:sldChg>
      <pc:sldChg chg="modSp mod">
        <pc:chgData name="Backseat Pilot" userId="d180a19d18cc575d" providerId="LiveId" clId="{CFC76669-64AC-46DE-82F3-C009E97EC696}" dt="2024-08-30T23:53:09.543" v="61" actId="1038"/>
        <pc:sldMkLst>
          <pc:docMk/>
          <pc:sldMk cId="3654116723" sldId="4714"/>
        </pc:sldMkLst>
        <pc:picChg chg="mod">
          <ac:chgData name="Backseat Pilot" userId="d180a19d18cc575d" providerId="LiveId" clId="{CFC76669-64AC-46DE-82F3-C009E97EC696}" dt="2024-08-30T23:53:09.543" v="61" actId="1038"/>
          <ac:picMkLst>
            <pc:docMk/>
            <pc:sldMk cId="3654116723" sldId="4714"/>
            <ac:picMk id="6" creationId="{63FC732E-6CB4-CA6B-1CF8-0975B40C7214}"/>
          </ac:picMkLst>
        </pc:picChg>
        <pc:picChg chg="mod">
          <ac:chgData name="Backseat Pilot" userId="d180a19d18cc575d" providerId="LiveId" clId="{CFC76669-64AC-46DE-82F3-C009E97EC696}" dt="2024-08-30T23:53:09.543" v="61" actId="1038"/>
          <ac:picMkLst>
            <pc:docMk/>
            <pc:sldMk cId="3654116723" sldId="4714"/>
            <ac:picMk id="13" creationId="{4BCCEC82-6F02-E94B-82C5-B2348E97FDE2}"/>
          </ac:picMkLst>
        </pc:picChg>
      </pc:sldChg>
      <pc:sldChg chg="modSp mod">
        <pc:chgData name="Backseat Pilot" userId="d180a19d18cc575d" providerId="LiveId" clId="{CFC76669-64AC-46DE-82F3-C009E97EC696}" dt="2024-08-30T23:53:16.582" v="62" actId="1076"/>
        <pc:sldMkLst>
          <pc:docMk/>
          <pc:sldMk cId="1112522576" sldId="4717"/>
        </pc:sldMkLst>
        <pc:picChg chg="mod">
          <ac:chgData name="Backseat Pilot" userId="d180a19d18cc575d" providerId="LiveId" clId="{CFC76669-64AC-46DE-82F3-C009E97EC696}" dt="2024-08-30T23:53:16.582" v="62" actId="1076"/>
          <ac:picMkLst>
            <pc:docMk/>
            <pc:sldMk cId="1112522576" sldId="4717"/>
            <ac:picMk id="6" creationId="{5230C0E0-CA0E-7597-3373-8D9A5FF65F2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A1BEE0-D84A-42A1-B6BD-DE2016CBB155}" type="datetimeFigureOut">
              <a:rPr lang="en-US" smtClean="0"/>
              <a:t>8/31/2024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588CED-487F-4E30-A58B-D2192001BB93}" type="slidenum">
              <a:rPr lang="en-US" smtClean="0"/>
              <a:t>‹#›</a:t>
            </a:fld>
            <a:endParaRPr lang="en-US"/>
          </a:p>
        </p:txBody>
      </p:sp>
    </p:spTree>
    <p:extLst>
      <p:ext uri="{BB962C8B-B14F-4D97-AF65-F5344CB8AC3E}">
        <p14:creationId xmlns:p14="http://schemas.microsoft.com/office/powerpoint/2010/main" val="13437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588CED-487F-4E30-A58B-D2192001BB93}" type="slidenum">
              <a:rPr lang="en-US" smtClean="0"/>
              <a:t>14</a:t>
            </a:fld>
            <a:endParaRPr lang="en-US" dirty="0"/>
          </a:p>
        </p:txBody>
      </p:sp>
    </p:spTree>
    <p:extLst>
      <p:ext uri="{BB962C8B-B14F-4D97-AF65-F5344CB8AC3E}">
        <p14:creationId xmlns:p14="http://schemas.microsoft.com/office/powerpoint/2010/main" val="2301688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588CED-487F-4E30-A58B-D2192001BB93}" type="slidenum">
              <a:rPr lang="en-US" smtClean="0"/>
              <a:t>25</a:t>
            </a:fld>
            <a:endParaRPr lang="en-US" dirty="0"/>
          </a:p>
        </p:txBody>
      </p:sp>
    </p:spTree>
    <p:extLst>
      <p:ext uri="{BB962C8B-B14F-4D97-AF65-F5344CB8AC3E}">
        <p14:creationId xmlns:p14="http://schemas.microsoft.com/office/powerpoint/2010/main" val="1936600055"/>
      </p:ext>
    </p:extLst>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0" name="Logo chip"/>
          <p:cNvSpPr/>
          <p:nvPr userDrawn="1"/>
        </p:nvSpPr>
        <p:spPr>
          <a:xfrm>
            <a:off x="5295900" y="899160"/>
            <a:ext cx="1600200" cy="1600200"/>
          </a:xfrm>
          <a:prstGeom prst="roundRect">
            <a:avLst>
              <a:gd name="adj" fmla="val 18000"/>
            </a:avLst>
          </a:prstGeom>
          <a:solidFill>
            <a:schemeClr val="bg1"/>
          </a:solidFill>
          <a:ln>
            <a:noFill/>
          </a:ln>
        </p:spPr>
        <p:txBody>
          <a:bodyPr/>
          <a:lstStyle/>
          <a:p/>
        </p:txBody>
      </p:sp>
      <p:pic>
        <p:nvPicPr>
          <p:cNvPr id="21" name="AirTest Pro logo"/>
          <p:cNvPicPr>
            <a:picLocks noChangeAspect="1"/>
          </p:cNvPicPr>
          <p:nvPr userDrawn="1"/>
        </p:nvPicPr>
        <p:blipFill>
          <a:blip r:embed="rIdLogo"/>
          <a:stretch>
            <a:fillRect/>
          </a:stretch>
        </p:blipFill>
        <p:spPr>
          <a:xfrm>
            <a:off x="5519928" y="1202311"/>
            <a:ext cx="1152144" cy="993897"/>
          </a:xfrm>
          <a:prstGeom prst="rect">
            <a:avLst/>
          </a:prstGeom>
        </p:spPr>
      </p:pic>
      <p:sp>
        <p:nvSpPr>
          <p:cNvPr id="2" name="Title 1"/>
          <p:cNvSpPr>
            <a:spLocks noGrp="1"/>
          </p:cNvSpPr>
          <p:nvPr>
            <p:ph type="ctrTitle"/>
          </p:nvPr>
        </p:nvSpPr>
        <p:spPr>
          <a:xfrm>
            <a:off x="914400" y="2743200"/>
            <a:ext cx="10363200" cy="1371600"/>
          </a:xfrm>
          <a:prstGeom prst="rect">
            <a:avLst/>
          </a:prstGeom>
        </p:spPr>
        <p:txBody>
          <a:bodyPr vert="horz" rtlCol="0" anchor="b"/>
          <a:lstStyle>
            <a:lvl1pPr algn="ctr">
              <a:defRPr sz="4400">
                <a:solidFill>
                  <a:schemeClr val="bg1"/>
                </a:solidFill>
              </a:defRPr>
            </a:lvl1pPr>
          </a:lstStyle>
          <a:p>
            <a:r>
              <a:rPr lang="en-US"/>
              <a:t>Click to edit title</a:t>
            </a:r>
          </a:p>
        </p:txBody>
      </p:sp>
      <p:sp>
        <p:nvSpPr>
          <p:cNvPr id="3" name="Subtitle 2"/>
          <p:cNvSpPr>
            <a:spLocks noGrp="1"/>
          </p:cNvSpPr>
          <p:nvPr>
            <p:ph type="subTitle" idx="1"/>
          </p:nvPr>
        </p:nvSpPr>
        <p:spPr>
          <a:xfrm>
            <a:off x="1828800" y="4343400"/>
            <a:ext cx="8534400" cy="731520"/>
          </a:xfrm>
          <a:prstGeom prst="rect">
            <a:avLst/>
          </a:prstGeom>
        </p:spPr>
        <p:txBody>
          <a:bodyPr vert="horz" rtlCol="0"/>
          <a:lstStyle>
            <a:lvl1pPr marL="0" indent="0" algn="ctr">
              <a:buNone/>
              <a:defRPr sz="2000">
                <a:solidFill>
                  <a:schemeClr val="bg1">
                    <a:alpha val="90000"/>
                  </a:schemeClr>
                </a:solidFill>
              </a:defRPr>
            </a:lvl1pPr>
          </a:lstStyle>
          <a:p>
            <a:r>
              <a:rPr lang="en-US"/>
              <a:t>Click to edit subtitle</a:t>
            </a:r>
          </a:p>
        </p:txBody>
      </p:sp>
      <p:sp>
        <p:nvSpPr>
          <p:cNvPr id="10" name="Wordmark"/>
          <p:cNvSpPr txBox="1"/>
          <p:nvPr userDrawn="1"/>
        </p:nvSpPr>
        <p:spPr>
          <a:xfrm>
            <a:off x="0" y="6217920"/>
            <a:ext cx="12192000" cy="365760"/>
          </a:xfrm>
          <a:prstGeom prst="rect">
            <a:avLst/>
          </a:prstGeom>
        </p:spPr>
        <p:txBody>
          <a:bodyPr rtlCol="0"/>
          <a:lstStyle/>
          <a:p>
            <a:pPr algn="ctr"/>
            <a:r>
              <a:rPr lang="en-US" sz="1500" b="1" spc="100">
                <a:solidFill>
                  <a:schemeClr val="bg1"/>
                </a:solidFill>
              </a:rPr>
              <a:t>AirTest Pro</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9" name="AirTest Pro logo"/>
          <p:cNvPicPr>
            <a:picLocks noChangeAspect="1"/>
          </p:cNvPicPr>
          <p:nvPr userDrawn="1"/>
        </p:nvPicPr>
        <p:blipFill>
          <a:blip r:embed="rIdLogo"/>
          <a:stretch>
            <a:fillRect/>
          </a:stretch>
        </p:blipFill>
        <p:spPr>
          <a:xfrm>
            <a:off x="228600" y="6459984"/>
            <a:ext cx="317996" cy="274320"/>
          </a:xfrm>
          <a:prstGeom prst="rect">
            <a:avLst/>
          </a:prstGeom>
        </p:spPr>
      </p:pic>
      <p:sp>
        <p:nvSpPr>
          <p:cNvPr id="2" name="Title 1"/>
          <p:cNvSpPr>
            <a:spLocks noGrp="1"/>
          </p:cNvSpPr>
          <p:nvPr>
            <p:ph type="title"/>
          </p:nvPr>
        </p:nvSpPr>
        <p:spPr>
          <a:xfrm>
            <a:off x="1214166" y="274320"/>
            <a:ext cx="10515600" cy="800100"/>
          </a:xfrm>
          <a:prstGeom prst="rect">
            <a:avLst/>
          </a:prstGeom>
        </p:spPr>
        <p:txBody>
          <a:bodyPr vert="horz" rtlCol="0" anchor="b"/>
          <a:lstStyle/>
          <a:p>
            <a:r>
              <a:rPr lang="en-US"/>
              <a:t>Click to edit title</a:t>
            </a:r>
          </a:p>
        </p:txBody>
      </p:sp>
      <p:sp>
        <p:nvSpPr>
          <p:cNvPr id="3" name="Content Placeholder 2"/>
          <p:cNvSpPr>
            <a:spLocks noGrp="1"/>
          </p:cNvSpPr>
          <p:nvPr>
            <p:ph type="body" idx="1"/>
          </p:nvPr>
        </p:nvSpPr>
        <p:spPr>
          <a:xfrm>
            <a:off x="1214166" y="1752600"/>
            <a:ext cx="10515600" cy="4700000"/>
          </a:xfrm>
          <a:prstGeom prst="rect">
            <a:avLst/>
          </a:prstGeom>
        </p:spPr>
        <p:txBody>
          <a:bodyPr vert="horz" rtlCol="0"/>
          <a:lstStyle/>
          <a:p>
            <a:pPr lvl="0"/>
            <a:r>
              <a:rPr lang="en-US"/>
              <a:t>Click to edit text</a:t>
            </a:r>
          </a:p>
        </p:txBody>
      </p:sp>
      <p:sp>
        <p:nvSpPr>
          <p:cNvPr id="4" name="Slide Number Placeholder"/>
          <p:cNvSpPr>
            <a:spLocks noGrp="1"/>
          </p:cNvSpPr>
          <p:nvPr>
            <p:ph type="sldNum" idx="12"/>
          </p:nvPr>
        </p:nvSpPr>
        <p:spPr>
          <a:xfrm>
            <a:off x="11338560" y="6459984"/>
            <a:ext cx="548640" cy="274320"/>
          </a:xfrm>
          <a:prstGeom prst="rect">
            <a:avLst/>
          </a:prstGeom>
        </p:spPr>
        <p:txBody>
          <a:bodyPr vert="horz" rtlCol="0" anchor="ctr"/>
          <a:lstStyle>
            <a:lvl1pPr algn="r">
              <a:defRPr sz="1000">
                <a:solidFill>
                  <a:srgbClr val="8A94A6"/>
                </a:solidFill>
              </a:defRPr>
            </a:lvl1pPr>
          </a:lstStyle>
          <a:p>
            <a:fld id="{552AB70A-21D7-4B80-99B8-58BDBED7F542}" type="slidenum">
              <a:rPr lang="en-US"/>
              <a:t>1</a:t>
            </a:fld>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0" name="Logo chip"/>
          <p:cNvSpPr/>
          <p:nvPr userDrawn="1"/>
        </p:nvSpPr>
        <p:spPr>
          <a:xfrm>
            <a:off x="5593080" y="1097280"/>
            <a:ext cx="1005840" cy="1005840"/>
          </a:xfrm>
          <a:prstGeom prst="roundRect">
            <a:avLst>
              <a:gd name="adj" fmla="val 18000"/>
            </a:avLst>
          </a:prstGeom>
          <a:solidFill>
            <a:schemeClr val="bg1"/>
          </a:solidFill>
          <a:ln>
            <a:noFill/>
          </a:ln>
        </p:spPr>
        <p:txBody>
          <a:bodyPr/>
          <a:lstStyle/>
          <a:p/>
        </p:txBody>
      </p:sp>
      <p:pic>
        <p:nvPicPr>
          <p:cNvPr id="21" name="AirTest Pro logo"/>
          <p:cNvPicPr>
            <a:picLocks noChangeAspect="1"/>
          </p:cNvPicPr>
          <p:nvPr userDrawn="1"/>
        </p:nvPicPr>
        <p:blipFill>
          <a:blip r:embed="rIdLogo"/>
          <a:stretch>
            <a:fillRect/>
          </a:stretch>
        </p:blipFill>
        <p:spPr>
          <a:xfrm>
            <a:off x="5733898" y="1287832"/>
            <a:ext cx="724204" cy="624735"/>
          </a:xfrm>
          <a:prstGeom prst="rect">
            <a:avLst/>
          </a:prstGeom>
        </p:spPr>
      </p:pic>
      <p:sp>
        <p:nvSpPr>
          <p:cNvPr id="2" name="Title 1"/>
          <p:cNvSpPr>
            <a:spLocks noGrp="1"/>
          </p:cNvSpPr>
          <p:nvPr>
            <p:ph type="title"/>
          </p:nvPr>
        </p:nvSpPr>
        <p:spPr>
          <a:xfrm>
            <a:off x="914400" y="2606040"/>
            <a:ext cx="10363200" cy="1371600"/>
          </a:xfrm>
          <a:prstGeom prst="rect">
            <a:avLst/>
          </a:prstGeom>
        </p:spPr>
        <p:txBody>
          <a:bodyPr vert="horz" rtlCol="0" anchor="b"/>
          <a:lstStyle>
            <a:lvl1pPr algn="ctr">
              <a:defRPr sz="4000">
                <a:solidFill>
                  <a:schemeClr val="bg1"/>
                </a:solidFill>
              </a:defRPr>
            </a:lvl1pPr>
          </a:lstStyle>
          <a:p>
            <a:r>
              <a:rPr lang="en-US"/>
              <a:t>Click to edit title</a:t>
            </a:r>
          </a:p>
        </p:txBody>
      </p:sp>
      <p:sp>
        <p:nvSpPr>
          <p:cNvPr id="3" name="Text Placeholder 2"/>
          <p:cNvSpPr>
            <a:spLocks noGrp="1"/>
          </p:cNvSpPr>
          <p:nvPr>
            <p:ph type="body" idx="1"/>
          </p:nvPr>
        </p:nvSpPr>
        <p:spPr>
          <a:xfrm>
            <a:off x="1828800" y="4114800"/>
            <a:ext cx="8534400" cy="731520"/>
          </a:xfrm>
          <a:prstGeom prst="rect">
            <a:avLst/>
          </a:prstGeom>
        </p:spPr>
        <p:txBody>
          <a:bodyPr vert="horz" rtlCol="0"/>
          <a:lstStyle>
            <a:lvl1pPr marL="0" indent="0" algn="ctr">
              <a:buNone/>
              <a:defRPr sz="1800">
                <a:solidFill>
                  <a:schemeClr val="bg1">
                    <a:alpha val="90000"/>
                  </a:schemeClr>
                </a:solidFill>
              </a:defRPr>
            </a:lvl1pPr>
          </a:lstStyle>
          <a:p>
            <a:r>
              <a:rPr lang="en-US"/>
              <a:t>Click to edit text</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027D6D-165F-4767-9EA0-1B280A60A5B4}" type="datetime1">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F3DA2-F1D6-4A73-92C0-55630F2E6614}" type="slidenum">
              <a:rPr lang="en-US" smtClean="0"/>
              <a:t>‹#›</a:t>
            </a:fld>
            <a:endParaRPr lang="en-US"/>
          </a:p>
        </p:txBody>
      </p:sp>
      <p:sp>
        <p:nvSpPr>
          <p:cNvPr id="10" name="Content Placeholder 2">
            <a:extLst>
              <a:ext uri="{FF2B5EF4-FFF2-40B4-BE49-F238E27FC236}">
                <a16:creationId xmlns:a16="http://schemas.microsoft.com/office/drawing/2014/main" id="{4D39EA58-C01E-4A95-BA95-11D31D9227D5}"/>
              </a:ext>
            </a:extLst>
          </p:cNvPr>
          <p:cNvSpPr>
            <a:spLocks noGrp="1"/>
          </p:cNvSpPr>
          <p:nvPr>
            <p:ph idx="13"/>
          </p:nvPr>
        </p:nvSpPr>
        <p:spPr>
          <a:xfrm>
            <a:off x="1214166" y="1773141"/>
            <a:ext cx="4480561" cy="4719098"/>
          </a:xfrm>
        </p:spPr>
        <p:txBody>
          <a:bodyPr/>
          <a:lstStyle>
            <a:lvl1pPr>
              <a:defRPr b="0">
                <a:latin typeface="Calibri" panose="020F0502020204030204" pitchFamily="34" charset="0"/>
                <a:cs typeface="Calibri" panose="020F0502020204030204" pitchFamily="34" charset="0"/>
              </a:defRPr>
            </a:lvl1pPr>
            <a:lvl2pPr>
              <a:defRPr>
                <a:latin typeface="Calibri Light" panose="020F0302020204030204" pitchFamily="34" charset="0"/>
                <a:cs typeface="Calibri Light" panose="020F0302020204030204" pitchFamily="34" charset="0"/>
              </a:defRPr>
            </a:lvl2pPr>
            <a:lvl3pPr>
              <a:defRPr>
                <a:latin typeface="Calibri Light" panose="020F0302020204030204" pitchFamily="34" charset="0"/>
                <a:cs typeface="Calibri Light" panose="020F0302020204030204" pitchFamily="34" charset="0"/>
              </a:defRPr>
            </a:lvl3pPr>
            <a:lvl4pPr>
              <a:defRPr>
                <a:latin typeface="Calibri Light" panose="020F0302020204030204" pitchFamily="34" charset="0"/>
                <a:cs typeface="Calibri Light" panose="020F0302020204030204" pitchFamily="34" charset="0"/>
              </a:defRPr>
            </a:lvl4pPr>
            <a:lvl5pPr>
              <a:defRPr>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188F1C40-63F1-4F3C-86B3-9DC76C77E753}"/>
              </a:ext>
            </a:extLst>
          </p:cNvPr>
          <p:cNvSpPr>
            <a:spLocks noGrp="1"/>
          </p:cNvSpPr>
          <p:nvPr>
            <p:ph idx="14"/>
          </p:nvPr>
        </p:nvSpPr>
        <p:spPr>
          <a:xfrm>
            <a:off x="6209620" y="1773141"/>
            <a:ext cx="4480561" cy="4719098"/>
          </a:xfrm>
        </p:spPr>
        <p:txBody>
          <a:bodyPr/>
          <a:lstStyle>
            <a:lvl1pPr>
              <a:defRPr b="0">
                <a:latin typeface="Calibri" panose="020F0502020204030204" pitchFamily="34" charset="0"/>
                <a:cs typeface="Calibri" panose="020F0502020204030204" pitchFamily="34" charset="0"/>
              </a:defRPr>
            </a:lvl1pPr>
            <a:lvl2pPr>
              <a:defRPr>
                <a:latin typeface="Calibri Light" panose="020F0302020204030204" pitchFamily="34" charset="0"/>
                <a:cs typeface="Calibri Light" panose="020F0302020204030204" pitchFamily="34" charset="0"/>
              </a:defRPr>
            </a:lvl2pPr>
            <a:lvl3pPr>
              <a:defRPr>
                <a:latin typeface="Calibri Light" panose="020F0302020204030204" pitchFamily="34" charset="0"/>
                <a:cs typeface="Calibri Light" panose="020F0302020204030204" pitchFamily="34" charset="0"/>
              </a:defRPr>
            </a:lvl3pPr>
            <a:lvl4pPr>
              <a:defRPr>
                <a:latin typeface="Calibri Light" panose="020F0302020204030204" pitchFamily="34" charset="0"/>
                <a:cs typeface="Calibri Light" panose="020F0302020204030204" pitchFamily="34" charset="0"/>
              </a:defRPr>
            </a:lvl4pPr>
            <a:lvl5pPr>
              <a:defRPr>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6E69213C-F3B1-4D19-BE4F-09F1ACA75455}"/>
              </a:ext>
            </a:extLst>
          </p:cNvPr>
          <p:cNvSpPr>
            <a:spLocks noGrp="1"/>
          </p:cNvSpPr>
          <p:nvPr>
            <p:ph type="title"/>
          </p:nvPr>
        </p:nvSpPr>
        <p:spPr>
          <a:xfrm>
            <a:off x="1214166" y="365761"/>
            <a:ext cx="9692640" cy="978009"/>
          </a:xfrm>
        </p:spPr>
        <p:txBody>
          <a:bodyPr/>
          <a:lstStyle>
            <a:lvl1pPr>
              <a:defRPr>
                <a:latin typeface="Bebas Neue" panose="020B0606020202050201" pitchFamily="34" charset="0"/>
                <a:cs typeface="Calibri" panose="020F0502020204030204" pitchFamily="34" charset="0"/>
              </a:defRPr>
            </a:lvl1pPr>
          </a:lstStyle>
          <a:p>
            <a:r>
              <a:rPr lang="en-US"/>
              <a:t>Click to edit Master title style</a:t>
            </a:r>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93098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latin typeface="Calibri Light" panose="020F0302020204030204" pitchFamily="34"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47CC-084E-450E-936D-3CB4CD31B4D6}" type="datetime1">
              <a:rPr lang="en-US" smtClean="0"/>
              <a:t>8/31/2024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407851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51FD25-5455-439A-9E12-670AC55B8767}" type="datetime1">
              <a:rPr lang="en-US" smtClean="0"/>
              <a:t>8/31/2024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245974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F1C19-B503-4062-9010-AFB5A3A5EA97}" type="datetime1">
              <a:rPr lang="en-US" smtClean="0"/>
              <a:t>8/31/2024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2185028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A44C42-06D1-4B32-A1F5-46A45226760A}" type="datetime1">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51597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A537C0-5F8C-4F56-9E63-EB8D5327466B}" type="datetime1">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1955143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C6AD53-4927-410E-9ABE-CEB04EB91603}" type="datetime1">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553310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D8FACE-2E59-4772-AF0D-DC20A3FAEA1C}" type="datetime1">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405557349"/>
      </p:ext>
    </p:extLst>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4166" y="274320"/>
            <a:ext cx="10515600" cy="800100"/>
          </a:xfrm>
          <a:prstGeom prst="rect">
            <a:avLst/>
          </a:prstGeom>
        </p:spPr>
        <p:txBody>
          <a:bodyPr vert="horz" rtlCol="0" anchor="b"/>
          <a:lstStyle/>
          <a:p>
            <a:r>
              <a:rPr lang="en-US"/>
              <a:t>Click to edit Master title style</a:t>
            </a:r>
          </a:p>
        </p:txBody>
      </p:sp>
      <p:sp>
        <p:nvSpPr>
          <p:cNvPr id="3" name="Text Placeholder 2"/>
          <p:cNvSpPr>
            <a:spLocks noGrp="1"/>
          </p:cNvSpPr>
          <p:nvPr>
            <p:ph type="body" idx="1"/>
          </p:nvPr>
        </p:nvSpPr>
        <p:spPr>
          <a:xfrm>
            <a:off x="1214166" y="1752600"/>
            <a:ext cx="10515600" cy="4700000"/>
          </a:xfrm>
          <a:prstGeom prst="rect">
            <a:avLst/>
          </a:prstGeom>
        </p:spPr>
        <p:txBody>
          <a:bodyPr vert="horz" rtlCol="0"/>
          <a:lstStyle/>
          <a:p>
            <a:pPr lvl="0"/>
            <a:r>
              <a:rPr lang="en-US"/>
              <a:t>Click to edit Master text styles</a:t>
            </a:r>
          </a:p>
        </p:txBody>
      </p:sp>
      <p:sp>
        <p:nvSpPr>
          <p:cNvPr id="4" name="Slide Number Placeholder"/>
          <p:cNvSpPr>
            <a:spLocks noGrp="1"/>
          </p:cNvSpPr>
          <p:nvPr>
            <p:ph type="sldNum" idx="12"/>
          </p:nvPr>
        </p:nvSpPr>
        <p:spPr>
          <a:xfrm>
            <a:off x="11338560" y="6459984"/>
            <a:ext cx="548640" cy="274320"/>
          </a:xfrm>
          <a:prstGeom prst="rect">
            <a:avLst/>
          </a:prstGeom>
        </p:spPr>
        <p:txBody>
          <a:bodyPr vert="horz" rtlCol="0" anchor="ctr"/>
          <a:lstStyle>
            <a:lvl1pPr algn="r">
              <a:defRPr sz="1000">
                <a:solidFill>
                  <a:srgbClr val="8A94A6"/>
                </a:solidFill>
              </a:defRPr>
            </a:lvl1pPr>
          </a:lstStyle>
          <a:p>
            <a:fld id="{552AB70A-21D7-4B80-99B8-58BDBED7F542}" type="slidenum">
              <a:rPr lang="en-US"/>
              <a:t>1</a:t>
            </a:fld>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95000"/>
        </a:lnSpc>
        <a:spcBef>
          <a:spcPct val="0"/>
        </a:spcBef>
        <a:buNone/>
        <a:defRPr sz="3200" kern="1200" spc="-25" baseline="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buClr>
          <a:schemeClr val="accent1"/>
        </a:buClr>
        <a:buFont typeface="Arial" pitchFamily="34" charset="0"/>
        <a:buChar char="•"/>
        <a:defRPr sz="1600" kern="1200">
          <a:solidFill>
            <a:schemeClr val="tx1"/>
          </a:solidFill>
          <a:latin typeface="+mn-lt"/>
          <a:ea typeface="+mn-ea"/>
          <a:cs typeface="+mn-cs"/>
        </a:defRPr>
      </a:lvl1pPr>
      <a:lvl2pPr marL="520700" indent="-228600" algn="l" defTabSz="914400" rtl="0" eaLnBrk="1" latinLnBrk="0" hangingPunct="1">
        <a:lnSpc>
          <a:spcPct val="100000"/>
        </a:lnSpc>
        <a:spcBef>
          <a:spcPts val="600"/>
        </a:spcBef>
        <a:buClr>
          <a:schemeClr val="tx1"/>
        </a:buClr>
        <a:buFont typeface="Arial" pitchFamily="34" charset="0"/>
        <a:buChar char="–"/>
        <a:defRPr sz="1400" kern="1200">
          <a:solidFill>
            <a:schemeClr val="tx1"/>
          </a:solidFill>
          <a:latin typeface="+mn-lt"/>
          <a:ea typeface="+mn-ea"/>
          <a:cs typeface="+mn-cs"/>
        </a:defRPr>
      </a:lvl2pPr>
      <a:lvl3pPr marL="742950" indent="-228600" algn="l" defTabSz="914400" rtl="0" eaLnBrk="1" latinLnBrk="0" hangingPunct="1">
        <a:lnSpc>
          <a:spcPct val="100000"/>
        </a:lnSpc>
        <a:spcBef>
          <a:spcPts val="600"/>
        </a:spcBef>
        <a:buClr>
          <a:schemeClr val="accent4"/>
        </a:buClr>
        <a:buFont typeface="Arial" pitchFamily="34" charset="0"/>
        <a:buChar char="•"/>
        <a:defRPr sz="1300" kern="1200">
          <a:solidFill>
            <a:schemeClr val="tx1"/>
          </a:solidFill>
          <a:latin typeface="+mn-lt"/>
          <a:ea typeface="+mn-ea"/>
          <a:cs typeface="+mn-cs"/>
        </a:defRPr>
      </a:lvl3pPr>
      <a:lvl4pPr marL="965200" indent="-228600" algn="l" defTabSz="914400" rtl="0" eaLnBrk="1" latinLnBrk="0" hangingPunct="1">
        <a:lnSpc>
          <a:spcPct val="100000"/>
        </a:lnSpc>
        <a:spcBef>
          <a:spcPts val="600"/>
        </a:spcBef>
        <a:buClr>
          <a:schemeClr val="tx1"/>
        </a:buClr>
        <a:buFont typeface="Arial" pitchFamily="34" charset="0"/>
        <a:buChar char="–"/>
        <a:defRPr sz="1200" kern="1200">
          <a:solidFill>
            <a:schemeClr val="tx1"/>
          </a:solidFill>
          <a:latin typeface="+mn-lt"/>
          <a:ea typeface="+mn-ea"/>
          <a:cs typeface="+mn-cs"/>
        </a:defRPr>
      </a:lvl4pPr>
      <a:lvl5pPr marL="1187450" indent="-228600" algn="l" defTabSz="914400" rtl="0" eaLnBrk="1" latinLnBrk="0" hangingPunct="1">
        <a:lnSpc>
          <a:spcPct val="100000"/>
        </a:lnSpc>
        <a:spcBef>
          <a:spcPts val="600"/>
        </a:spcBef>
        <a:buClr>
          <a:schemeClr val="accent4"/>
        </a:buClr>
        <a:buFont typeface="Arial" pitchFamily="34" charset="0"/>
        <a:buChar char="•"/>
        <a:defRPr sz="1200" kern="1200">
          <a:solidFill>
            <a:schemeClr val="tx1"/>
          </a:solidFill>
          <a:latin typeface="+mn-lt"/>
          <a:ea typeface="+mn-ea"/>
          <a:cs typeface="+mn-cs"/>
        </a:defRPr>
      </a:lvl5pPr>
    </p:bodyStyle>
    <p:otherStyle>
      <a:defPPr>
        <a:defRPr lang="en-US"/>
      </a:defPPr>
      <a:lvl1pPr marL="0" algn="l" defTabSz="914400" rtl="0" eaLnBrk="1" latinLnBrk="0" hangingPunct="1">
        <a:defRPr sz="1600" kern="1200">
          <a:solidFill>
            <a:schemeClr val="tx1"/>
          </a:solidFill>
          <a:latin typeface="+mn-lt"/>
          <a:ea typeface="+mn-ea"/>
          <a:cs typeface="+mn-cs"/>
        </a:defRPr>
      </a:lvl1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9EBF-F53D-4952-8C4A-6B921ED1B7C2}"/>
              </a:ext>
            </a:extLst>
          </p:cNvPr>
          <p:cNvSpPr>
            <a:spLocks noGrp="1"/>
          </p:cNvSpPr>
          <p:nvPr>
            <p:ph type="ctrTitle"/>
          </p:nvPr>
        </p:nvSpPr>
        <p:spPr/>
        <p:txBody>
          <a:bodyPr/>
          <a:lstStyle/>
          <a:p>
            <a:r>
              <a:rPr lang="en-US"/>
              <a:t>V</a:t>
            </a:r>
            <a:r>
              <a:rPr lang="en-US"/>
              <a:t>MC</a:t>
            </a:r>
            <a:r>
              <a:rPr lang="en-US"/>
              <a:t> Demonstration</a:t>
            </a:r>
          </a:p>
        </p:txBody>
      </p:sp>
      <p:sp>
        <p:nvSpPr>
          <p:cNvPr id="3" name="Subtitle 2">
            <a:extLst>
              <a:ext uri="{FF2B5EF4-FFF2-40B4-BE49-F238E27FC236}">
                <a16:creationId xmlns:a16="http://schemas.microsoft.com/office/drawing/2014/main" id="{DD470BF0-5BD9-44F1-84FC-D6B0F18D69B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19484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A31DA-422B-4FB9-8208-04DEB46F5F9B}"/>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C71E0408-BEFF-463D-B0AB-125668F8DC3B}"/>
              </a:ext>
            </a:extLst>
          </p:cNvPr>
          <p:cNvSpPr>
            <a:spLocks noGrp="1"/>
          </p:cNvSpPr>
          <p:nvPr>
            <p:ph idx="1"/>
          </p:nvPr>
        </p:nvSpPr>
        <p:spPr>
          <a:xfrm>
            <a:off x="1214167" y="1773141"/>
            <a:ext cx="4629680" cy="4719098"/>
          </a:xfrm>
        </p:spPr>
        <p:txBody>
          <a:bodyPr/>
          <a:lstStyle/>
          <a:p>
            <a:endParaRPr lang="en-US" dirty="0"/>
          </a:p>
          <a:p>
            <a:pPr marL="171450" indent="0">
              <a:buNone/>
            </a:pPr>
            <a:r>
              <a:rPr lang="en-US" b="1" dirty="0"/>
              <a:t>WHAT</a:t>
            </a:r>
          </a:p>
          <a:p>
            <a:pPr lvl="1"/>
            <a:r>
              <a:rPr lang="en-US" dirty="0"/>
              <a:t>An explanation of V</a:t>
            </a:r>
            <a:r>
              <a:rPr lang="en-US" sz="1600" u="none" strike="noStrike" baseline="-25000" dirty="0">
                <a:effectLst/>
                <a:latin typeface="Calibri" panose="020F0502020204030204" pitchFamily="34" charset="0"/>
                <a:ea typeface="Calibri" panose="02020603050405020304" pitchFamily="18" charset="0"/>
                <a:cs typeface="Calibri" panose="02020603050405020304" pitchFamily="18" charset="0"/>
              </a:rPr>
              <a:t>MC</a:t>
            </a:r>
            <a:r>
              <a:rPr lang="en-US" dirty="0"/>
              <a:t> and how it affects multiengine flying</a:t>
            </a:r>
          </a:p>
          <a:p>
            <a:pPr lvl="1"/>
            <a:r>
              <a:rPr lang="en-US" dirty="0"/>
              <a:t>Demonstration of the procedure used to regain control of the aircraft in the case it slows below the minimum controllable airspeed</a:t>
            </a:r>
          </a:p>
          <a:p>
            <a:pPr marL="0" indent="0">
              <a:buNone/>
            </a:pPr>
            <a:endParaRPr lang="en-US" dirty="0"/>
          </a:p>
          <a:p>
            <a:pPr marL="171450" indent="0">
              <a:buNone/>
            </a:pPr>
            <a:r>
              <a:rPr lang="en-US" b="1" dirty="0"/>
              <a:t>WHY</a:t>
            </a:r>
          </a:p>
          <a:p>
            <a:pPr lvl="1"/>
            <a:r>
              <a:rPr lang="en-US" dirty="0"/>
              <a:t>Safety!</a:t>
            </a:r>
          </a:p>
          <a:p>
            <a:pPr lvl="1"/>
            <a:r>
              <a:rPr lang="en-US" dirty="0"/>
              <a:t>Without an understanding of V</a:t>
            </a:r>
            <a:r>
              <a:rPr lang="en-US" sz="1600" u="none" strike="noStrike" baseline="-25000" dirty="0">
                <a:effectLst/>
                <a:latin typeface="Calibri" panose="020F0502020204030204" pitchFamily="34" charset="0"/>
                <a:ea typeface="Calibri" panose="02020603050405020304" pitchFamily="18" charset="0"/>
                <a:cs typeface="Calibri" panose="02020603050405020304" pitchFamily="18" charset="0"/>
              </a:rPr>
              <a:t>MC</a:t>
            </a:r>
            <a:r>
              <a:rPr lang="en-US" dirty="0"/>
              <a:t> and the proper recovery techniques, decelerating below V</a:t>
            </a:r>
            <a:r>
              <a:rPr lang="en-US" sz="1600" u="none" strike="noStrike" baseline="-25000" dirty="0">
                <a:effectLst/>
                <a:latin typeface="Calibri" panose="020F0502020204030204" pitchFamily="34" charset="0"/>
                <a:ea typeface="Calibri" panose="02020603050405020304" pitchFamily="18" charset="0"/>
                <a:cs typeface="Calibri" panose="02020603050405020304" pitchFamily="18" charset="0"/>
              </a:rPr>
              <a:t>MC</a:t>
            </a:r>
            <a:r>
              <a:rPr lang="en-US" dirty="0"/>
              <a:t> can lead to a loss of control</a:t>
            </a:r>
          </a:p>
          <a:p>
            <a:pPr lvl="1"/>
            <a:endParaRPr lang="en-US" dirty="0"/>
          </a:p>
        </p:txBody>
      </p:sp>
      <p:sp>
        <p:nvSpPr>
          <p:cNvPr id="4" name="Content Placeholder 2">
            <a:extLst>
              <a:ext uri="{FF2B5EF4-FFF2-40B4-BE49-F238E27FC236}">
                <a16:creationId xmlns:a16="http://schemas.microsoft.com/office/drawing/2014/main" id="{AA48CC83-AC9A-4FC6-8E2B-1C6EFFC5033D}"/>
              </a:ext>
            </a:extLst>
          </p:cNvPr>
          <p:cNvSpPr txBox="1">
            <a:spLocks/>
          </p:cNvSpPr>
          <p:nvPr/>
        </p:nvSpPr>
        <p:spPr>
          <a:xfrm>
            <a:off x="5843846" y="1775428"/>
            <a:ext cx="5237595" cy="4719098"/>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None/>
            </a:pPr>
            <a:r>
              <a:rPr lang="en-US" sz="2000" dirty="0"/>
              <a:t>         </a:t>
            </a:r>
            <a:r>
              <a:rPr lang="en-US" sz="2000" b="1" dirty="0"/>
              <a:t>CONTENT</a:t>
            </a:r>
          </a:p>
          <a:p>
            <a:pPr marL="739775" indent="-182563"/>
            <a:r>
              <a:rPr lang="en-US" sz="2000" u="none" strike="noStrike" dirty="0">
                <a:effectLst/>
                <a:latin typeface="Calibri" panose="020F0502020204030204" pitchFamily="34" charset="0"/>
                <a:ea typeface="Calibri" panose="02020603050405020304" pitchFamily="18" charset="0"/>
                <a:cs typeface="Calibri" panose="02020603050405020304" pitchFamily="18" charset="0"/>
              </a:rPr>
              <a:t>One Engine Inoperative Airspeeds</a:t>
            </a:r>
            <a:endParaRPr lang="en-US" sz="2000" dirty="0">
              <a:effectLst/>
              <a:latin typeface="Calibri" panose="020F0502020204030204" pitchFamily="34" charset="0"/>
              <a:ea typeface="Calibri" panose="02020603050405020304" pitchFamily="18" charset="0"/>
              <a:cs typeface="Calibri" panose="02020603050405020304" pitchFamily="18" charset="0"/>
            </a:endParaRPr>
          </a:p>
          <a:p>
            <a:pPr marL="739775" indent="-182563"/>
            <a:r>
              <a:rPr lang="en-US" sz="2000" dirty="0"/>
              <a:t>V</a:t>
            </a:r>
            <a:r>
              <a:rPr lang="en-US" sz="2000" u="none" strike="noStrike" baseline="-25000" dirty="0">
                <a:effectLst/>
                <a:latin typeface="Calibri" panose="020F0502020204030204" pitchFamily="34" charset="0"/>
                <a:ea typeface="Calibri" panose="02020603050405020304" pitchFamily="18" charset="0"/>
                <a:cs typeface="Calibri" panose="02020603050405020304" pitchFamily="18" charset="0"/>
              </a:rPr>
              <a:t>MC</a:t>
            </a:r>
            <a:r>
              <a:rPr lang="en-US" sz="2000" dirty="0"/>
              <a:t>: Minimum Controllable Airspeed </a:t>
            </a:r>
          </a:p>
          <a:p>
            <a:pPr marL="739775" indent="-182563"/>
            <a:r>
              <a:rPr lang="en-US" sz="2000" dirty="0"/>
              <a:t>V</a:t>
            </a:r>
            <a:r>
              <a:rPr lang="en-US" sz="2000" u="none" strike="noStrike" baseline="-25000" dirty="0">
                <a:effectLst/>
                <a:latin typeface="Calibri" panose="020F0502020204030204" pitchFamily="34" charset="0"/>
                <a:ea typeface="Calibri" panose="02020603050405020304" pitchFamily="18" charset="0"/>
                <a:cs typeface="Calibri" panose="02020603050405020304" pitchFamily="18" charset="0"/>
              </a:rPr>
              <a:t>MC</a:t>
            </a:r>
            <a:r>
              <a:rPr lang="en-US" sz="2000" dirty="0"/>
              <a:t> in the Airplane</a:t>
            </a:r>
          </a:p>
          <a:p>
            <a:pPr marL="739775" indent="-182563"/>
            <a:r>
              <a:rPr lang="en-US" sz="2000" dirty="0"/>
              <a:t>V</a:t>
            </a:r>
            <a:r>
              <a:rPr lang="en-US" sz="2000" u="none" strike="noStrike" baseline="-25000" dirty="0">
                <a:effectLst/>
                <a:latin typeface="Calibri" panose="020F0502020204030204" pitchFamily="34" charset="0"/>
                <a:ea typeface="Calibri" panose="02020603050405020304" pitchFamily="18" charset="0"/>
                <a:cs typeface="Calibri" panose="02020603050405020304" pitchFamily="18" charset="0"/>
              </a:rPr>
              <a:t>MC</a:t>
            </a:r>
            <a:r>
              <a:rPr lang="en-US" sz="2000" dirty="0"/>
              <a:t> Demonstration</a:t>
            </a:r>
          </a:p>
          <a:p>
            <a:pPr marL="739775" indent="-182563"/>
            <a:r>
              <a:rPr lang="en-US" sz="2000" dirty="0"/>
              <a:t>Hazards</a:t>
            </a:r>
          </a:p>
          <a:p>
            <a:pPr marL="739775" indent="-182563"/>
            <a:endParaRPr lang="en-US" sz="2000" dirty="0"/>
          </a:p>
          <a:p>
            <a:pPr marL="274320" lvl="1" indent="0">
              <a:buFont typeface="Wingdings 2" pitchFamily="18" charset="2"/>
              <a:buNone/>
            </a:pPr>
            <a:endParaRPr lang="en-US" sz="1800" dirty="0"/>
          </a:p>
        </p:txBody>
      </p:sp>
      <p:cxnSp>
        <p:nvCxnSpPr>
          <p:cNvPr id="5" name="Straight Connector 4">
            <a:extLst>
              <a:ext uri="{FF2B5EF4-FFF2-40B4-BE49-F238E27FC236}">
                <a16:creationId xmlns:a16="http://schemas.microsoft.com/office/drawing/2014/main" id="{367AD19B-341A-40BA-B16E-39D50CCBE2C2}"/>
              </a:ext>
            </a:extLst>
          </p:cNvPr>
          <p:cNvCxnSpPr>
            <a:cxnSpLocks/>
          </p:cNvCxnSpPr>
          <p:nvPr/>
        </p:nvCxnSpPr>
        <p:spPr>
          <a:xfrm>
            <a:off x="6425489" y="2134082"/>
            <a:ext cx="4048038" cy="0"/>
          </a:xfrm>
          <a:prstGeom prst="line">
            <a:avLst/>
          </a:prstGeom>
          <a:ln w="19050"/>
        </p:spPr>
        <p:style>
          <a:lnRef idx="1">
            <a:schemeClr val="dk1"/>
          </a:lnRef>
          <a:fillRef idx="0">
            <a:schemeClr val="dk1"/>
          </a:fillRef>
          <a:effectRef idx="0">
            <a:schemeClr val="dk1"/>
          </a:effectRef>
          <a:fontRef idx="minor">
            <a:schemeClr val="tx1"/>
          </a:fontRef>
        </p:style>
      </p:cxnSp>
      <p:sp>
        <p:nvSpPr>
          <p:cNvPr id="6" name="Slide Number Placeholder 5">
            <a:extLst>
              <a:ext uri="{FF2B5EF4-FFF2-40B4-BE49-F238E27FC236}">
                <a16:creationId xmlns:a16="http://schemas.microsoft.com/office/drawing/2014/main" id="{45DB8D56-39EF-4926-99E9-9CB8BE27774E}"/>
              </a:ext>
            </a:extLst>
          </p:cNvPr>
          <p:cNvSpPr>
            <a:spLocks noGrp="1"/>
          </p:cNvSpPr>
          <p:nvPr>
            <p:ph type="sldNum" sz="quarter" idx="12"/>
          </p:nvPr>
        </p:nvSpPr>
        <p:spPr/>
        <p:txBody>
          <a:bodyPr>
            <a:normAutofit fontScale="85000" lnSpcReduction="20000"/>
          </a:bodyPr>
          <a:lstStyle/>
          <a:p>
            <a:fld id="{CD4F3DA2-F1D6-4A73-92C0-55630F2E6614}" type="slidenum">
              <a:rPr lang="en-US" smtClean="0"/>
              <a:t>2</a:t>
            </a:fld>
            <a:endParaRPr lang="en-US" dirty="0"/>
          </a:p>
        </p:txBody>
      </p:sp>
    </p:spTree>
    <p:extLst>
      <p:ext uri="{BB962C8B-B14F-4D97-AF65-F5344CB8AC3E}">
        <p14:creationId xmlns:p14="http://schemas.microsoft.com/office/powerpoint/2010/main" val="167126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One Engine Inoperative Airspeeds</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5" y="1773141"/>
            <a:ext cx="4521617" cy="4719098"/>
          </a:xfrm>
        </p:spPr>
        <p:txBody>
          <a:bodyPr/>
          <a:lstStyle/>
          <a:p>
            <a:r>
              <a:rPr lang="en-US" dirty="0"/>
              <a:t>Safe Single Engine Speed</a:t>
            </a:r>
          </a:p>
          <a:p>
            <a:r>
              <a:rPr lang="en-US" dirty="0"/>
              <a:t>Minimum speed to intentionally render an engine inoperative</a:t>
            </a:r>
          </a:p>
          <a:p>
            <a:pPr lvl="1"/>
            <a:r>
              <a:rPr lang="en-US" dirty="0"/>
              <a:t>Failing an engine below V</a:t>
            </a:r>
            <a:r>
              <a:rPr lang="en-US" baseline="-25000" dirty="0">
                <a:cs typeface="Calibri" panose="02020603050405020304" pitchFamily="18" charset="0"/>
              </a:rPr>
              <a:t>S</a:t>
            </a:r>
            <a:r>
              <a:rPr lang="en-US" baseline="-25000" dirty="0">
                <a:effectLst/>
                <a:latin typeface="Calibri" panose="020F0502020204030204" pitchFamily="34" charset="0"/>
                <a:ea typeface="Calibri" panose="02020603050405020304" pitchFamily="18" charset="0"/>
                <a:cs typeface="Calibri" panose="02020603050405020304" pitchFamily="18" charset="0"/>
              </a:rPr>
              <a:t>SE</a:t>
            </a:r>
            <a:r>
              <a:rPr lang="en-US" dirty="0"/>
              <a:t> creates a high likelihood for loss of control &amp; an accident</a:t>
            </a:r>
          </a:p>
          <a:p>
            <a:r>
              <a:rPr lang="en-US" dirty="0"/>
              <a:t>Not depicted on the airspeed indicator</a:t>
            </a:r>
          </a:p>
          <a:p>
            <a:pPr lvl="1"/>
            <a:r>
              <a:rPr lang="en-US" dirty="0"/>
              <a:t>Used for training purposes</a:t>
            </a:r>
          </a:p>
          <a:p>
            <a:r>
              <a:rPr lang="en-US" dirty="0"/>
              <a:t>ACS</a:t>
            </a:r>
          </a:p>
          <a:p>
            <a:pPr lvl="1"/>
            <a:r>
              <a:rPr lang="en-US" dirty="0"/>
              <a:t>Evaluator must not simulate engine failure until attaining at least 400’ AGL &amp; V</a:t>
            </a:r>
            <a:r>
              <a:rPr lang="en-US" baseline="-25000" dirty="0">
                <a:cs typeface="Calibri" panose="02020603050405020304" pitchFamily="18" charset="0"/>
              </a:rPr>
              <a:t>S</a:t>
            </a:r>
            <a:r>
              <a:rPr lang="en-US" baseline="-25000" dirty="0">
                <a:effectLst/>
                <a:latin typeface="Calibri" panose="020F0502020204030204" pitchFamily="34" charset="0"/>
                <a:ea typeface="Calibri" panose="02020603050405020304" pitchFamily="18" charset="0"/>
                <a:cs typeface="Calibri" panose="02020603050405020304" pitchFamily="18" charset="0"/>
              </a:rPr>
              <a:t>SE</a:t>
            </a:r>
            <a:r>
              <a:rPr lang="en-US" dirty="0"/>
              <a:t> (or V</a:t>
            </a:r>
            <a:r>
              <a:rPr lang="en-US" baseline="-25000" dirty="0">
                <a:effectLst/>
                <a:latin typeface="Calibri" panose="020F0502020204030204" pitchFamily="34" charset="0"/>
                <a:ea typeface="Calibri" panose="02020603050405020304" pitchFamily="18" charset="0"/>
                <a:cs typeface="Calibri" panose="02020603050405020304" pitchFamily="18" charset="0"/>
              </a:rPr>
              <a:t>XSE</a:t>
            </a:r>
            <a:r>
              <a:rPr lang="en-US" dirty="0"/>
              <a:t> or V</a:t>
            </a:r>
            <a:r>
              <a:rPr lang="en-US" baseline="-25000" dirty="0">
                <a:effectLst/>
                <a:latin typeface="Calibri" panose="020F0502020204030204" pitchFamily="34" charset="0"/>
                <a:ea typeface="Calibri" panose="02020603050405020304" pitchFamily="18" charset="0"/>
                <a:cs typeface="Calibri" panose="02020603050405020304" pitchFamily="18" charset="0"/>
              </a:rPr>
              <a:t>YSE</a:t>
            </a:r>
            <a:r>
              <a:rPr lang="en-US" dirty="0"/>
              <a:t>)</a:t>
            </a:r>
          </a:p>
          <a:p>
            <a:pPr lvl="1"/>
            <a:r>
              <a:rPr lang="en-US" dirty="0"/>
              <a:t>Apply this during training</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3</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5"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VSSE</a:t>
            </a:r>
          </a:p>
        </p:txBody>
      </p:sp>
      <p:pic>
        <p:nvPicPr>
          <p:cNvPr id="6" name="Picture 5" descr="A close-up of a black instrument&#10;&#10;Description automatically generated">
            <a:extLst>
              <a:ext uri="{FF2B5EF4-FFF2-40B4-BE49-F238E27FC236}">
                <a16:creationId xmlns:a16="http://schemas.microsoft.com/office/drawing/2014/main" id="{7AA33A3A-57A3-81BA-5874-18971BA72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486" y="1664507"/>
            <a:ext cx="4640408" cy="4592047"/>
          </a:xfrm>
          <a:prstGeom prst="rect">
            <a:avLst/>
          </a:prstGeom>
        </p:spPr>
      </p:pic>
    </p:spTree>
    <p:extLst>
      <p:ext uri="{BB962C8B-B14F-4D97-AF65-F5344CB8AC3E}">
        <p14:creationId xmlns:p14="http://schemas.microsoft.com/office/powerpoint/2010/main" val="4130140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One Engine Inoperative Airspeeds</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6" y="1773141"/>
            <a:ext cx="4170634" cy="4719098"/>
          </a:xfrm>
        </p:spPr>
        <p:txBody>
          <a:bodyPr/>
          <a:lstStyle/>
          <a:p>
            <a:r>
              <a:rPr lang="en-US" dirty="0"/>
              <a:t>Best rate of climb speed with OEI</a:t>
            </a:r>
          </a:p>
          <a:p>
            <a:r>
              <a:rPr lang="en-US" dirty="0"/>
              <a:t>Blue line on the airspeed indicator</a:t>
            </a:r>
          </a:p>
          <a:p>
            <a:r>
              <a:rPr lang="en-US" dirty="0"/>
              <a:t>Used for max performance during OEI operations</a:t>
            </a:r>
          </a:p>
          <a:p>
            <a:pPr lvl="1"/>
            <a:r>
              <a:rPr lang="en-US" dirty="0"/>
              <a:t>Or minimize descent, if above the single engine service ceiling</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4</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VYSE: </a:t>
            </a:r>
            <a:r>
              <a:rPr lang="en-US" sz="1400" b="1" spc="60">
                <a:solidFill>
                  <a:srgbClr val="FF5033"/>
                </a:solidFill>
              </a:rPr>
              <a:t>Blue Line</a:t>
            </a:r>
          </a:p>
        </p:txBody>
      </p:sp>
      <p:pic>
        <p:nvPicPr>
          <p:cNvPr id="6" name="Picture 5" descr="A close-up of a black instrument&#10;&#10;Description automatically generated">
            <a:extLst>
              <a:ext uri="{FF2B5EF4-FFF2-40B4-BE49-F238E27FC236}">
                <a16:creationId xmlns:a16="http://schemas.microsoft.com/office/drawing/2014/main" id="{7AA33A3A-57A3-81BA-5874-18971BA72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486" y="1664507"/>
            <a:ext cx="4640408" cy="4592047"/>
          </a:xfrm>
          <a:prstGeom prst="rect">
            <a:avLst/>
          </a:prstGeom>
        </p:spPr>
      </p:pic>
    </p:spTree>
    <p:extLst>
      <p:ext uri="{BB962C8B-B14F-4D97-AF65-F5344CB8AC3E}">
        <p14:creationId xmlns:p14="http://schemas.microsoft.com/office/powerpoint/2010/main" val="1514983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One Engine Inoperative Airspeeds</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6" y="1773141"/>
            <a:ext cx="9876329" cy="4719098"/>
          </a:xfrm>
        </p:spPr>
        <p:txBody>
          <a:bodyPr/>
          <a:lstStyle/>
          <a:p>
            <a:r>
              <a:rPr lang="en-US" dirty="0"/>
              <a:t>Min speed that the plane can be controlled when an engine suddenly becomes inoperative</a:t>
            </a:r>
          </a:p>
          <a:p>
            <a:r>
              <a:rPr lang="en-US" dirty="0"/>
              <a:t>Not a fixed speed</a:t>
            </a:r>
          </a:p>
          <a:p>
            <a:pPr lvl="1"/>
            <a:r>
              <a:rPr lang="en-US" dirty="0"/>
              <a:t>Only fixed for the very specific set of circumstances under which it was tested during certification</a:t>
            </a:r>
          </a:p>
          <a:p>
            <a:pPr lvl="1"/>
            <a:r>
              <a:rPr lang="en-US" dirty="0"/>
              <a:t>VMC varies with a variety of factors</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5</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VMC: </a:t>
            </a:r>
            <a:r>
              <a:rPr lang="en-US" sz="1400" b="1" spc="60">
                <a:solidFill>
                  <a:srgbClr val="FF5033"/>
                </a:solidFill>
              </a:rPr>
              <a:t>RED Line</a:t>
            </a:r>
            <a:endParaRPr lang="en-US" sz="1400" b="1" spc="60">
              <a:solidFill>
                <a:srgbClr val="FF5033"/>
              </a:solidFill>
            </a:endParaRPr>
          </a:p>
        </p:txBody>
      </p:sp>
      <p:pic>
        <p:nvPicPr>
          <p:cNvPr id="9" name="Picture 8">
            <a:extLst>
              <a:ext uri="{FF2B5EF4-FFF2-40B4-BE49-F238E27FC236}">
                <a16:creationId xmlns:a16="http://schemas.microsoft.com/office/drawing/2014/main" id="{4D8460AC-38A5-D2B2-A469-72622C770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764" y="3436239"/>
            <a:ext cx="6039132" cy="3164634"/>
          </a:xfrm>
          <a:prstGeom prst="rect">
            <a:avLst/>
          </a:prstGeom>
        </p:spPr>
      </p:pic>
    </p:spTree>
    <p:extLst>
      <p:ext uri="{BB962C8B-B14F-4D97-AF65-F5344CB8AC3E}">
        <p14:creationId xmlns:p14="http://schemas.microsoft.com/office/powerpoint/2010/main" val="220670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E597D5-41F5-28A1-3A46-D49AF160138C}"/>
              </a:ext>
            </a:extLst>
          </p:cNvPr>
          <p:cNvSpPr/>
          <p:nvPr/>
        </p:nvSpPr>
        <p:spPr>
          <a:xfrm>
            <a:off x="924128" y="0"/>
            <a:ext cx="9173183" cy="6858000"/>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Minimum Controllable Airspeed</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7" y="1773141"/>
            <a:ext cx="8698318" cy="4719098"/>
          </a:xfrm>
        </p:spPr>
        <p:txBody>
          <a:bodyPr>
            <a:normAutofit/>
          </a:bodyPr>
          <a:lstStyle/>
          <a:p>
            <a:r>
              <a:rPr lang="en-US" dirty="0"/>
              <a:t>The speed at which the rudder no longer has the authority to overcome the yaw caused by the critical engine being inoperative, under specific criteria mandated by the FAA</a:t>
            </a:r>
          </a:p>
          <a:p>
            <a:r>
              <a:rPr lang="en-US" dirty="0"/>
              <a:t>A lower V</a:t>
            </a:r>
            <a:r>
              <a:rPr lang="en-US" sz="1800" i="0" baseline="-25000" dirty="0">
                <a:effectLst/>
                <a:latin typeface="Calibri" panose="020F0502020204030204" pitchFamily="34" charset="0"/>
                <a:ea typeface="Calibri" panose="02020603050405020304" pitchFamily="18" charset="0"/>
                <a:cs typeface="Calibri" panose="02020603050405020304" pitchFamily="18" charset="0"/>
              </a:rPr>
              <a:t>MC</a:t>
            </a:r>
            <a:r>
              <a:rPr lang="en-US" dirty="0"/>
              <a:t> is good</a:t>
            </a:r>
          </a:p>
          <a:p>
            <a:r>
              <a:rPr lang="en-US" dirty="0"/>
              <a:t>V</a:t>
            </a:r>
            <a:r>
              <a:rPr lang="en-US" sz="1800" i="0" baseline="-25000" dirty="0">
                <a:effectLst/>
                <a:latin typeface="Calibri" panose="020F0502020204030204" pitchFamily="34" charset="0"/>
                <a:ea typeface="Calibri" panose="02020603050405020304" pitchFamily="18" charset="0"/>
                <a:cs typeface="Calibri" panose="02020603050405020304" pitchFamily="18" charset="0"/>
              </a:rPr>
              <a:t>MC</a:t>
            </a:r>
            <a:r>
              <a:rPr lang="en-US" dirty="0"/>
              <a:t> deals strictly with maintaining directional control, irrespective of climb performance</a:t>
            </a:r>
          </a:p>
          <a:p>
            <a:r>
              <a:rPr lang="en-US" dirty="0"/>
              <a:t>Published versus Actual V</a:t>
            </a:r>
            <a:r>
              <a:rPr lang="en-US" sz="1800" i="0" baseline="-25000" dirty="0">
                <a:effectLst/>
                <a:latin typeface="Calibri" panose="020F0502020204030204" pitchFamily="34" charset="0"/>
                <a:ea typeface="Calibri" panose="02020603050405020304" pitchFamily="18" charset="0"/>
                <a:cs typeface="Calibri" panose="02020603050405020304" pitchFamily="18" charset="0"/>
              </a:rPr>
              <a:t>MC</a:t>
            </a:r>
            <a:endParaRPr lang="en-US" dirty="0"/>
          </a:p>
          <a:p>
            <a:pPr lvl="1"/>
            <a:r>
              <a:rPr lang="en-US" dirty="0"/>
              <a:t>Published V</a:t>
            </a:r>
            <a:r>
              <a:rPr lang="en-US" i="0" baseline="-25000" dirty="0">
                <a:effectLst/>
              </a:rPr>
              <a:t>MC</a:t>
            </a:r>
            <a:r>
              <a:rPr lang="en-US" dirty="0"/>
              <a:t> is based on specific FAA mandated criteria</a:t>
            </a:r>
          </a:p>
          <a:p>
            <a:pPr lvl="1"/>
            <a:r>
              <a:rPr lang="en-US" dirty="0"/>
              <a:t>Actual V</a:t>
            </a:r>
            <a:r>
              <a:rPr lang="en-US" i="0" baseline="-25000" dirty="0">
                <a:effectLst/>
              </a:rPr>
              <a:t>MC</a:t>
            </a:r>
            <a:r>
              <a:rPr lang="en-US" dirty="0"/>
              <a:t> varies based on the conditions, configuration, and technique</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6</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7"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What is VMC?</a:t>
            </a:r>
          </a:p>
        </p:txBody>
      </p:sp>
    </p:spTree>
    <p:extLst>
      <p:ext uri="{BB962C8B-B14F-4D97-AF65-F5344CB8AC3E}">
        <p14:creationId xmlns:p14="http://schemas.microsoft.com/office/powerpoint/2010/main" val="1902964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Minimum Controllable Airspeed</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6" y="1984947"/>
            <a:ext cx="4208860" cy="4507292"/>
          </a:xfrm>
        </p:spPr>
        <p:txBody>
          <a:bodyPr>
            <a:normAutofit/>
          </a:bodyPr>
          <a:lstStyle/>
          <a:p>
            <a:r>
              <a:rPr lang="en-US" dirty="0"/>
              <a:t>With an engine failed, the operating engine produces a yawing force toward the dead engine</a:t>
            </a:r>
          </a:p>
          <a:p>
            <a:pPr lvl="1"/>
            <a:r>
              <a:rPr lang="en-US" dirty="0"/>
              <a:t>T x </a:t>
            </a:r>
            <a:r>
              <a:rPr lang="en-US" dirty="0" err="1"/>
              <a:t>X</a:t>
            </a:r>
            <a:endParaRPr lang="en-US" dirty="0"/>
          </a:p>
          <a:p>
            <a:r>
              <a:rPr lang="en-US" dirty="0"/>
              <a:t>Rudder is used to counter the yaw and keep the plane straight </a:t>
            </a:r>
          </a:p>
          <a:p>
            <a:r>
              <a:rPr lang="en-US" dirty="0"/>
              <a:t>The rudder’s force is based on airspeed</a:t>
            </a:r>
          </a:p>
          <a:p>
            <a:pPr lvl="1"/>
            <a:r>
              <a:rPr lang="en-US" dirty="0"/>
              <a:t>R x Y</a:t>
            </a:r>
          </a:p>
          <a:p>
            <a:pPr lvl="1"/>
            <a:r>
              <a:rPr lang="en-US" dirty="0"/>
              <a:t>The slower the plane, the less airflow over the rudder, and therefore the less force</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7</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What Causes VMC?</a:t>
            </a:r>
          </a:p>
        </p:txBody>
      </p:sp>
      <p:pic>
        <p:nvPicPr>
          <p:cNvPr id="13" name="Picture 12" descr="A diagram of an airplane&#10;&#10;Description automatically generated">
            <a:extLst>
              <a:ext uri="{FF2B5EF4-FFF2-40B4-BE49-F238E27FC236}">
                <a16:creationId xmlns:a16="http://schemas.microsoft.com/office/drawing/2014/main" id="{4BCCEC82-6F02-E94B-82C5-B2348E97F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3963" y="1984947"/>
            <a:ext cx="5439136" cy="3637255"/>
          </a:xfrm>
          <a:prstGeom prst="rect">
            <a:avLst/>
          </a:prstGeom>
        </p:spPr>
      </p:pic>
      <p:pic>
        <p:nvPicPr>
          <p:cNvPr id="6" name="Picture 5" descr="Speed lines technology abstract">
            <a:extLst>
              <a:ext uri="{FF2B5EF4-FFF2-40B4-BE49-F238E27FC236}">
                <a16:creationId xmlns:a16="http://schemas.microsoft.com/office/drawing/2014/main" id="{1112CD98-2771-661E-1CDA-BFC9C1035D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0"/>
            <a:ext cx="924128" cy="6858000"/>
          </a:xfrm>
          <a:prstGeom prst="rect">
            <a:avLst/>
          </a:prstGeom>
        </p:spPr>
      </p:pic>
    </p:spTree>
    <p:extLst>
      <p:ext uri="{BB962C8B-B14F-4D97-AF65-F5344CB8AC3E}">
        <p14:creationId xmlns:p14="http://schemas.microsoft.com/office/powerpoint/2010/main" val="1481740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Minimum Controllable Airspeed</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5" y="1984947"/>
            <a:ext cx="4733961" cy="4507292"/>
          </a:xfrm>
        </p:spPr>
        <p:txBody>
          <a:bodyPr>
            <a:normAutofit/>
          </a:bodyPr>
          <a:lstStyle/>
          <a:p>
            <a:r>
              <a:rPr lang="en-US" dirty="0"/>
              <a:t>As an aircraft slows, and the rudder’s force decreases, the yawing force remains constant</a:t>
            </a:r>
          </a:p>
          <a:p>
            <a:r>
              <a:rPr lang="en-US" dirty="0"/>
              <a:t>Therefore, there is a speed where the rudder’s force = the yawing force</a:t>
            </a:r>
          </a:p>
          <a:p>
            <a:pPr lvl="1"/>
            <a:r>
              <a:rPr lang="en-US" dirty="0"/>
              <a:t>T x </a:t>
            </a:r>
            <a:r>
              <a:rPr lang="en-US" dirty="0" err="1"/>
              <a:t>X</a:t>
            </a:r>
            <a:r>
              <a:rPr lang="en-US" dirty="0"/>
              <a:t> = R x Y</a:t>
            </a:r>
          </a:p>
          <a:p>
            <a:r>
              <a:rPr lang="en-US" dirty="0"/>
              <a:t>Slower than this speed, the aircraft yaws uncontrollably to the dead engine</a:t>
            </a:r>
          </a:p>
          <a:p>
            <a:pPr lvl="1"/>
            <a:r>
              <a:rPr lang="en-US" dirty="0"/>
              <a:t>Rudder produces less force than the engine</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8</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5"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What Causes VMC?</a:t>
            </a:r>
          </a:p>
        </p:txBody>
      </p:sp>
      <p:pic>
        <p:nvPicPr>
          <p:cNvPr id="13" name="Picture 12" descr="A diagram of an airplane&#10;&#10;Description automatically generated">
            <a:extLst>
              <a:ext uri="{FF2B5EF4-FFF2-40B4-BE49-F238E27FC236}">
                <a16:creationId xmlns:a16="http://schemas.microsoft.com/office/drawing/2014/main" id="{4BCCEC82-6F02-E94B-82C5-B2348E97F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2698" y="1495693"/>
            <a:ext cx="3563044" cy="2382676"/>
          </a:xfrm>
          <a:prstGeom prst="rect">
            <a:avLst/>
          </a:prstGeom>
        </p:spPr>
      </p:pic>
      <p:pic>
        <p:nvPicPr>
          <p:cNvPr id="6" name="Picture 5" descr="VMC Chart">
            <a:extLst>
              <a:ext uri="{FF2B5EF4-FFF2-40B4-BE49-F238E27FC236}">
                <a16:creationId xmlns:a16="http://schemas.microsoft.com/office/drawing/2014/main" id="{63FC732E-6CB4-CA6B-1CF8-0975B40C72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22699" y="3983749"/>
            <a:ext cx="3563044" cy="2554775"/>
          </a:xfrm>
          <a:prstGeom prst="rect">
            <a:avLst/>
          </a:prstGeom>
          <a:noFill/>
          <a:ln>
            <a:noFill/>
          </a:ln>
        </p:spPr>
      </p:pic>
      <p:pic>
        <p:nvPicPr>
          <p:cNvPr id="7" name="Picture 6" descr="Speed lines technology abstract">
            <a:extLst>
              <a:ext uri="{FF2B5EF4-FFF2-40B4-BE49-F238E27FC236}">
                <a16:creationId xmlns:a16="http://schemas.microsoft.com/office/drawing/2014/main" id="{31850004-A247-45DF-454D-C726826B5D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0"/>
            <a:ext cx="924128" cy="6858000"/>
          </a:xfrm>
          <a:prstGeom prst="rect">
            <a:avLst/>
          </a:prstGeom>
        </p:spPr>
      </p:pic>
    </p:spTree>
    <p:extLst>
      <p:ext uri="{BB962C8B-B14F-4D97-AF65-F5344CB8AC3E}">
        <p14:creationId xmlns:p14="http://schemas.microsoft.com/office/powerpoint/2010/main" val="3654116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Minimum Controllable Airspeed</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214166" y="1773141"/>
            <a:ext cx="9876329" cy="4719098"/>
          </a:xfrm>
        </p:spPr>
        <p:txBody>
          <a:bodyPr>
            <a:normAutofit/>
          </a:bodyPr>
          <a:lstStyle/>
          <a:p>
            <a:r>
              <a:rPr lang="en-US" dirty="0"/>
              <a:t>The FAA sets forth criteria for manufacturers to follow when establishing V</a:t>
            </a:r>
            <a:r>
              <a:rPr lang="en-US" sz="1800" i="0" baseline="-25000" dirty="0">
                <a:effectLst/>
                <a:latin typeface="Calibri" panose="020F0502020204030204" pitchFamily="34" charset="0"/>
                <a:ea typeface="Calibri" panose="02020603050405020304" pitchFamily="18" charset="0"/>
                <a:cs typeface="Calibri" panose="02020603050405020304" pitchFamily="18" charset="0"/>
              </a:rPr>
              <a:t>MC </a:t>
            </a:r>
          </a:p>
          <a:p>
            <a:pPr lvl="1"/>
            <a:r>
              <a:rPr lang="en-US" dirty="0"/>
              <a:t>Critical Engine Inoperative</a:t>
            </a:r>
          </a:p>
          <a:p>
            <a:pPr lvl="1"/>
            <a:r>
              <a:rPr lang="en-US" dirty="0"/>
              <a:t>Inoperative Engine Propeller Windmilling</a:t>
            </a:r>
          </a:p>
          <a:p>
            <a:pPr lvl="1"/>
            <a:r>
              <a:rPr lang="en-US" dirty="0"/>
              <a:t>Maximum Available Takeoff Power</a:t>
            </a:r>
          </a:p>
          <a:p>
            <a:pPr lvl="1"/>
            <a:r>
              <a:rPr lang="en-US" dirty="0"/>
              <a:t>Sea Level Conditions</a:t>
            </a:r>
          </a:p>
          <a:p>
            <a:pPr lvl="1"/>
            <a:r>
              <a:rPr lang="en-US" dirty="0"/>
              <a:t>Most Adverse Legal Weight</a:t>
            </a:r>
          </a:p>
          <a:p>
            <a:pPr lvl="1"/>
            <a:r>
              <a:rPr lang="en-US" dirty="0"/>
              <a:t>Most Adverse Legal CG</a:t>
            </a:r>
          </a:p>
          <a:p>
            <a:pPr lvl="1"/>
            <a:r>
              <a:rPr lang="en-US" dirty="0"/>
              <a:t>Landing Gear Retracted</a:t>
            </a:r>
          </a:p>
          <a:p>
            <a:pPr lvl="1"/>
            <a:r>
              <a:rPr lang="en-US" dirty="0"/>
              <a:t>Airborne &amp; Out of Ground Effect</a:t>
            </a:r>
          </a:p>
          <a:p>
            <a:pPr lvl="1"/>
            <a:r>
              <a:rPr lang="en-US" dirty="0"/>
              <a:t>Cowl Flaps in the Takeoff Position</a:t>
            </a:r>
          </a:p>
          <a:p>
            <a:pPr lvl="1"/>
            <a:r>
              <a:rPr lang="en-US" dirty="0"/>
              <a:t>Maximum 5-degrees of Bank</a:t>
            </a:r>
          </a:p>
          <a:p>
            <a:pPr lvl="1"/>
            <a:r>
              <a:rPr lang="en-US" dirty="0"/>
              <a:t>Flaps in the Takeoff Position</a:t>
            </a:r>
          </a:p>
          <a:p>
            <a:pPr lvl="1"/>
            <a:r>
              <a:rPr lang="en-US" dirty="0"/>
              <a:t>Airplane Trimmed for Takeoff</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9</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How is VMC Certified?</a:t>
            </a:r>
          </a:p>
        </p:txBody>
      </p:sp>
      <p:pic>
        <p:nvPicPr>
          <p:cNvPr id="6" name="Picture 5" descr="Speed lines technology abstract">
            <a:extLst>
              <a:ext uri="{FF2B5EF4-FFF2-40B4-BE49-F238E27FC236}">
                <a16:creationId xmlns:a16="http://schemas.microsoft.com/office/drawing/2014/main" id="{C416469B-AE90-7FE1-E223-676379183B3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924128" cy="6858000"/>
          </a:xfrm>
          <a:prstGeom prst="rect">
            <a:avLst/>
          </a:prstGeom>
        </p:spPr>
      </p:pic>
    </p:spTree>
    <p:extLst>
      <p:ext uri="{BB962C8B-B14F-4D97-AF65-F5344CB8AC3E}">
        <p14:creationId xmlns:p14="http://schemas.microsoft.com/office/powerpoint/2010/main" val="2475175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2D5A27-A292-9A55-8BDB-3AAA8806E0F2}"/>
              </a:ext>
            </a:extLst>
          </p:cNvPr>
          <p:cNvSpPr/>
          <p:nvPr/>
        </p:nvSpPr>
        <p:spPr>
          <a:xfrm>
            <a:off x="924128" y="0"/>
            <a:ext cx="9173183" cy="6858000"/>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Minimum Controllable Airspeed</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10</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144606"/>
            <a:ext cx="9692640" cy="5199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2800" spc="0" dirty="0">
                <a:solidFill>
                  <a:srgbClr val="FF5033"/>
                </a:solidFill>
              </a:rPr>
              <a:t>How Does Certification Criteria Affect VMC?</a:t>
            </a:r>
          </a:p>
        </p:txBody>
      </p:sp>
      <p:graphicFrame>
        <p:nvGraphicFramePr>
          <p:cNvPr id="6" name="Table 5">
            <a:extLst>
              <a:ext uri="{FF2B5EF4-FFF2-40B4-BE49-F238E27FC236}">
                <a16:creationId xmlns:a16="http://schemas.microsoft.com/office/drawing/2014/main" id="{A4413721-8E74-5A68-923D-B83964299A52}"/>
              </a:ext>
            </a:extLst>
          </p:cNvPr>
          <p:cNvGraphicFramePr>
            <a:graphicFrameLocks noGrp="1"/>
          </p:cNvGraphicFramePr>
          <p:nvPr/>
        </p:nvGraphicFramePr>
        <p:xfrm>
          <a:off x="1697023" y="1936110"/>
          <a:ext cx="8127999" cy="4389120"/>
        </p:xfrm>
        <a:graphic>
          <a:graphicData uri="http://schemas.openxmlformats.org/drawingml/2006/table">
            <a:tbl>
              <a:tblPr firstRow="1" bandRow="1">
                <a:tableStyleId>{5C22544A-7EE6-4342-B048-85BDC9FD1C3A}</a:tableStyleId>
              </a:tblPr>
              <a:tblGrid>
                <a:gridCol w="3037941">
                  <a:extLst>
                    <a:ext uri="{9D8B030D-6E8A-4147-A177-3AD203B41FA5}">
                      <a16:colId xmlns:a16="http://schemas.microsoft.com/office/drawing/2014/main" val="3980035253"/>
                    </a:ext>
                  </a:extLst>
                </a:gridCol>
                <a:gridCol w="2580237">
                  <a:extLst>
                    <a:ext uri="{9D8B030D-6E8A-4147-A177-3AD203B41FA5}">
                      <a16:colId xmlns:a16="http://schemas.microsoft.com/office/drawing/2014/main" val="3045293300"/>
                    </a:ext>
                  </a:extLst>
                </a:gridCol>
                <a:gridCol w="2509821">
                  <a:extLst>
                    <a:ext uri="{9D8B030D-6E8A-4147-A177-3AD203B41FA5}">
                      <a16:colId xmlns:a16="http://schemas.microsoft.com/office/drawing/2014/main" val="2814900255"/>
                    </a:ext>
                  </a:extLst>
                </a:gridCol>
              </a:tblGrid>
              <a:tr h="364669">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FACTOR</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CONTROL</a:t>
                      </a:r>
                    </a:p>
                  </a:txBody>
                  <a:tcPr/>
                </a:tc>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VMC</a:t>
                      </a:r>
                    </a:p>
                  </a:txBody>
                  <a:tcPr/>
                </a:tc>
                <a:extLst>
                  <a:ext uri="{0D108BD9-81ED-4DB2-BD59-A6C34878D82A}">
                    <a16:rowId xmlns:a16="http://schemas.microsoft.com/office/drawing/2014/main" val="1940667880"/>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Critical Engine Inoperative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p>
                  </a:txBody>
                  <a:tcPr/>
                </a:tc>
                <a:extLst>
                  <a:ext uri="{0D108BD9-81ED-4DB2-BD59-A6C34878D82A}">
                    <a16:rowId xmlns:a16="http://schemas.microsoft.com/office/drawing/2014/main" val="3151624410"/>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Windmilling Propeller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842561230"/>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Max Takeoff Power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443474020"/>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Sea Level Conditions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p>
                  </a:txBody>
                  <a:tcPr/>
                </a:tc>
                <a:extLst>
                  <a:ext uri="{0D108BD9-81ED-4DB2-BD59-A6C34878D82A}">
                    <a16:rowId xmlns:a16="http://schemas.microsoft.com/office/drawing/2014/main" val="233805938"/>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Most Adverse Legal Weight (Light)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p>
                  </a:txBody>
                  <a:tcPr/>
                </a:tc>
                <a:extLst>
                  <a:ext uri="{0D108BD9-81ED-4DB2-BD59-A6C34878D82A}">
                    <a16:rowId xmlns:a16="http://schemas.microsoft.com/office/drawing/2014/main" val="2620603112"/>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Most Adverse Legal CG (Aft)</a:t>
                      </a:r>
                    </a:p>
                  </a:txBody>
                  <a:tcPr/>
                </a:tc>
                <a:tc>
                  <a:txBody>
                    <a:bodyPr/>
                    <a:lstStyle/>
                    <a:p>
                      <a:pPr algn="ct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p>
                  </a:txBody>
                  <a:tcPr/>
                </a:tc>
                <a:extLst>
                  <a:ext uri="{0D108BD9-81ED-4DB2-BD59-A6C34878D82A}">
                    <a16:rowId xmlns:a16="http://schemas.microsoft.com/office/drawing/2014/main" val="3277603167"/>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Gear Up</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490109574"/>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Out of Ground Effect</a:t>
                      </a:r>
                    </a:p>
                  </a:txBody>
                  <a:tcPr/>
                </a:tc>
                <a:tc>
                  <a:txBody>
                    <a:bodyPr/>
                    <a:lstStyle/>
                    <a:p>
                      <a:pPr algn="ctr"/>
                      <a:r>
                        <a:rPr lang="en-US" sz="1600" dirty="0">
                          <a:latin typeface="Calibri Light" panose="020F0302020204030204" pitchFamily="34" charset="0"/>
                          <a:ea typeface="Calibri Light" panose="020F0302020204030204" pitchFamily="34" charset="0"/>
                          <a:cs typeface="Calibri Light" panose="020F0302020204030204" pitchFamily="34" charset="0"/>
                        </a:rPr>
                        <a:t>Decreases</a:t>
                      </a:r>
                    </a:p>
                  </a:txBody>
                  <a:tcPr/>
                </a:tc>
                <a:tc>
                  <a:txBody>
                    <a:bodyPr/>
                    <a:lstStyle/>
                    <a:p>
                      <a:pPr algn="ctr"/>
                      <a:r>
                        <a:rPr lang="en-US" sz="1600" dirty="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Increases</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651929142"/>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Cowl Flaps set for Takeoff (Open)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Increases</a:t>
                      </a:r>
                    </a:p>
                  </a:txBody>
                  <a:tcPr/>
                </a:tc>
                <a:tc>
                  <a:txBody>
                    <a:bodyPr/>
                    <a:lstStyle/>
                    <a:p>
                      <a:pPr algn="ctr"/>
                      <a:r>
                        <a:rPr lang="en-US" sz="1600" dirty="0">
                          <a:solidFill>
                            <a:srgbClr val="00B050"/>
                          </a:solidFill>
                          <a:latin typeface="Calibri Light" panose="020F0302020204030204" pitchFamily="34" charset="0"/>
                          <a:ea typeface="Calibri Light" panose="020F0302020204030204" pitchFamily="34" charset="0"/>
                          <a:cs typeface="Calibri Light" panose="020F0302020204030204" pitchFamily="34" charset="0"/>
                        </a:rPr>
                        <a:t>Decreases</a:t>
                      </a:r>
                    </a:p>
                  </a:txBody>
                  <a:tcPr/>
                </a:tc>
                <a:extLst>
                  <a:ext uri="{0D108BD9-81ED-4DB2-BD59-A6C34878D82A}">
                    <a16:rowId xmlns:a16="http://schemas.microsoft.com/office/drawing/2014/main" val="3726534821"/>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Max of 5-degrees of Bank</a:t>
                      </a:r>
                    </a:p>
                  </a:txBody>
                  <a:tcPr/>
                </a:tc>
                <a:tc>
                  <a:txBody>
                    <a:bodyPr/>
                    <a:lstStyle/>
                    <a:p>
                      <a:pPr algn="ctr"/>
                      <a:r>
                        <a:rPr lang="en-US" sz="1600" dirty="0">
                          <a:latin typeface="Calibri Light" panose="020F0302020204030204" pitchFamily="34" charset="0"/>
                          <a:ea typeface="Calibri Light" panose="020F0302020204030204" pitchFamily="34" charset="0"/>
                          <a:cs typeface="Calibri Light" panose="020F0302020204030204" pitchFamily="34" charset="0"/>
                        </a:rPr>
                        <a:t>Increases</a:t>
                      </a:r>
                    </a:p>
                  </a:txBody>
                  <a:tcPr/>
                </a:tc>
                <a:tc>
                  <a:txBody>
                    <a:bodyPr/>
                    <a:lstStyle/>
                    <a:p>
                      <a:pPr algn="ctr"/>
                      <a:r>
                        <a:rPr lang="en-US" sz="1600" dirty="0">
                          <a:solidFill>
                            <a:srgbClr val="00B050"/>
                          </a:solidFill>
                          <a:latin typeface="Calibri Light" panose="020F0302020204030204" pitchFamily="34" charset="0"/>
                          <a:ea typeface="Calibri Light" panose="020F0302020204030204" pitchFamily="34" charset="0"/>
                          <a:cs typeface="Calibri Light" panose="020F0302020204030204" pitchFamily="34" charset="0"/>
                        </a:rPr>
                        <a:t>Decreases</a:t>
                      </a:r>
                    </a:p>
                  </a:txBody>
                  <a:tcPr/>
                </a:tc>
                <a:extLst>
                  <a:ext uri="{0D108BD9-81ED-4DB2-BD59-A6C34878D82A}">
                    <a16:rowId xmlns:a16="http://schemas.microsoft.com/office/drawing/2014/main" val="3413010253"/>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Flaps Set for Takeoff</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Could go either way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Could go either way</a:t>
                      </a:r>
                    </a:p>
                  </a:txBody>
                  <a:tcPr/>
                </a:tc>
                <a:extLst>
                  <a:ext uri="{0D108BD9-81ED-4DB2-BD59-A6C34878D82A}">
                    <a16:rowId xmlns:a16="http://schemas.microsoft.com/office/drawing/2014/main" val="1188798136"/>
                  </a:ext>
                </a:extLst>
              </a:tr>
              <a:tr h="329701">
                <a:tc>
                  <a:txBody>
                    <a:bodyPr/>
                    <a:lstStyle/>
                    <a:p>
                      <a:r>
                        <a:rPr lang="en-US" sz="1600" dirty="0">
                          <a:latin typeface="Calibri Light" panose="020F0302020204030204" pitchFamily="34" charset="0"/>
                          <a:ea typeface="Calibri Light" panose="020F0302020204030204" pitchFamily="34" charset="0"/>
                          <a:cs typeface="Calibri Light" panose="020F0302020204030204" pitchFamily="34" charset="0"/>
                        </a:rPr>
                        <a:t>Trimmed for Takeoff </a:t>
                      </a:r>
                    </a:p>
                  </a:txBody>
                  <a:tcPr/>
                </a:tc>
                <a:tc>
                  <a:txBody>
                    <a:bodyPr/>
                    <a:lstStyle/>
                    <a:p>
                      <a:pPr algn="ctr"/>
                      <a:r>
                        <a:rPr lang="en-US" sz="1600" dirty="0">
                          <a:latin typeface="Calibri Light" panose="020F0302020204030204" pitchFamily="34" charset="0"/>
                          <a:ea typeface="Calibri Light" panose="020F0302020204030204" pitchFamily="34" charset="0"/>
                          <a:cs typeface="Calibri Light" panose="020F0302020204030204" pitchFamily="34" charset="0"/>
                        </a:rPr>
                        <a:t>Could go either way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Light" panose="020F0302020204030204" pitchFamily="34" charset="0"/>
                          <a:ea typeface="Calibri Light" panose="020F0302020204030204" pitchFamily="34" charset="0"/>
                          <a:cs typeface="Calibri Light" panose="020F0302020204030204" pitchFamily="34" charset="0"/>
                        </a:rPr>
                        <a:t>Could go either way</a:t>
                      </a:r>
                    </a:p>
                  </a:txBody>
                  <a:tcPr/>
                </a:tc>
                <a:extLst>
                  <a:ext uri="{0D108BD9-81ED-4DB2-BD59-A6C34878D82A}">
                    <a16:rowId xmlns:a16="http://schemas.microsoft.com/office/drawing/2014/main" val="1295134842"/>
                  </a:ext>
                </a:extLst>
              </a:tr>
            </a:tbl>
          </a:graphicData>
        </a:graphic>
      </p:graphicFrame>
    </p:spTree>
    <p:extLst>
      <p:ext uri="{BB962C8B-B14F-4D97-AF65-F5344CB8AC3E}">
        <p14:creationId xmlns:p14="http://schemas.microsoft.com/office/powerpoint/2010/main" val="3394012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in the Airplane</a:t>
            </a:r>
          </a:p>
        </p:txBody>
      </p:sp>
      <p:sp>
        <p:nvSpPr>
          <p:cNvPr id="3" name="Content Placeholder 2">
            <a:extLst>
              <a:ext uri="{FF2B5EF4-FFF2-40B4-BE49-F238E27FC236}">
                <a16:creationId xmlns:a16="http://schemas.microsoft.com/office/drawing/2014/main" id="{B639981C-2B1B-4263-BBF6-2D800C677720}"/>
              </a:ext>
            </a:extLst>
          </p:cNvPr>
          <p:cNvSpPr>
            <a:spLocks noGrp="1"/>
          </p:cNvSpPr>
          <p:nvPr>
            <p:ph idx="1"/>
          </p:nvPr>
        </p:nvSpPr>
        <p:spPr>
          <a:xfrm>
            <a:off x="1575880" y="1773141"/>
            <a:ext cx="3978614" cy="4719098"/>
          </a:xfrm>
        </p:spPr>
        <p:txBody>
          <a:bodyPr>
            <a:normAutofit/>
          </a:bodyPr>
          <a:lstStyle/>
          <a:p>
            <a:r>
              <a:rPr lang="en-US" dirty="0"/>
              <a:t>Control is lost when the moment of the thrust arm of the operating engine exceeds that of the rudder</a:t>
            </a:r>
          </a:p>
          <a:p>
            <a:r>
              <a:rPr lang="en-US" dirty="0"/>
              <a:t>Indication</a:t>
            </a:r>
          </a:p>
          <a:p>
            <a:pPr lvl="1"/>
            <a:r>
              <a:rPr lang="en-US" dirty="0"/>
              <a:t>Full rudder is applied into the operating engine and the airplane continues to yaw toward the dead engine</a:t>
            </a:r>
          </a:p>
          <a:p>
            <a:pPr lvl="1"/>
            <a:r>
              <a:rPr lang="en-US" dirty="0"/>
              <a:t>Visual reference point is the easiest way to recognize</a:t>
            </a:r>
          </a:p>
          <a:p>
            <a:r>
              <a:rPr lang="en-US" dirty="0"/>
              <a:t>Maintain a zero-sideslip to obtain an accurate VMC</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11</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575880"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Loss of Control</a:t>
            </a:r>
          </a:p>
        </p:txBody>
      </p:sp>
      <p:pic>
        <p:nvPicPr>
          <p:cNvPr id="6" name="Picture 5">
            <a:extLst>
              <a:ext uri="{FF2B5EF4-FFF2-40B4-BE49-F238E27FC236}">
                <a16:creationId xmlns:a16="http://schemas.microsoft.com/office/drawing/2014/main" id="{5230C0E0-CA0E-7597-3373-8D9A5FF65F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042" y="2124924"/>
            <a:ext cx="5588206" cy="2928339"/>
          </a:xfrm>
          <a:prstGeom prst="rect">
            <a:avLst/>
          </a:prstGeom>
        </p:spPr>
      </p:pic>
    </p:spTree>
    <p:extLst>
      <p:ext uri="{BB962C8B-B14F-4D97-AF65-F5344CB8AC3E}">
        <p14:creationId xmlns:p14="http://schemas.microsoft.com/office/powerpoint/2010/main" val="1112522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in the Airplane</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12</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Recovery</a:t>
            </a:r>
          </a:p>
        </p:txBody>
      </p:sp>
      <p:pic>
        <p:nvPicPr>
          <p:cNvPr id="7" name="Picture 6" descr="A diagram of an airplane&#10;&#10;Description automatically generated">
            <a:extLst>
              <a:ext uri="{FF2B5EF4-FFF2-40B4-BE49-F238E27FC236}">
                <a16:creationId xmlns:a16="http://schemas.microsoft.com/office/drawing/2014/main" id="{E0A61B8A-2ABB-EB52-8877-FE4EACDAC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150" y="1984947"/>
            <a:ext cx="5575504" cy="3728447"/>
          </a:xfrm>
          <a:prstGeom prst="rect">
            <a:avLst/>
          </a:prstGeom>
        </p:spPr>
      </p:pic>
      <p:sp>
        <p:nvSpPr>
          <p:cNvPr id="8" name="Content Placeholder 2">
            <a:extLst>
              <a:ext uri="{FF2B5EF4-FFF2-40B4-BE49-F238E27FC236}">
                <a16:creationId xmlns:a16="http://schemas.microsoft.com/office/drawing/2014/main" id="{5300A8ED-8CAD-25A5-AD8B-E8B0095312D5}"/>
              </a:ext>
            </a:extLst>
          </p:cNvPr>
          <p:cNvSpPr txBox="1">
            <a:spLocks/>
          </p:cNvSpPr>
          <p:nvPr/>
        </p:nvSpPr>
        <p:spPr>
          <a:xfrm>
            <a:off x="1575880" y="1984947"/>
            <a:ext cx="4027252" cy="4507292"/>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Recover the moment uncontrollable yaw or any stall symptom is recognized</a:t>
            </a:r>
          </a:p>
          <a:p>
            <a:r>
              <a:rPr lang="en-US" dirty="0"/>
              <a:t>Simultaneously reduce power &amp; pitch </a:t>
            </a:r>
          </a:p>
          <a:p>
            <a:pPr lvl="1"/>
            <a:r>
              <a:rPr lang="en-US" dirty="0"/>
              <a:t>Reduces the yawing moment</a:t>
            </a:r>
          </a:p>
          <a:p>
            <a:pPr lvl="1"/>
            <a:r>
              <a:rPr lang="en-US" dirty="0"/>
              <a:t>Makes the rudder more effective</a:t>
            </a:r>
          </a:p>
          <a:p>
            <a:r>
              <a:rPr lang="en-US" dirty="0"/>
              <a:t>Recover to straight flight at 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YSE</a:t>
            </a:r>
            <a:endParaRPr lang="en-US" dirty="0"/>
          </a:p>
        </p:txBody>
      </p:sp>
    </p:spTree>
    <p:extLst>
      <p:ext uri="{BB962C8B-B14F-4D97-AF65-F5344CB8AC3E}">
        <p14:creationId xmlns:p14="http://schemas.microsoft.com/office/powerpoint/2010/main" val="451523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in the Airplane</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13</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VMC &amp; Stall Speed</a:t>
            </a:r>
          </a:p>
        </p:txBody>
      </p:sp>
      <p:sp>
        <p:nvSpPr>
          <p:cNvPr id="8" name="Content Placeholder 2">
            <a:extLst>
              <a:ext uri="{FF2B5EF4-FFF2-40B4-BE49-F238E27FC236}">
                <a16:creationId xmlns:a16="http://schemas.microsoft.com/office/drawing/2014/main" id="{5300A8ED-8CAD-25A5-AD8B-E8B0095312D5}"/>
              </a:ext>
            </a:extLst>
          </p:cNvPr>
          <p:cNvSpPr txBox="1">
            <a:spLocks/>
          </p:cNvSpPr>
          <p:nvPr/>
        </p:nvSpPr>
        <p:spPr>
          <a:xfrm>
            <a:off x="1575880" y="1984947"/>
            <a:ext cx="3550598" cy="4507292"/>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MC</a:t>
            </a:r>
            <a:r>
              <a:rPr lang="en-US" dirty="0"/>
              <a:t> decreases with altitude while stall speed remains the same</a:t>
            </a:r>
          </a:p>
          <a:p>
            <a:r>
              <a:rPr lang="en-US" dirty="0"/>
              <a:t>The altitude where 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S</a:t>
            </a:r>
            <a:r>
              <a:rPr lang="en-US" dirty="0"/>
              <a:t> = V</a:t>
            </a:r>
            <a:r>
              <a:rPr lang="en-US" baseline="-25000" dirty="0">
                <a:cs typeface="Calibri" panose="02020603050405020304" pitchFamily="18" charset="0"/>
              </a:rPr>
              <a:t>MC</a:t>
            </a:r>
            <a:r>
              <a:rPr lang="en-US" dirty="0"/>
              <a:t> and above is extremely dangerous</a:t>
            </a:r>
          </a:p>
          <a:p>
            <a:pPr lvl="1"/>
            <a:r>
              <a:rPr lang="en-US" dirty="0"/>
              <a:t>A stall with one inoperative engine will likely enter a spin</a:t>
            </a:r>
          </a:p>
          <a:p>
            <a:pPr lvl="1"/>
            <a:r>
              <a:rPr lang="en-US" dirty="0"/>
              <a:t>Departure from controlled flight can be sudden</a:t>
            </a:r>
          </a:p>
          <a:p>
            <a:pPr lvl="1"/>
            <a:r>
              <a:rPr lang="en-US" dirty="0"/>
              <a:t>Twins are not required to demonstrate spin recovery</a:t>
            </a:r>
          </a:p>
        </p:txBody>
      </p:sp>
      <p:pic>
        <p:nvPicPr>
          <p:cNvPr id="6" name="Picture 5">
            <a:extLst>
              <a:ext uri="{FF2B5EF4-FFF2-40B4-BE49-F238E27FC236}">
                <a16:creationId xmlns:a16="http://schemas.microsoft.com/office/drawing/2014/main" id="{50DD949E-4C6B-36DC-788F-4465585DA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0047" y="1984947"/>
            <a:ext cx="5848058" cy="3812738"/>
          </a:xfrm>
          <a:prstGeom prst="rect">
            <a:avLst/>
          </a:prstGeom>
        </p:spPr>
      </p:pic>
    </p:spTree>
    <p:extLst>
      <p:ext uri="{BB962C8B-B14F-4D97-AF65-F5344CB8AC3E}">
        <p14:creationId xmlns:p14="http://schemas.microsoft.com/office/powerpoint/2010/main" val="1675022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in the Airplane</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14</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Exceeding Critical AOA</a:t>
            </a:r>
          </a:p>
        </p:txBody>
      </p:sp>
      <p:sp>
        <p:nvSpPr>
          <p:cNvPr id="8" name="Content Placeholder 2">
            <a:extLst>
              <a:ext uri="{FF2B5EF4-FFF2-40B4-BE49-F238E27FC236}">
                <a16:creationId xmlns:a16="http://schemas.microsoft.com/office/drawing/2014/main" id="{5300A8ED-8CAD-25A5-AD8B-E8B0095312D5}"/>
              </a:ext>
            </a:extLst>
          </p:cNvPr>
          <p:cNvSpPr txBox="1">
            <a:spLocks/>
          </p:cNvSpPr>
          <p:nvPr/>
        </p:nvSpPr>
        <p:spPr>
          <a:xfrm>
            <a:off x="1575880" y="1984947"/>
            <a:ext cx="3297677" cy="4507292"/>
          </a:xfrm>
          <a:prstGeom prst="rect">
            <a:avLst/>
          </a:prstGeom>
          <a:solidFill>
            <a:schemeClr val="bg1"/>
          </a:solidFill>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ctr">
              <a:buNone/>
            </a:pPr>
            <a:endParaRPr lang="en-US" dirty="0">
              <a:solidFill>
                <a:srgbClr val="FF3131"/>
              </a:solidFill>
            </a:endParaRPr>
          </a:p>
          <a:p>
            <a:pPr marL="0" indent="0" algn="ctr">
              <a:buNone/>
            </a:pPr>
            <a:endParaRPr lang="en-US" dirty="0">
              <a:solidFill>
                <a:srgbClr val="FF3131"/>
              </a:solidFill>
            </a:endParaRPr>
          </a:p>
          <a:p>
            <a:pPr marL="0" indent="0" algn="ctr">
              <a:buNone/>
            </a:pPr>
            <a:r>
              <a:rPr lang="en-US" sz="3600" dirty="0">
                <a:solidFill>
                  <a:srgbClr val="FF3131"/>
                </a:solidFill>
                <a:latin typeface="Calibri Light" panose="020B0606020202050201" pitchFamily="34" charset="0"/>
              </a:rPr>
              <a:t>recover at any symptom of an impending stall</a:t>
            </a:r>
          </a:p>
        </p:txBody>
      </p:sp>
      <p:pic>
        <p:nvPicPr>
          <p:cNvPr id="13" name="Picture 12">
            <a:extLst>
              <a:ext uri="{FF2B5EF4-FFF2-40B4-BE49-F238E27FC236}">
                <a16:creationId xmlns:a16="http://schemas.microsoft.com/office/drawing/2014/main" id="{794C048B-C237-B0F4-C320-EB730142CD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0047" y="1984947"/>
            <a:ext cx="5848058" cy="3812738"/>
          </a:xfrm>
          <a:prstGeom prst="rect">
            <a:avLst/>
          </a:prstGeom>
        </p:spPr>
      </p:pic>
    </p:spTree>
    <p:extLst>
      <p:ext uri="{BB962C8B-B14F-4D97-AF65-F5344CB8AC3E}">
        <p14:creationId xmlns:p14="http://schemas.microsoft.com/office/powerpoint/2010/main" val="1141266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Demonstration</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15</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Setup</a:t>
            </a:r>
          </a:p>
        </p:txBody>
      </p:sp>
      <p:pic>
        <p:nvPicPr>
          <p:cNvPr id="12" name="Picture 11">
            <a:extLst>
              <a:ext uri="{FF2B5EF4-FFF2-40B4-BE49-F238E27FC236}">
                <a16:creationId xmlns:a16="http://schemas.microsoft.com/office/drawing/2014/main" id="{DBF9AE7C-6B9D-257C-36AF-B86F74A1F9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359" y="2122615"/>
            <a:ext cx="5880835" cy="3081683"/>
          </a:xfrm>
          <a:prstGeom prst="rect">
            <a:avLst/>
          </a:prstGeom>
        </p:spPr>
      </p:pic>
      <p:sp>
        <p:nvSpPr>
          <p:cNvPr id="13" name="Content Placeholder 2">
            <a:extLst>
              <a:ext uri="{FF2B5EF4-FFF2-40B4-BE49-F238E27FC236}">
                <a16:creationId xmlns:a16="http://schemas.microsoft.com/office/drawing/2014/main" id="{72DFF8F2-4C0A-D5C2-0299-9E5AE14F834B}"/>
              </a:ext>
            </a:extLst>
          </p:cNvPr>
          <p:cNvSpPr txBox="1">
            <a:spLocks/>
          </p:cNvSpPr>
          <p:nvPr/>
        </p:nvSpPr>
        <p:spPr>
          <a:xfrm>
            <a:off x="1575880" y="2122615"/>
            <a:ext cx="3589508" cy="436962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Choose a visual reference point</a:t>
            </a:r>
          </a:p>
          <a:p>
            <a:r>
              <a:rPr lang="en-US" dirty="0"/>
              <a:t>Configuration</a:t>
            </a:r>
          </a:p>
          <a:p>
            <a:pPr lvl="1"/>
            <a:r>
              <a:rPr lang="en-US" dirty="0"/>
              <a:t>Gear up, flaps &amp; trim set for takeoff</a:t>
            </a:r>
          </a:p>
          <a:p>
            <a:pPr lvl="1"/>
            <a:r>
              <a:rPr lang="en-US" dirty="0"/>
              <a:t>High rpm on both prop controls</a:t>
            </a:r>
          </a:p>
          <a:p>
            <a:pPr lvl="1"/>
            <a:r>
              <a:rPr lang="en-US" dirty="0"/>
              <a:t>Cowl flaps open (as applicable)</a:t>
            </a:r>
          </a:p>
          <a:p>
            <a:r>
              <a:rPr lang="en-US" dirty="0"/>
              <a:t>Get stable about 10 knots above 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SSE</a:t>
            </a:r>
            <a:r>
              <a:rPr lang="en-US" dirty="0"/>
              <a:t>/V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YSE</a:t>
            </a:r>
            <a:endParaRPr lang="en-US" dirty="0"/>
          </a:p>
        </p:txBody>
      </p:sp>
    </p:spTree>
    <p:extLst>
      <p:ext uri="{BB962C8B-B14F-4D97-AF65-F5344CB8AC3E}">
        <p14:creationId xmlns:p14="http://schemas.microsoft.com/office/powerpoint/2010/main" val="2120117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Demonstration</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16</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Setup</a:t>
            </a:r>
          </a:p>
        </p:txBody>
      </p:sp>
      <p:pic>
        <p:nvPicPr>
          <p:cNvPr id="12" name="Picture 11">
            <a:extLst>
              <a:ext uri="{FF2B5EF4-FFF2-40B4-BE49-F238E27FC236}">
                <a16:creationId xmlns:a16="http://schemas.microsoft.com/office/drawing/2014/main" id="{DBF9AE7C-6B9D-257C-36AF-B86F74A1F9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359" y="2122615"/>
            <a:ext cx="5880835" cy="3081683"/>
          </a:xfrm>
          <a:prstGeom prst="rect">
            <a:avLst/>
          </a:prstGeom>
        </p:spPr>
      </p:pic>
      <p:sp>
        <p:nvSpPr>
          <p:cNvPr id="13" name="Content Placeholder 2">
            <a:extLst>
              <a:ext uri="{FF2B5EF4-FFF2-40B4-BE49-F238E27FC236}">
                <a16:creationId xmlns:a16="http://schemas.microsoft.com/office/drawing/2014/main" id="{72DFF8F2-4C0A-D5C2-0299-9E5AE14F834B}"/>
              </a:ext>
            </a:extLst>
          </p:cNvPr>
          <p:cNvSpPr txBox="1">
            <a:spLocks/>
          </p:cNvSpPr>
          <p:nvPr/>
        </p:nvSpPr>
        <p:spPr>
          <a:xfrm>
            <a:off x="1575880" y="2122615"/>
            <a:ext cx="3589507" cy="436962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Power</a:t>
            </a:r>
          </a:p>
          <a:p>
            <a:pPr lvl="1"/>
            <a:r>
              <a:rPr lang="en-US" dirty="0"/>
              <a:t>Left engine to idle power</a:t>
            </a:r>
          </a:p>
          <a:p>
            <a:pPr lvl="1"/>
            <a:r>
              <a:rPr lang="en-US" dirty="0"/>
              <a:t>Right engine to takeoff power</a:t>
            </a:r>
          </a:p>
          <a:p>
            <a:r>
              <a:rPr lang="en-US" dirty="0"/>
              <a:t>Establish a zero sideslip</a:t>
            </a:r>
          </a:p>
          <a:p>
            <a:r>
              <a:rPr lang="en-US" dirty="0"/>
              <a:t>Brief the Maneuver</a:t>
            </a:r>
          </a:p>
          <a:p>
            <a:pPr marL="274320" lvl="1" indent="0">
              <a:buNone/>
            </a:pPr>
            <a:r>
              <a:rPr lang="en-US" dirty="0"/>
              <a:t>“I will pitch up at a rate to realize a decrease of 1 knot per second. At the first indication of a loss of directional control or a stall, I will reduce power on the operating engine and lower the nose.”</a:t>
            </a:r>
          </a:p>
        </p:txBody>
      </p:sp>
    </p:spTree>
    <p:extLst>
      <p:ext uri="{BB962C8B-B14F-4D97-AF65-F5344CB8AC3E}">
        <p14:creationId xmlns:p14="http://schemas.microsoft.com/office/powerpoint/2010/main" val="94559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Demonstration</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17</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Demo</a:t>
            </a:r>
          </a:p>
        </p:txBody>
      </p:sp>
      <p:pic>
        <p:nvPicPr>
          <p:cNvPr id="12" name="Picture 11">
            <a:extLst>
              <a:ext uri="{FF2B5EF4-FFF2-40B4-BE49-F238E27FC236}">
                <a16:creationId xmlns:a16="http://schemas.microsoft.com/office/drawing/2014/main" id="{DBF9AE7C-6B9D-257C-36AF-B86F74A1F9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359" y="2122615"/>
            <a:ext cx="5880835" cy="3081683"/>
          </a:xfrm>
          <a:prstGeom prst="rect">
            <a:avLst/>
          </a:prstGeom>
        </p:spPr>
      </p:pic>
      <p:sp>
        <p:nvSpPr>
          <p:cNvPr id="13" name="Content Placeholder 2">
            <a:extLst>
              <a:ext uri="{FF2B5EF4-FFF2-40B4-BE49-F238E27FC236}">
                <a16:creationId xmlns:a16="http://schemas.microsoft.com/office/drawing/2014/main" id="{72DFF8F2-4C0A-D5C2-0299-9E5AE14F834B}"/>
              </a:ext>
            </a:extLst>
          </p:cNvPr>
          <p:cNvSpPr txBox="1">
            <a:spLocks/>
          </p:cNvSpPr>
          <p:nvPr/>
        </p:nvSpPr>
        <p:spPr>
          <a:xfrm>
            <a:off x="1575880" y="2122615"/>
            <a:ext cx="3589507" cy="436962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Gently pitch up</a:t>
            </a:r>
          </a:p>
          <a:p>
            <a:r>
              <a:rPr lang="en-US" dirty="0"/>
              <a:t>Airspeed decreases and control effectiveness decays</a:t>
            </a:r>
          </a:p>
          <a:p>
            <a:pPr lvl="1"/>
            <a:r>
              <a:rPr lang="en-US" dirty="0"/>
              <a:t>Increase rudder to counter yaw</a:t>
            </a:r>
          </a:p>
          <a:p>
            <a:pPr lvl="1"/>
            <a:r>
              <a:rPr lang="en-US" dirty="0"/>
              <a:t>Increase aileron to maintain bank</a:t>
            </a:r>
          </a:p>
          <a:p>
            <a:r>
              <a:rPr lang="en-US" dirty="0"/>
              <a:t>Full rudder deflection = 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MC</a:t>
            </a:r>
            <a:endParaRPr lang="en-US" dirty="0"/>
          </a:p>
          <a:p>
            <a:pPr lvl="1"/>
            <a:r>
              <a:rPr lang="en-US" dirty="0"/>
              <a:t>Any slower results in a loss of directional control</a:t>
            </a:r>
          </a:p>
          <a:p>
            <a:endParaRPr lang="en-US" dirty="0"/>
          </a:p>
        </p:txBody>
      </p:sp>
    </p:spTree>
    <p:extLst>
      <p:ext uri="{BB962C8B-B14F-4D97-AF65-F5344CB8AC3E}">
        <p14:creationId xmlns:p14="http://schemas.microsoft.com/office/powerpoint/2010/main" val="3997338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1DEB-372D-49BA-94B3-1EA95EC7073B}"/>
              </a:ext>
            </a:extLst>
          </p:cNvPr>
          <p:cNvSpPr>
            <a:spLocks noGrp="1"/>
          </p:cNvSpPr>
          <p:nvPr>
            <p:ph type="title"/>
          </p:nvPr>
        </p:nvSpPr>
        <p:spPr/>
        <p:txBody>
          <a:bodyPr/>
          <a:lstStyle/>
          <a:p>
            <a:r>
              <a:rPr lang="en-US" dirty="0"/>
              <a:t>VMC Demonstration</a:t>
            </a:r>
          </a:p>
        </p:txBody>
      </p:sp>
      <p:sp>
        <p:nvSpPr>
          <p:cNvPr id="4" name="Slide Number Placeholder 3">
            <a:extLst>
              <a:ext uri="{FF2B5EF4-FFF2-40B4-BE49-F238E27FC236}">
                <a16:creationId xmlns:a16="http://schemas.microsoft.com/office/drawing/2014/main" id="{79D686F6-D5AA-4087-95AF-0D4E568EA69B}"/>
              </a:ext>
            </a:extLst>
          </p:cNvPr>
          <p:cNvSpPr>
            <a:spLocks noGrp="1"/>
          </p:cNvSpPr>
          <p:nvPr>
            <p:ph type="sldNum" sz="quarter" idx="12"/>
          </p:nvPr>
        </p:nvSpPr>
        <p:spPr/>
        <p:txBody>
          <a:bodyPr>
            <a:normAutofit fontScale="85000" lnSpcReduction="20000"/>
          </a:bodyPr>
          <a:lstStyle/>
          <a:p>
            <a:fld id="{CD4F3DA2-F1D6-4A73-92C0-55630F2E6614}" type="slidenum">
              <a:rPr lang="en-US" smtClean="0"/>
              <a:t>18</a:t>
            </a:fld>
            <a:endParaRPr lang="en-US" dirty="0"/>
          </a:p>
        </p:txBody>
      </p:sp>
      <p:sp>
        <p:nvSpPr>
          <p:cNvPr id="5" name="Title 1">
            <a:extLst>
              <a:ext uri="{FF2B5EF4-FFF2-40B4-BE49-F238E27FC236}">
                <a16:creationId xmlns:a16="http://schemas.microsoft.com/office/drawing/2014/main" id="{71DDBE91-EA54-5EEB-66D4-DACBBB41D52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Recovery</a:t>
            </a:r>
          </a:p>
        </p:txBody>
      </p:sp>
      <p:pic>
        <p:nvPicPr>
          <p:cNvPr id="12" name="Picture 11">
            <a:extLst>
              <a:ext uri="{FF2B5EF4-FFF2-40B4-BE49-F238E27FC236}">
                <a16:creationId xmlns:a16="http://schemas.microsoft.com/office/drawing/2014/main" id="{DBF9AE7C-6B9D-257C-36AF-B86F74A1F9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359" y="2122615"/>
            <a:ext cx="5880835" cy="3081683"/>
          </a:xfrm>
          <a:prstGeom prst="rect">
            <a:avLst/>
          </a:prstGeom>
        </p:spPr>
      </p:pic>
      <p:sp>
        <p:nvSpPr>
          <p:cNvPr id="13" name="Content Placeholder 2">
            <a:extLst>
              <a:ext uri="{FF2B5EF4-FFF2-40B4-BE49-F238E27FC236}">
                <a16:creationId xmlns:a16="http://schemas.microsoft.com/office/drawing/2014/main" id="{72DFF8F2-4C0A-D5C2-0299-9E5AE14F834B}"/>
              </a:ext>
            </a:extLst>
          </p:cNvPr>
          <p:cNvSpPr txBox="1">
            <a:spLocks/>
          </p:cNvSpPr>
          <p:nvPr/>
        </p:nvSpPr>
        <p:spPr>
          <a:xfrm>
            <a:off x="1575880" y="2122615"/>
            <a:ext cx="3717479" cy="436962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Reduce power on the operating engine and lower the nose</a:t>
            </a:r>
          </a:p>
          <a:p>
            <a:pPr lvl="1"/>
            <a:r>
              <a:rPr lang="en-US" dirty="0"/>
              <a:t>Smooth inputs/adjustments</a:t>
            </a:r>
          </a:p>
          <a:p>
            <a:r>
              <a:rPr lang="en-US" dirty="0"/>
              <a:t>Reducing Power</a:t>
            </a:r>
          </a:p>
          <a:p>
            <a:pPr lvl="1"/>
            <a:r>
              <a:rPr lang="en-US" dirty="0"/>
              <a:t>Reduce rudder to prevent yaw </a:t>
            </a:r>
          </a:p>
          <a:p>
            <a:pPr lvl="1"/>
            <a:r>
              <a:rPr lang="en-US" dirty="0"/>
              <a:t>Maintain the reference point</a:t>
            </a:r>
          </a:p>
          <a:p>
            <a:r>
              <a:rPr lang="en-US" dirty="0"/>
              <a:t>Reestablish heading &amp; V</a:t>
            </a:r>
            <a:r>
              <a:rPr lang="en-US" sz="1800" baseline="-25000" dirty="0">
                <a:effectLst/>
                <a:latin typeface="Calibri" panose="020F0502020204030204" pitchFamily="34" charset="0"/>
                <a:ea typeface="Calibri" panose="02020603050405020304" pitchFamily="18" charset="0"/>
                <a:cs typeface="Calibri" panose="02020603050405020304" pitchFamily="18" charset="0"/>
              </a:rPr>
              <a:t>YSE</a:t>
            </a:r>
            <a:endParaRPr lang="en-US" dirty="0"/>
          </a:p>
          <a:p>
            <a:r>
              <a:rPr lang="en-US" dirty="0"/>
              <a:t>Return to normal flight </a:t>
            </a:r>
          </a:p>
          <a:p>
            <a:pPr lvl="1"/>
            <a:r>
              <a:rPr lang="en-US" dirty="0"/>
              <a:t>Increase power on the idle engine</a:t>
            </a:r>
          </a:p>
          <a:p>
            <a:pPr lvl="1"/>
            <a:r>
              <a:rPr lang="en-US" dirty="0"/>
              <a:t>Adjust rudder to maintain the reference point/heading</a:t>
            </a:r>
          </a:p>
        </p:txBody>
      </p:sp>
    </p:spTree>
    <p:extLst>
      <p:ext uri="{BB962C8B-B14F-4D97-AF65-F5344CB8AC3E}">
        <p14:creationId xmlns:p14="http://schemas.microsoft.com/office/powerpoint/2010/main" val="3835340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xplosion of multi-colored powder on white background">
            <a:extLst>
              <a:ext uri="{FF2B5EF4-FFF2-40B4-BE49-F238E27FC236}">
                <a16:creationId xmlns:a16="http://schemas.microsoft.com/office/drawing/2014/main" id="{11511179-3302-F057-A066-2D00A1AB82B7}"/>
              </a:ext>
            </a:extLst>
          </p:cNvPr>
          <p:cNvPicPr>
            <a:picLocks noChangeAspect="1"/>
          </p:cNvPicPr>
          <p:nvPr/>
        </p:nvPicPr>
        <p:blipFill rotWithShape="1">
          <a:blip r:embed="rId2">
            <a:alphaModFix amt="30000"/>
            <a:extLst>
              <a:ext uri="{28A0092B-C50C-407E-A947-70E740481C1C}">
                <a14:useLocalDpi xmlns:a14="http://schemas.microsoft.com/office/drawing/2010/main" val="0"/>
              </a:ext>
            </a:extLst>
          </a:blip>
          <a:srcRect r="-84864" b="-814"/>
          <a:stretch/>
        </p:blipFill>
        <p:spPr>
          <a:xfrm flipH="1">
            <a:off x="4872308" y="10640"/>
            <a:ext cx="6457951" cy="3828306"/>
          </a:xfrm>
          <a:prstGeom prst="rect">
            <a:avLst/>
          </a:prstGeom>
        </p:spPr>
      </p:pic>
      <p:sp>
        <p:nvSpPr>
          <p:cNvPr id="5" name="Isosceles Triangle 4">
            <a:extLst>
              <a:ext uri="{FF2B5EF4-FFF2-40B4-BE49-F238E27FC236}">
                <a16:creationId xmlns:a16="http://schemas.microsoft.com/office/drawing/2014/main" id="{226910B3-9EE7-85EE-63A6-E012CAA2AAB3}"/>
              </a:ext>
            </a:extLst>
          </p:cNvPr>
          <p:cNvSpPr/>
          <p:nvPr/>
        </p:nvSpPr>
        <p:spPr>
          <a:xfrm>
            <a:off x="7094615" y="1945276"/>
            <a:ext cx="3714749" cy="325755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xplosion of multi-colored powder on white background">
            <a:extLst>
              <a:ext uri="{FF2B5EF4-FFF2-40B4-BE49-F238E27FC236}">
                <a16:creationId xmlns:a16="http://schemas.microsoft.com/office/drawing/2014/main" id="{C3A5B610-58A5-AB1E-B451-335A37D17B53}"/>
              </a:ext>
            </a:extLst>
          </p:cNvPr>
          <p:cNvPicPr>
            <a:picLocks noChangeAspect="1"/>
          </p:cNvPicPr>
          <p:nvPr/>
        </p:nvPicPr>
        <p:blipFill rotWithShape="1">
          <a:blip r:embed="rId2">
            <a:alphaModFix amt="30000"/>
            <a:extLst>
              <a:ext uri="{28A0092B-C50C-407E-A947-70E740481C1C}">
                <a14:useLocalDpi xmlns:a14="http://schemas.microsoft.com/office/drawing/2010/main" val="0"/>
              </a:ext>
            </a:extLst>
          </a:blip>
          <a:srcRect r="-84864" b="-814"/>
          <a:stretch/>
        </p:blipFill>
        <p:spPr>
          <a:xfrm flipV="1">
            <a:off x="-1" y="3029694"/>
            <a:ext cx="6457951" cy="3828306"/>
          </a:xfrm>
          <a:prstGeom prst="rect">
            <a:avLst/>
          </a:prstGeom>
        </p:spPr>
      </p:pic>
      <p:pic>
        <p:nvPicPr>
          <p:cNvPr id="6" name="Content Placeholder 5" descr="Slippery outline">
            <a:extLst>
              <a:ext uri="{FF2B5EF4-FFF2-40B4-BE49-F238E27FC236}">
                <a16:creationId xmlns:a16="http://schemas.microsoft.com/office/drawing/2014/main" id="{FB7788D8-F5AB-FFD9-FBF1-69FA8961CC8F}"/>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6820468" y="1469400"/>
            <a:ext cx="4243994" cy="4243994"/>
          </a:xfrm>
        </p:spPr>
      </p:pic>
      <p:sp>
        <p:nvSpPr>
          <p:cNvPr id="4" name="Slide Number Placeholder 3">
            <a:extLst>
              <a:ext uri="{FF2B5EF4-FFF2-40B4-BE49-F238E27FC236}">
                <a16:creationId xmlns:a16="http://schemas.microsoft.com/office/drawing/2014/main" id="{D7E56F4E-A507-4E31-8AD1-A16B1FC59A53}"/>
              </a:ext>
            </a:extLst>
          </p:cNvPr>
          <p:cNvSpPr>
            <a:spLocks noGrp="1"/>
          </p:cNvSpPr>
          <p:nvPr>
            <p:ph type="sldNum" sz="quarter" idx="12"/>
          </p:nvPr>
        </p:nvSpPr>
        <p:spPr/>
        <p:txBody>
          <a:bodyPr>
            <a:normAutofit fontScale="85000" lnSpcReduction="20000"/>
          </a:bodyPr>
          <a:lstStyle/>
          <a:p>
            <a:fld id="{CD4F3DA2-F1D6-4A73-92C0-55630F2E6614}" type="slidenum">
              <a:rPr lang="en-US" smtClean="0"/>
              <a:t>19</a:t>
            </a:fld>
            <a:endParaRPr lang="en-US"/>
          </a:p>
        </p:txBody>
      </p:sp>
      <p:sp>
        <p:nvSpPr>
          <p:cNvPr id="7" name="Content Placeholder 2">
            <a:extLst>
              <a:ext uri="{FF2B5EF4-FFF2-40B4-BE49-F238E27FC236}">
                <a16:creationId xmlns:a16="http://schemas.microsoft.com/office/drawing/2014/main" id="{00DC4BFC-4975-5C03-0A29-1AC91760E25A}"/>
              </a:ext>
            </a:extLst>
          </p:cNvPr>
          <p:cNvSpPr txBox="1">
            <a:spLocks/>
          </p:cNvSpPr>
          <p:nvPr/>
        </p:nvSpPr>
        <p:spPr>
          <a:xfrm>
            <a:off x="1214167" y="2122615"/>
            <a:ext cx="5350262" cy="4369624"/>
          </a:xfrm>
          <a:prstGeom prst="rect">
            <a:avLst/>
          </a:prstGeom>
        </p:spPr>
        <p:txBody>
          <a:bodyPr vert="horz" lIns="91440" tIns="45720" rIns="91440" bIns="45720" rtlCol="0">
            <a:no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20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sz="1800" u="none" strike="noStrike" dirty="0">
                <a:effectLst/>
                <a:latin typeface="Calibri" panose="020F0502020204030204" pitchFamily="34" charset="0"/>
                <a:ea typeface="Calibri" panose="02020603050405020304" pitchFamily="18" charset="0"/>
                <a:cs typeface="Calibri" panose="020B0604020202020204" pitchFamily="34" charset="0"/>
              </a:rPr>
              <a:t>Inadequate knowledge of the causes of loss of directional control at airspeeds less than V</a:t>
            </a:r>
            <a:r>
              <a:rPr lang="en-US" sz="1800" u="none" strike="noStrike" baseline="-25000" dirty="0">
                <a:effectLst/>
                <a:latin typeface="Calibri" panose="020F0502020204030204" pitchFamily="34" charset="0"/>
                <a:ea typeface="Calibri" panose="02020603050405020304" pitchFamily="18" charset="0"/>
                <a:cs typeface="Calibri" panose="020B0604020202020204" pitchFamily="34" charset="0"/>
              </a:rPr>
              <a:t>MC</a:t>
            </a:r>
            <a:r>
              <a:rPr lang="en-US" sz="1800" u="none" strike="noStrike" dirty="0">
                <a:effectLst/>
                <a:latin typeface="Calibri" panose="020F0502020204030204" pitchFamily="34" charset="0"/>
                <a:ea typeface="Calibri" panose="02020603050405020304" pitchFamily="18" charset="0"/>
                <a:cs typeface="Calibri" panose="020B0604020202020204" pitchFamily="34" charset="0"/>
              </a:rPr>
              <a:t>, factors affecting V</a:t>
            </a:r>
            <a:r>
              <a:rPr lang="en-US" sz="1800" u="none" strike="noStrike" baseline="-25000" dirty="0">
                <a:effectLst/>
                <a:latin typeface="Calibri" panose="020F0502020204030204" pitchFamily="34" charset="0"/>
                <a:ea typeface="Calibri" panose="02020603050405020304" pitchFamily="18" charset="0"/>
                <a:cs typeface="Calibri" panose="020B0604020202020204" pitchFamily="34" charset="0"/>
              </a:rPr>
              <a:t>MC</a:t>
            </a:r>
            <a:r>
              <a:rPr lang="en-US" sz="1800" u="none" strike="noStrike" dirty="0">
                <a:effectLst/>
                <a:latin typeface="Calibri" panose="020F0502020204030204" pitchFamily="34" charset="0"/>
                <a:ea typeface="Calibri" panose="02020603050405020304" pitchFamily="18" charset="0"/>
                <a:cs typeface="Calibri" panose="020B0604020202020204" pitchFamily="34" charset="0"/>
              </a:rPr>
              <a:t>, and safe recovery procedures</a:t>
            </a:r>
          </a:p>
          <a:p>
            <a:r>
              <a:rPr lang="en-US" sz="1800" u="none" strike="noStrike" dirty="0">
                <a:effectLst/>
                <a:latin typeface="Calibri" panose="020F0502020204030204" pitchFamily="34" charset="0"/>
                <a:ea typeface="Calibri" panose="02020603050405020304" pitchFamily="18" charset="0"/>
                <a:cs typeface="Calibri" panose="020B0604020202020204" pitchFamily="34" charset="0"/>
              </a:rPr>
              <a:t>Improper entry procedures, including pitch attitude, bank attitude, and airspeed</a:t>
            </a:r>
          </a:p>
          <a:p>
            <a:r>
              <a:rPr lang="en-US" sz="1800" u="none" strike="noStrike" dirty="0">
                <a:effectLst/>
                <a:latin typeface="Calibri" panose="020F0502020204030204" pitchFamily="34" charset="0"/>
                <a:ea typeface="Calibri" panose="02020603050405020304" pitchFamily="18" charset="0"/>
                <a:cs typeface="Calibri" panose="020B0604020202020204" pitchFamily="34" charset="0"/>
              </a:rPr>
              <a:t>Failure to recognize imminent loss of directional control</a:t>
            </a:r>
          </a:p>
          <a:p>
            <a:r>
              <a:rPr lang="en-US" sz="1800" dirty="0">
                <a:effectLst/>
                <a:latin typeface="Calibri" panose="020F0502020204030204" pitchFamily="34" charset="0"/>
                <a:ea typeface="Calibri" panose="02020603050405020304" pitchFamily="18" charset="0"/>
                <a:cs typeface="Calibri" panose="020B0604020202020204" pitchFamily="34" charset="0"/>
              </a:rPr>
              <a:t>Failure to use proper recovery procedure</a:t>
            </a:r>
            <a:endParaRPr lang="en-US" sz="1800" u="none" strike="noStrike" dirty="0">
              <a:effectLst/>
              <a:latin typeface="Calibri" panose="020F0502020204030204" pitchFamily="34" charset="0"/>
              <a:ea typeface="Calibri" panose="02020603050405020304" pitchFamily="18" charset="0"/>
              <a:cs typeface="Calibri" panose="020B0604020202020204" pitchFamily="34" charset="0"/>
            </a:endParaRPr>
          </a:p>
        </p:txBody>
      </p:sp>
      <p:sp>
        <p:nvSpPr>
          <p:cNvPr id="9" name="Title 1">
            <a:extLst>
              <a:ext uri="{FF2B5EF4-FFF2-40B4-BE49-F238E27FC236}">
                <a16:creationId xmlns:a16="http://schemas.microsoft.com/office/drawing/2014/main" id="{957C6851-5C5F-4E0A-ECD4-DFDEBAAF8176}"/>
              </a:ext>
            </a:extLst>
          </p:cNvPr>
          <p:cNvSpPr>
            <a:spLocks noGrp="1"/>
          </p:cNvSpPr>
          <p:nvPr>
            <p:ph type="title"/>
          </p:nvPr>
        </p:nvSpPr>
        <p:spPr/>
        <p:txBody>
          <a:bodyPr/>
          <a:lstStyle/>
          <a:p>
            <a:r>
              <a:rPr lang="en-US" dirty="0"/>
              <a:t>Common Errors</a:t>
            </a:r>
          </a:p>
        </p:txBody>
      </p:sp>
      <p:sp>
        <p:nvSpPr>
          <p:cNvPr id="2" name="Title 1">
            <a:extLst>
              <a:ext uri="{FF2B5EF4-FFF2-40B4-BE49-F238E27FC236}">
                <a16:creationId xmlns:a16="http://schemas.microsoft.com/office/drawing/2014/main" id="{8FF6C876-9753-CC24-A76D-9EED1095897B}"/>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VMC Demo</a:t>
            </a:r>
          </a:p>
        </p:txBody>
      </p:sp>
    </p:spTree>
    <p:extLst>
      <p:ext uri="{BB962C8B-B14F-4D97-AF65-F5344CB8AC3E}">
        <p14:creationId xmlns:p14="http://schemas.microsoft.com/office/powerpoint/2010/main" val="4021003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D45-55CD-4C88-932B-23919E8AD640}"/>
              </a:ext>
            </a:extLst>
          </p:cNvPr>
          <p:cNvSpPr>
            <a:spLocks noGrp="1"/>
          </p:cNvSpPr>
          <p:nvPr>
            <p:ph type="title"/>
          </p:nvPr>
        </p:nvSpPr>
        <p:spPr/>
        <p:txBody>
          <a:bodyPr>
            <a:normAutofit/>
          </a:bodyPr>
          <a:lstStyle/>
          <a:p>
            <a:r>
              <a:rPr lang="en-US"/>
              <a:t>Hazards</a:t>
            </a:r>
          </a:p>
        </p:txBody>
      </p:sp>
    </p:spTree>
    <p:extLst>
      <p:ext uri="{BB962C8B-B14F-4D97-AF65-F5344CB8AC3E}">
        <p14:creationId xmlns:p14="http://schemas.microsoft.com/office/powerpoint/2010/main" val="3040906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D45-55CD-4C88-932B-23919E8AD640}"/>
              </a:ext>
            </a:extLst>
          </p:cNvPr>
          <p:cNvSpPr>
            <a:spLocks noGrp="1"/>
          </p:cNvSpPr>
          <p:nvPr>
            <p:ph type="title"/>
          </p:nvPr>
        </p:nvSpPr>
        <p:spPr/>
        <p:txBody>
          <a:bodyPr>
            <a:normAutofit/>
          </a:bodyPr>
          <a:lstStyle/>
          <a:p>
            <a:r>
              <a:rPr lang="en-US" dirty="0"/>
              <a:t>Hazards</a:t>
            </a:r>
          </a:p>
        </p:txBody>
      </p:sp>
      <p:sp>
        <p:nvSpPr>
          <p:cNvPr id="5" name="Slide Number Placeholder 4">
            <a:extLst>
              <a:ext uri="{FF2B5EF4-FFF2-40B4-BE49-F238E27FC236}">
                <a16:creationId xmlns:a16="http://schemas.microsoft.com/office/drawing/2014/main" id="{B4E4AD16-412E-4386-8FB2-C8A9619DD459}"/>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21</a:t>
            </a:fld>
            <a:endParaRPr lang="en-US"/>
          </a:p>
        </p:txBody>
      </p:sp>
      <p:sp>
        <p:nvSpPr>
          <p:cNvPr id="4" name="Title 1">
            <a:extLst>
              <a:ext uri="{FF2B5EF4-FFF2-40B4-BE49-F238E27FC236}">
                <a16:creationId xmlns:a16="http://schemas.microsoft.com/office/drawing/2014/main" id="{5E177F0E-8F5D-5F3C-453C-25DA8C8C2F18}"/>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Configuring the Airplane</a:t>
            </a:r>
          </a:p>
        </p:txBody>
      </p:sp>
      <p:sp>
        <p:nvSpPr>
          <p:cNvPr id="6" name="Content Placeholder 2">
            <a:extLst>
              <a:ext uri="{FF2B5EF4-FFF2-40B4-BE49-F238E27FC236}">
                <a16:creationId xmlns:a16="http://schemas.microsoft.com/office/drawing/2014/main" id="{0437FF3D-4BDE-2724-3A2B-6C54448151F6}"/>
              </a:ext>
            </a:extLst>
          </p:cNvPr>
          <p:cNvSpPr txBox="1">
            <a:spLocks/>
          </p:cNvSpPr>
          <p:nvPr/>
        </p:nvSpPr>
        <p:spPr>
          <a:xfrm>
            <a:off x="1214166" y="2236206"/>
            <a:ext cx="7315199" cy="441224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In relation to V</a:t>
            </a:r>
            <a:r>
              <a:rPr lang="en-US" sz="1800" baseline="-25000" dirty="0">
                <a:effectLst/>
                <a:latin typeface="Calibri" panose="020F0502020204030204" pitchFamily="34" charset="0"/>
                <a:ea typeface="Calibri" panose="02020603050405020304" pitchFamily="18" charset="0"/>
                <a:cs typeface="ArialMT"/>
              </a:rPr>
              <a:t>MC</a:t>
            </a:r>
            <a:r>
              <a:rPr lang="en-US" dirty="0"/>
              <a:t>, configure as specified for the demonstration</a:t>
            </a:r>
          </a:p>
          <a:p>
            <a:pPr lvl="1"/>
            <a:r>
              <a:rPr lang="en-US" dirty="0"/>
              <a:t>Understand the effects of different configurations on V</a:t>
            </a:r>
            <a:r>
              <a:rPr lang="en-US" baseline="-25000" dirty="0">
                <a:effectLst/>
              </a:rPr>
              <a:t>MC</a:t>
            </a:r>
            <a:r>
              <a:rPr lang="en-US" dirty="0"/>
              <a:t> &amp; controllability</a:t>
            </a:r>
          </a:p>
          <a:p>
            <a:r>
              <a:rPr lang="en-US" dirty="0"/>
              <a:t>Real-Life Engine Failures</a:t>
            </a:r>
          </a:p>
          <a:p>
            <a:pPr lvl="1"/>
            <a:r>
              <a:rPr lang="en-US" dirty="0"/>
              <a:t>Airplane will likely not be able to hold altitude OEI with excess drag</a:t>
            </a:r>
          </a:p>
          <a:p>
            <a:pPr lvl="1"/>
            <a:r>
              <a:rPr lang="en-US" dirty="0"/>
              <a:t>Retract gear &amp; flaps (and any other drag devices), &amp; feather the propeller</a:t>
            </a:r>
          </a:p>
          <a:p>
            <a:pPr lvl="1"/>
            <a:r>
              <a:rPr lang="en-US" dirty="0"/>
              <a:t>Reduced drag lowers the odds of reaching V</a:t>
            </a:r>
            <a:r>
              <a:rPr lang="en-US" baseline="-25000" dirty="0">
                <a:effectLst/>
              </a:rPr>
              <a:t>MC</a:t>
            </a:r>
            <a:r>
              <a:rPr lang="en-US" dirty="0"/>
              <a:t> or slower airspeeds</a:t>
            </a:r>
          </a:p>
        </p:txBody>
      </p:sp>
    </p:spTree>
    <p:extLst>
      <p:ext uri="{BB962C8B-B14F-4D97-AF65-F5344CB8AC3E}">
        <p14:creationId xmlns:p14="http://schemas.microsoft.com/office/powerpoint/2010/main" val="2279125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D45-55CD-4C88-932B-23919E8AD640}"/>
              </a:ext>
            </a:extLst>
          </p:cNvPr>
          <p:cNvSpPr>
            <a:spLocks noGrp="1"/>
          </p:cNvSpPr>
          <p:nvPr>
            <p:ph type="title"/>
          </p:nvPr>
        </p:nvSpPr>
        <p:spPr/>
        <p:txBody>
          <a:bodyPr>
            <a:normAutofit/>
          </a:bodyPr>
          <a:lstStyle/>
          <a:p>
            <a:r>
              <a:rPr lang="en-US" dirty="0"/>
              <a:t>Hazards</a:t>
            </a:r>
          </a:p>
        </p:txBody>
      </p:sp>
      <p:sp>
        <p:nvSpPr>
          <p:cNvPr id="5" name="Slide Number Placeholder 4">
            <a:extLst>
              <a:ext uri="{FF2B5EF4-FFF2-40B4-BE49-F238E27FC236}">
                <a16:creationId xmlns:a16="http://schemas.microsoft.com/office/drawing/2014/main" id="{B4E4AD16-412E-4386-8FB2-C8A9619DD459}"/>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22</a:t>
            </a:fld>
            <a:endParaRPr lang="en-US"/>
          </a:p>
        </p:txBody>
      </p:sp>
      <p:sp>
        <p:nvSpPr>
          <p:cNvPr id="4" name="Title 1">
            <a:extLst>
              <a:ext uri="{FF2B5EF4-FFF2-40B4-BE49-F238E27FC236}">
                <a16:creationId xmlns:a16="http://schemas.microsoft.com/office/drawing/2014/main" id="{9A923073-11B8-E358-3C95-92462D29CDAC}"/>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Distractions</a:t>
            </a:r>
          </a:p>
        </p:txBody>
      </p:sp>
      <p:sp>
        <p:nvSpPr>
          <p:cNvPr id="6" name="Content Placeholder 2">
            <a:extLst>
              <a:ext uri="{FF2B5EF4-FFF2-40B4-BE49-F238E27FC236}">
                <a16:creationId xmlns:a16="http://schemas.microsoft.com/office/drawing/2014/main" id="{AC42EF49-1E51-C980-7ED9-BB3B0385FF08}"/>
              </a:ext>
            </a:extLst>
          </p:cNvPr>
          <p:cNvSpPr txBox="1">
            <a:spLocks/>
          </p:cNvSpPr>
          <p:nvPr/>
        </p:nvSpPr>
        <p:spPr>
          <a:xfrm>
            <a:off x="1214166" y="2236206"/>
            <a:ext cx="7315199" cy="441224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They’re dangerous </a:t>
            </a:r>
          </a:p>
          <a:p>
            <a:pPr lvl="1"/>
            <a:r>
              <a:rPr lang="en-US" sz="1700" dirty="0"/>
              <a:t>Remove them from view</a:t>
            </a:r>
          </a:p>
          <a:p>
            <a:pPr lvl="1"/>
            <a:r>
              <a:rPr lang="en-US" sz="1700" dirty="0"/>
              <a:t>If a person, explain the situation &amp; ask them to stop</a:t>
            </a:r>
          </a:p>
          <a:p>
            <a:r>
              <a:rPr lang="en-US" sz="1900" dirty="0"/>
              <a:t>Don’t fixate on the problem at the expense of flying the airplane</a:t>
            </a:r>
          </a:p>
          <a:p>
            <a:pPr lvl="1"/>
            <a:r>
              <a:rPr lang="en-US" sz="1700" dirty="0"/>
              <a:t>Maintain airspeed &amp; zero sideslip</a:t>
            </a:r>
          </a:p>
          <a:p>
            <a:r>
              <a:rPr lang="en-US" dirty="0"/>
              <a:t>Aviate, Navigate, Communicate</a:t>
            </a:r>
          </a:p>
          <a:p>
            <a:pPr lvl="1"/>
            <a:r>
              <a:rPr lang="en-US" dirty="0"/>
              <a:t>Focus on flying, especially with an inoperative engine</a:t>
            </a:r>
          </a:p>
          <a:p>
            <a:pPr lvl="2"/>
            <a:endParaRPr lang="en-US" dirty="0"/>
          </a:p>
        </p:txBody>
      </p:sp>
    </p:spTree>
    <p:extLst>
      <p:ext uri="{BB962C8B-B14F-4D97-AF65-F5344CB8AC3E}">
        <p14:creationId xmlns:p14="http://schemas.microsoft.com/office/powerpoint/2010/main" val="1775381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D45-55CD-4C88-932B-23919E8AD640}"/>
              </a:ext>
            </a:extLst>
          </p:cNvPr>
          <p:cNvSpPr>
            <a:spLocks noGrp="1"/>
          </p:cNvSpPr>
          <p:nvPr>
            <p:ph type="title"/>
          </p:nvPr>
        </p:nvSpPr>
        <p:spPr/>
        <p:txBody>
          <a:bodyPr>
            <a:normAutofit/>
          </a:bodyPr>
          <a:lstStyle/>
          <a:p>
            <a:r>
              <a:rPr lang="en-US" dirty="0"/>
              <a:t>Hazards</a:t>
            </a:r>
          </a:p>
        </p:txBody>
      </p:sp>
      <p:sp>
        <p:nvSpPr>
          <p:cNvPr id="5" name="Slide Number Placeholder 4">
            <a:extLst>
              <a:ext uri="{FF2B5EF4-FFF2-40B4-BE49-F238E27FC236}">
                <a16:creationId xmlns:a16="http://schemas.microsoft.com/office/drawing/2014/main" id="{B4E4AD16-412E-4386-8FB2-C8A9619DD459}"/>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23</a:t>
            </a:fld>
            <a:endParaRPr lang="en-US"/>
          </a:p>
        </p:txBody>
      </p:sp>
      <p:sp>
        <p:nvSpPr>
          <p:cNvPr id="4" name="Title 1">
            <a:extLst>
              <a:ext uri="{FF2B5EF4-FFF2-40B4-BE49-F238E27FC236}">
                <a16:creationId xmlns:a16="http://schemas.microsoft.com/office/drawing/2014/main" id="{C49E5DF2-E875-F300-46C5-B7065816A039}"/>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SA &amp; Disorientation</a:t>
            </a:r>
          </a:p>
        </p:txBody>
      </p:sp>
      <p:sp>
        <p:nvSpPr>
          <p:cNvPr id="6" name="Content Placeholder 2">
            <a:extLst>
              <a:ext uri="{FF2B5EF4-FFF2-40B4-BE49-F238E27FC236}">
                <a16:creationId xmlns:a16="http://schemas.microsoft.com/office/drawing/2014/main" id="{CC73C766-A9C7-04B1-0BBA-2130FF70D524}"/>
              </a:ext>
            </a:extLst>
          </p:cNvPr>
          <p:cNvSpPr txBox="1">
            <a:spLocks/>
          </p:cNvSpPr>
          <p:nvPr/>
        </p:nvSpPr>
        <p:spPr>
          <a:xfrm>
            <a:off x="1214166" y="2236206"/>
            <a:ext cx="7315199" cy="441224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dirty="0"/>
              <a:t>Maintain Situational Awareness &amp; Orientation</a:t>
            </a:r>
          </a:p>
          <a:p>
            <a:pPr lvl="1"/>
            <a:r>
              <a:rPr lang="en-US" sz="1700" dirty="0"/>
              <a:t>Starts with preflight planning – Know your options &amp; have a plan</a:t>
            </a:r>
          </a:p>
          <a:p>
            <a:pPr lvl="1"/>
            <a:r>
              <a:rPr lang="en-US" sz="1700" dirty="0"/>
              <a:t>Know where you are, what’s coming next, &amp; stay ahead of the airplane</a:t>
            </a:r>
          </a:p>
          <a:p>
            <a:pPr lvl="1"/>
            <a:r>
              <a:rPr lang="en-US" sz="1700" dirty="0"/>
              <a:t>If SA or orientation is lost, admit it, and fix it</a:t>
            </a:r>
          </a:p>
          <a:p>
            <a:r>
              <a:rPr lang="en-US" dirty="0"/>
              <a:t>Disoriented: Get the aircraft to a safe attitude, airspeed, and altitude </a:t>
            </a:r>
          </a:p>
          <a:p>
            <a:pPr lvl="1"/>
            <a:r>
              <a:rPr lang="en-US" dirty="0"/>
              <a:t>Zero side-slip at V</a:t>
            </a:r>
            <a:r>
              <a:rPr lang="en-US" baseline="-25000" dirty="0">
                <a:effectLst/>
              </a:rPr>
              <a:t>YSE</a:t>
            </a:r>
            <a:r>
              <a:rPr lang="en-US" dirty="0"/>
              <a:t>, never below V</a:t>
            </a:r>
            <a:r>
              <a:rPr lang="en-US" baseline="-25000" dirty="0">
                <a:effectLst/>
              </a:rPr>
              <a:t>MC</a:t>
            </a:r>
            <a:r>
              <a:rPr lang="en-US" sz="1800" baseline="-25000" dirty="0">
                <a:effectLst/>
                <a:latin typeface="Calibri" panose="020F0502020204030204" pitchFamily="34" charset="0"/>
                <a:ea typeface="Calibri" panose="02020603050405020304" pitchFamily="18" charset="0"/>
                <a:cs typeface="ArialMT"/>
              </a:rPr>
              <a:t> </a:t>
            </a:r>
          </a:p>
          <a:p>
            <a:pPr lvl="1"/>
            <a:r>
              <a:rPr lang="en-US" dirty="0">
                <a:effectLst/>
              </a:rPr>
              <a:t>Recover if below V</a:t>
            </a:r>
            <a:r>
              <a:rPr lang="en-US" baseline="-25000" dirty="0">
                <a:effectLst/>
              </a:rPr>
              <a:t>MC</a:t>
            </a:r>
          </a:p>
          <a:p>
            <a:r>
              <a:rPr lang="en-US" dirty="0">
                <a:effectLst/>
              </a:rPr>
              <a:t>Ask for Help when it’s Needed</a:t>
            </a:r>
          </a:p>
          <a:p>
            <a:pPr lvl="1"/>
            <a:r>
              <a:rPr lang="en-US" dirty="0"/>
              <a:t>ATC, Guard, other pilot/passengers, etc.</a:t>
            </a:r>
          </a:p>
          <a:p>
            <a:pPr lvl="1"/>
            <a:endParaRPr lang="en-US" dirty="0"/>
          </a:p>
        </p:txBody>
      </p:sp>
    </p:spTree>
    <p:extLst>
      <p:ext uri="{BB962C8B-B14F-4D97-AF65-F5344CB8AC3E}">
        <p14:creationId xmlns:p14="http://schemas.microsoft.com/office/powerpoint/2010/main" val="2627770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D45-55CD-4C88-932B-23919E8AD640}"/>
              </a:ext>
            </a:extLst>
          </p:cNvPr>
          <p:cNvSpPr>
            <a:spLocks noGrp="1"/>
          </p:cNvSpPr>
          <p:nvPr>
            <p:ph type="title"/>
          </p:nvPr>
        </p:nvSpPr>
        <p:spPr/>
        <p:txBody>
          <a:bodyPr>
            <a:normAutofit/>
          </a:bodyPr>
          <a:lstStyle/>
          <a:p>
            <a:r>
              <a:rPr lang="en-US" dirty="0"/>
              <a:t>Hazards</a:t>
            </a:r>
          </a:p>
        </p:txBody>
      </p:sp>
      <p:sp>
        <p:nvSpPr>
          <p:cNvPr id="3" name="Content Placeholder 2">
            <a:extLst>
              <a:ext uri="{FF2B5EF4-FFF2-40B4-BE49-F238E27FC236}">
                <a16:creationId xmlns:a16="http://schemas.microsoft.com/office/drawing/2014/main" id="{07050F09-BF48-404C-8847-A824ABA2DCBC}"/>
              </a:ext>
            </a:extLst>
          </p:cNvPr>
          <p:cNvSpPr>
            <a:spLocks noGrp="1"/>
          </p:cNvSpPr>
          <p:nvPr>
            <p:ph idx="1"/>
          </p:nvPr>
        </p:nvSpPr>
        <p:spPr>
          <a:xfrm>
            <a:off x="1214166" y="2236206"/>
            <a:ext cx="7315199" cy="4412244"/>
          </a:xfrm>
        </p:spPr>
        <p:txBody>
          <a:bodyPr>
            <a:normAutofit/>
          </a:bodyPr>
          <a:lstStyle/>
          <a:p>
            <a:r>
              <a:rPr lang="en-US" dirty="0"/>
              <a:t>#1 Task: Safely flying the airplane</a:t>
            </a:r>
          </a:p>
          <a:p>
            <a:r>
              <a:rPr lang="en-US" dirty="0"/>
              <a:t>Divide attention between the aircraft, scanning, &amp; communicating</a:t>
            </a:r>
          </a:p>
          <a:p>
            <a:pPr lvl="1"/>
            <a:r>
              <a:rPr lang="en-US" dirty="0"/>
              <a:t>No responsibility should take full attention for more than a short period</a:t>
            </a:r>
          </a:p>
          <a:p>
            <a:pPr lvl="1"/>
            <a:r>
              <a:rPr lang="en-US" dirty="0"/>
              <a:t>Verify aircraft performance often &amp; consistently during any checklists</a:t>
            </a:r>
          </a:p>
          <a:p>
            <a:r>
              <a:rPr lang="en-US" dirty="0"/>
              <a:t>Understand what needs to be accomplished and when</a:t>
            </a:r>
          </a:p>
          <a:p>
            <a:pPr lvl="1"/>
            <a:r>
              <a:rPr lang="en-US" dirty="0"/>
              <a:t>Use standard operating procedures &amp; checklists</a:t>
            </a:r>
          </a:p>
          <a:p>
            <a:r>
              <a:rPr lang="en-US" dirty="0"/>
              <a:t>Recognize when you’re behind and find a way to catch up</a:t>
            </a:r>
          </a:p>
          <a:p>
            <a:pPr lvl="1"/>
            <a:r>
              <a:rPr lang="en-US" dirty="0"/>
              <a:t>“Attack the closest alligator”</a:t>
            </a:r>
          </a:p>
          <a:p>
            <a:pPr marL="0" indent="0">
              <a:buNone/>
            </a:pPr>
            <a:r>
              <a:rPr lang="en-US" dirty="0"/>
              <a:t>	</a:t>
            </a:r>
          </a:p>
        </p:txBody>
      </p:sp>
      <p:sp>
        <p:nvSpPr>
          <p:cNvPr id="5" name="Slide Number Placeholder 4">
            <a:extLst>
              <a:ext uri="{FF2B5EF4-FFF2-40B4-BE49-F238E27FC236}">
                <a16:creationId xmlns:a16="http://schemas.microsoft.com/office/drawing/2014/main" id="{B4E4AD16-412E-4386-8FB2-C8A9619DD459}"/>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24</a:t>
            </a:fld>
            <a:endParaRPr lang="en-US"/>
          </a:p>
        </p:txBody>
      </p:sp>
      <p:sp>
        <p:nvSpPr>
          <p:cNvPr id="4" name="Title 1">
            <a:extLst>
              <a:ext uri="{FF2B5EF4-FFF2-40B4-BE49-F238E27FC236}">
                <a16:creationId xmlns:a16="http://schemas.microsoft.com/office/drawing/2014/main" id="{1A8E589A-61B4-87A4-C98D-DB5F1920FF8B}"/>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Task Prioritization</a:t>
            </a:r>
          </a:p>
        </p:txBody>
      </p:sp>
    </p:spTree>
    <p:extLst>
      <p:ext uri="{BB962C8B-B14F-4D97-AF65-F5344CB8AC3E}">
        <p14:creationId xmlns:p14="http://schemas.microsoft.com/office/powerpoint/2010/main" val="886843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1D45-55CD-4C88-932B-23919E8AD640}"/>
              </a:ext>
            </a:extLst>
          </p:cNvPr>
          <p:cNvSpPr>
            <a:spLocks noGrp="1"/>
          </p:cNvSpPr>
          <p:nvPr>
            <p:ph type="title"/>
          </p:nvPr>
        </p:nvSpPr>
        <p:spPr/>
        <p:txBody>
          <a:bodyPr>
            <a:normAutofit/>
          </a:bodyPr>
          <a:lstStyle/>
          <a:p>
            <a:r>
              <a:rPr lang="en-US" dirty="0"/>
              <a:t>Hazards</a:t>
            </a:r>
          </a:p>
        </p:txBody>
      </p:sp>
      <p:sp>
        <p:nvSpPr>
          <p:cNvPr id="3" name="Content Placeholder 2">
            <a:extLst>
              <a:ext uri="{FF2B5EF4-FFF2-40B4-BE49-F238E27FC236}">
                <a16:creationId xmlns:a16="http://schemas.microsoft.com/office/drawing/2014/main" id="{07050F09-BF48-404C-8847-A824ABA2DCBC}"/>
              </a:ext>
            </a:extLst>
          </p:cNvPr>
          <p:cNvSpPr>
            <a:spLocks noGrp="1"/>
          </p:cNvSpPr>
          <p:nvPr>
            <p:ph idx="1"/>
          </p:nvPr>
        </p:nvSpPr>
        <p:spPr>
          <a:xfrm>
            <a:off x="1214166" y="2236206"/>
            <a:ext cx="7315199" cy="4412244"/>
          </a:xfrm>
        </p:spPr>
        <p:txBody>
          <a:bodyPr>
            <a:normAutofit/>
          </a:bodyPr>
          <a:lstStyle/>
          <a:p>
            <a:r>
              <a:rPr lang="en-US" dirty="0"/>
              <a:t>ACS Appendix 3 - XIII. Multiengine Operations</a:t>
            </a:r>
          </a:p>
          <a:p>
            <a:pPr lvl="1"/>
            <a:r>
              <a:rPr lang="en-US" dirty="0"/>
              <a:t>Airplanes with normally aspirated engines will lose power as altitude increases because of the reduced density of the air entering the induction system of the engine. This loss of power will result in a V</a:t>
            </a:r>
            <a:r>
              <a:rPr lang="en-US" baseline="-25000" dirty="0">
                <a:effectLst/>
              </a:rPr>
              <a:t>MC</a:t>
            </a:r>
            <a:r>
              <a:rPr lang="en-US" dirty="0"/>
              <a:t> lower than the stall speed at higher altitudes. Therefore, recovery should be made at the first indication of loss of directional control, stall warning, or buffet. </a:t>
            </a:r>
          </a:p>
          <a:p>
            <a:pPr lvl="1"/>
            <a:r>
              <a:rPr lang="en-US" dirty="0"/>
              <a:t>Do not perform this maneuver by increasing the pitch attitude to a high angle with both engines operating and then reducing power on the critical engine. This technique is hazardous and may result in loss of airplane control.</a:t>
            </a:r>
          </a:p>
        </p:txBody>
      </p:sp>
      <p:sp>
        <p:nvSpPr>
          <p:cNvPr id="5" name="Slide Number Placeholder 4">
            <a:extLst>
              <a:ext uri="{FF2B5EF4-FFF2-40B4-BE49-F238E27FC236}">
                <a16:creationId xmlns:a16="http://schemas.microsoft.com/office/drawing/2014/main" id="{B4E4AD16-412E-4386-8FB2-C8A9619DD459}"/>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25</a:t>
            </a:fld>
            <a:endParaRPr lang="en-US"/>
          </a:p>
        </p:txBody>
      </p:sp>
      <p:sp>
        <p:nvSpPr>
          <p:cNvPr id="4" name="Title 1">
            <a:extLst>
              <a:ext uri="{FF2B5EF4-FFF2-40B4-BE49-F238E27FC236}">
                <a16:creationId xmlns:a16="http://schemas.microsoft.com/office/drawing/2014/main" id="{1A8E589A-61B4-87A4-C98D-DB5F1920FF8B}"/>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VMC &amp; Density Altitude </a:t>
            </a:r>
          </a:p>
        </p:txBody>
      </p:sp>
    </p:spTree>
    <p:extLst>
      <p:ext uri="{BB962C8B-B14F-4D97-AF65-F5344CB8AC3E}">
        <p14:creationId xmlns:p14="http://schemas.microsoft.com/office/powerpoint/2010/main" val="1841621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CB779DC-62A0-5740-845B-0D437B7A2C2A}"/>
              </a:ext>
            </a:extLst>
          </p:cNvPr>
          <p:cNvSpPr>
            <a:spLocks noGrp="1"/>
          </p:cNvSpPr>
          <p:nvPr>
            <p:ph type="title"/>
          </p:nvPr>
        </p:nvSpPr>
        <p:spPr/>
        <p:txBody>
          <a:bodyPr>
            <a:normAutofit/>
          </a:bodyPr>
          <a:lstStyle/>
          <a:p>
            <a:r>
              <a:rPr lang="en-US"/>
              <a:t>Questions?</a:t>
            </a:r>
          </a:p>
        </p:txBody>
      </p:sp>
    </p:spTree>
    <p:extLst>
      <p:ext uri="{BB962C8B-B14F-4D97-AF65-F5344CB8AC3E}">
        <p14:creationId xmlns:p14="http://schemas.microsoft.com/office/powerpoint/2010/main" val="3561702941"/>
      </p:ext>
    </p:extLst>
  </p:cSld>
  <p:clrMapOvr>
    <a:masterClrMapping/>
  </p:clrMapOvr>
</p:sld>
</file>

<file path=ppt/theme/theme1.xml><?xml version="1.0" encoding="utf-8"?>
<a:theme xmlns:a="http://schemas.openxmlformats.org/drawingml/2006/main" name="View">
  <a:themeElements>
    <a:clrScheme name="AirTest Pro">
      <a:dk1>
        <a:srgbClr val="0D2036"/>
      </a:dk1>
      <a:lt1>
        <a:sysClr val="window" lastClr="FFFFFF"/>
      </a:lt1>
      <a:dk2>
        <a:srgbClr val="0B4FA8"/>
      </a:dk2>
      <a:lt2>
        <a:srgbClr val="EEF3FA"/>
      </a:lt2>
      <a:accent1>
        <a:srgbClr val="016AEA"/>
      </a:accent1>
      <a:accent2>
        <a:srgbClr val="FF5033"/>
      </a:accent2>
      <a:accent3>
        <a:srgbClr val="0D2036"/>
      </a:accent3>
      <a:accent4>
        <a:srgbClr val="5C9CF2"/>
      </a:accent4>
      <a:accent5>
        <a:srgbClr val="94BFF7"/>
      </a:accent5>
      <a:accent6>
        <a:srgbClr val="FFA08F"/>
      </a:accent6>
      <a:hlink>
        <a:srgbClr val="0B4FA8"/>
      </a:hlink>
      <a:folHlink>
        <a:srgbClr val="8A94A6"/>
      </a:folHlink>
    </a:clrScheme>
    <a:fontScheme name="AirTest Pro">
      <a:majorFont>
        <a:latin typeface="Calibri Light" panose="020F0302020204030204"/>
        <a:ea typeface=""/>
        <a:cs typeface=""/>
      </a:majorFont>
      <a:minorFont>
        <a:latin typeface="Calibri" panose="020F0502020204030204"/>
        <a:ea typeface=""/>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txDef>
      <a:spPr/>
      <a:bodyPr vert="horz" lIns="91440" tIns="45720" rIns="91440" bIns="45720" rtlCol="0" anchor="b">
        <a:normAutofit lnSpcReduction="10000"/>
      </a:bodyPr>
      <a:lstStyle>
        <a:defPPr algn="l">
          <a:defRPr sz="2400" spc="0" dirty="0">
            <a:solidFill>
              <a:srgbClr val="9933FF"/>
            </a:solidFill>
          </a:defRPr>
        </a:defPPr>
      </a:lstStyle>
    </a:txDef>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AirTest Pro">
      <a:dk1>
        <a:srgbClr val="0D2036"/>
      </a:dk1>
      <a:lt1>
        <a:sysClr val="window" lastClr="FFFFFF"/>
      </a:lt1>
      <a:dk2>
        <a:srgbClr val="0B4FA8"/>
      </a:dk2>
      <a:lt2>
        <a:srgbClr val="EEF3FA"/>
      </a:lt2>
      <a:accent1>
        <a:srgbClr val="016AEA"/>
      </a:accent1>
      <a:accent2>
        <a:srgbClr val="FF5033"/>
      </a:accent2>
      <a:accent3>
        <a:srgbClr val="0D2036"/>
      </a:accent3>
      <a:accent4>
        <a:srgbClr val="5C9CF2"/>
      </a:accent4>
      <a:accent5>
        <a:srgbClr val="94BFF7"/>
      </a:accent5>
      <a:accent6>
        <a:srgbClr val="FFA08F"/>
      </a:accent6>
      <a:hlink>
        <a:srgbClr val="0B4FA8"/>
      </a:hlink>
      <a:folHlink>
        <a:srgbClr val="8A94A6"/>
      </a:folHlink>
    </a:clrScheme>
    <a:fontScheme name="AirTest Pro">
      <a:majorFont>
        <a:latin typeface="Calibri Light" panose="020F0302020204030204"/>
        <a:ea typeface=""/>
        <a:cs typeface=""/>
      </a:majorFont>
      <a:minorFont>
        <a:latin typeface="Calibri" panose="020F0502020204030204"/>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10024</TotalTime>
  <Words>1473</Words>
  <Application>Microsoft Office PowerPoint</Application>
  <PresentationFormat>Widescreen</PresentationFormat>
  <Paragraphs>258</Paragraphs>
  <Slides>26</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Bebas Neue</vt:lpstr>
      <vt:lpstr>Calibri</vt:lpstr>
      <vt:lpstr>Calibri Light</vt:lpstr>
      <vt:lpstr>Century Schoolbook</vt:lpstr>
      <vt:lpstr>Times New Roman</vt:lpstr>
      <vt:lpstr>Wingdings 2</vt:lpstr>
      <vt:lpstr>View</vt:lpstr>
      <vt:lpstr>VMC Demonstration</vt:lpstr>
      <vt:lpstr>Overview</vt:lpstr>
      <vt:lpstr>One Engine Inoperative Airspeeds</vt:lpstr>
      <vt:lpstr>One Engine Inoperative Airspeeds</vt:lpstr>
      <vt:lpstr>One Engine Inoperative Airspeeds</vt:lpstr>
      <vt:lpstr>VMC: Minimum Controllable Airspeed</vt:lpstr>
      <vt:lpstr>VMC: Minimum Controllable Airspeed</vt:lpstr>
      <vt:lpstr>VMC: Minimum Controllable Airspeed</vt:lpstr>
      <vt:lpstr>VMC: Minimum Controllable Airspeed</vt:lpstr>
      <vt:lpstr>VMC: Minimum Controllable Airspeed</vt:lpstr>
      <vt:lpstr>VMC in the Airplane</vt:lpstr>
      <vt:lpstr>VMC in the Airplane</vt:lpstr>
      <vt:lpstr>VMC in the Airplane</vt:lpstr>
      <vt:lpstr>VMC in the Airplane</vt:lpstr>
      <vt:lpstr>VMC Demonstration</vt:lpstr>
      <vt:lpstr>VMC Demonstration</vt:lpstr>
      <vt:lpstr>VMC Demonstration</vt:lpstr>
      <vt:lpstr>VMC Demonstration</vt:lpstr>
      <vt:lpstr>Common Errors</vt:lpstr>
      <vt:lpstr>Hazards</vt:lpstr>
      <vt:lpstr>Hazards</vt:lpstr>
      <vt:lpstr>Hazards</vt:lpstr>
      <vt:lpstr>Hazards</vt:lpstr>
      <vt:lpstr>Hazards</vt:lpstr>
      <vt:lpstr>Hazards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CFI Lesson Plans</dc:title>
  <dc:creator>Nate Ehlers</dc:creator>
  <cp:lastModifiedBy>Backseat Pilot</cp:lastModifiedBy>
  <cp:revision>58</cp:revision>
  <dcterms:created xsi:type="dcterms:W3CDTF">2021-10-28T22:45:50Z</dcterms:created>
  <dcterms:modified xsi:type="dcterms:W3CDTF">2024-08-31T19:13:20Z</dcterms:modified>
</cp:coreProperties>
</file>