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23"/>
  </p:notesMasterIdLst>
  <p:sldIdLst>
    <p:sldId id="2918" r:id="rId2"/>
    <p:sldId id="2919" r:id="rId3"/>
    <p:sldId id="2920" r:id="rId4"/>
    <p:sldId id="4724" r:id="rId5"/>
    <p:sldId id="4725" r:id="rId6"/>
    <p:sldId id="4726" r:id="rId7"/>
    <p:sldId id="4727" r:id="rId8"/>
    <p:sldId id="4728" r:id="rId9"/>
    <p:sldId id="2926" r:id="rId10"/>
    <p:sldId id="2927" r:id="rId11"/>
    <p:sldId id="2934" r:id="rId12"/>
    <p:sldId id="2932" r:id="rId13"/>
    <p:sldId id="2928" r:id="rId14"/>
    <p:sldId id="2929" r:id="rId15"/>
    <p:sldId id="2930" r:id="rId16"/>
    <p:sldId id="2935" r:id="rId17"/>
    <p:sldId id="2936" r:id="rId18"/>
    <p:sldId id="2937" r:id="rId19"/>
    <p:sldId id="2938" r:id="rId20"/>
    <p:sldId id="2939" r:id="rId21"/>
    <p:sldId id="2931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DAFF"/>
    <a:srgbClr val="9933FF"/>
    <a:srgbClr val="FF6600"/>
    <a:srgbClr val="6AFC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BF9997-4577-4866-9F45-FF79C32036EE}" v="1" dt="2024-08-31T19:13:09.6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74" autoAdjust="0"/>
    <p:restoredTop sz="86571" autoAdjust="0"/>
  </p:normalViewPr>
  <p:slideViewPr>
    <p:cSldViewPr snapToGrid="0">
      <p:cViewPr varScale="1">
        <p:scale>
          <a:sx n="57" d="100"/>
          <a:sy n="57" d="100"/>
        </p:scale>
        <p:origin x="48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ckseat Pilot" userId="d180a19d18cc575d" providerId="LiveId" clId="{25BF9997-4577-4866-9F45-FF79C32036EE}"/>
    <pc:docChg chg="modSld">
      <pc:chgData name="Backseat Pilot" userId="d180a19d18cc575d" providerId="LiveId" clId="{25BF9997-4577-4866-9F45-FF79C32036EE}" dt="2024-08-30T23:54:21.730" v="1" actId="20577"/>
      <pc:docMkLst>
        <pc:docMk/>
      </pc:docMkLst>
      <pc:sldChg chg="modSp mod">
        <pc:chgData name="Backseat Pilot" userId="d180a19d18cc575d" providerId="LiveId" clId="{25BF9997-4577-4866-9F45-FF79C32036EE}" dt="2024-08-30T23:54:04.629" v="0" actId="403"/>
        <pc:sldMkLst>
          <pc:docMk/>
          <pc:sldMk cId="4217481355" sldId="2919"/>
        </pc:sldMkLst>
        <pc:spChg chg="mod">
          <ac:chgData name="Backseat Pilot" userId="d180a19d18cc575d" providerId="LiveId" clId="{25BF9997-4577-4866-9F45-FF79C32036EE}" dt="2024-08-30T23:54:04.629" v="0" actId="403"/>
          <ac:spMkLst>
            <pc:docMk/>
            <pc:sldMk cId="4217481355" sldId="2919"/>
            <ac:spMk id="4" creationId="{AA48CC83-AC9A-4FC6-8E2B-1C6EFFC5033D}"/>
          </ac:spMkLst>
        </pc:spChg>
      </pc:sldChg>
      <pc:sldChg chg="modSp mod">
        <pc:chgData name="Backseat Pilot" userId="d180a19d18cc575d" providerId="LiveId" clId="{25BF9997-4577-4866-9F45-FF79C32036EE}" dt="2024-08-30T23:54:21.730" v="1" actId="20577"/>
        <pc:sldMkLst>
          <pc:docMk/>
          <pc:sldMk cId="3011336101" sldId="2930"/>
        </pc:sldMkLst>
        <pc:spChg chg="mod">
          <ac:chgData name="Backseat Pilot" userId="d180a19d18cc575d" providerId="LiveId" clId="{25BF9997-4577-4866-9F45-FF79C32036EE}" dt="2024-08-30T23:54:21.730" v="1" actId="20577"/>
          <ac:spMkLst>
            <pc:docMk/>
            <pc:sldMk cId="3011336101" sldId="2930"/>
            <ac:spMk id="3" creationId="{07050F09-BF48-404C-8847-A824ABA2DCB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A1BEE0-D84A-42A1-B6BD-DE2016CBB155}" type="datetimeFigureOut">
              <a:rPr lang="en-US" smtClean="0"/>
              <a:t>8/31/2024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588CED-487F-4E30-A58B-D2192001B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70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588CED-487F-4E30-A58B-D2192001BB93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5544921"/>
      </p:ext>
    </p:extLst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Logo" Type="http://schemas.openxmlformats.org/officeDocument/2006/relationships/image" Target="../media/logoATP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Logo chip"/>
          <p:cNvSpPr/>
          <p:nvPr userDrawn="1"/>
        </p:nvSpPr>
        <p:spPr>
          <a:xfrm>
            <a:off x="5295900" y="899160"/>
            <a:ext cx="1600200" cy="160020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>
            <a:noFill/>
          </a:ln>
        </p:spPr>
        <p:txBody>
          <a:bodyPr/>
          <a:lstStyle/>
          <a:p/>
        </p:txBody>
      </p:sp>
      <p:pic>
        <p:nvPicPr>
          <p:cNvPr id="21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5519928" y="1202311"/>
            <a:ext cx="1152144" cy="9938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743200"/>
            <a:ext cx="10363200" cy="1371600"/>
          </a:xfrm>
          <a:prstGeom prst="rect">
            <a:avLst/>
          </a:prstGeom>
        </p:spPr>
        <p:txBody>
          <a:bodyPr vert="horz" rtlCol="0" anchor="b"/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343400"/>
            <a:ext cx="8534400" cy="731520"/>
          </a:xfrm>
          <a:prstGeom prst="rect">
            <a:avLst/>
          </a:prstGeom>
        </p:spPr>
        <p:txBody>
          <a:bodyPr vert="horz" rtlCol="0"/>
          <a:lstStyle>
            <a:lvl1pPr marL="0" indent="0" algn="ctr">
              <a:buNone/>
              <a:defRPr sz="2000">
                <a:solidFill>
                  <a:schemeClr val="bg1">
                    <a:alpha val="90000"/>
                  </a:schemeClr>
                </a:solidFill>
              </a:defRPr>
            </a:lvl1pPr>
          </a:lstStyle>
          <a:p>
            <a:r>
              <a:rPr lang="en-US"/>
              <a:t>Click to edit subtitle</a:t>
            </a:r>
          </a:p>
        </p:txBody>
      </p:sp>
      <p:sp>
        <p:nvSpPr>
          <p:cNvPr id="10" name="Wordmark"/>
          <p:cNvSpPr txBox="1"/>
          <p:nvPr userDrawn="1"/>
        </p:nvSpPr>
        <p:spPr>
          <a:xfrm>
            <a:off x="0" y="6217920"/>
            <a:ext cx="12192000" cy="365760"/>
          </a:xfrm>
          <a:prstGeom prst="rect">
            <a:avLst/>
          </a:prstGeom>
        </p:spPr>
        <p:txBody>
          <a:bodyPr rtlCol="0"/>
          <a:lstStyle/>
          <a:p>
            <a:pPr algn="ctr"/>
            <a:r>
              <a:rPr lang="en-US" sz="1500" b="1" spc="100">
                <a:solidFill>
                  <a:schemeClr val="bg1"/>
                </a:solidFill>
              </a:rPr>
              <a:t>AirTest Pro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166" y="274320"/>
            <a:ext cx="10515600" cy="800100"/>
          </a:xfrm>
          <a:prstGeom prst="rect">
            <a:avLst/>
          </a:prstGeom>
        </p:spPr>
        <p:txBody>
          <a:bodyPr vert="horz" rtlCol="0" anchor="b"/>
          <a:lstStyle/>
          <a:p>
            <a:r>
              <a:rPr lang="en-US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1214166" y="1752600"/>
            <a:ext cx="10515600" cy="4700000"/>
          </a:xfrm>
          <a:prstGeom prst="rect">
            <a:avLst/>
          </a:prstGeom>
        </p:spPr>
        <p:txBody>
          <a:bodyPr vert="horz" rtlCol="0"/>
          <a:lstStyle/>
          <a:p>
            <a:pPr lvl="0"/>
            <a:r>
              <a:rPr lang="en-US"/>
              <a:t>Click to edit text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idx="12"/>
          </p:nvPr>
        </p:nvSpPr>
        <p:spPr>
          <a:xfrm>
            <a:off x="11338560" y="6459984"/>
            <a:ext cx="548640" cy="274320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000">
                <a:solidFill>
                  <a:srgbClr val="8A94A6"/>
                </a:solidFill>
              </a:defRPr>
            </a:lvl1pPr>
          </a:lstStyle>
          <a:p>
            <a:fld id="{552AB70A-21D7-4B80-99B8-58BDBED7F542}" type="slidenum">
              <a:rPr lang="en-US"/>
              <a:t>1</a:t>
            </a:fld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Logo chip"/>
          <p:cNvSpPr/>
          <p:nvPr userDrawn="1"/>
        </p:nvSpPr>
        <p:spPr>
          <a:xfrm>
            <a:off x="5593080" y="1097280"/>
            <a:ext cx="1005840" cy="100584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>
            <a:noFill/>
          </a:ln>
        </p:spPr>
        <p:txBody>
          <a:bodyPr/>
          <a:lstStyle/>
          <a:p/>
        </p:txBody>
      </p:sp>
      <p:pic>
        <p:nvPicPr>
          <p:cNvPr id="21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5733898" y="1287832"/>
            <a:ext cx="724204" cy="6247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606040"/>
            <a:ext cx="10363200" cy="1371600"/>
          </a:xfrm>
          <a:prstGeom prst="rect">
            <a:avLst/>
          </a:prstGeom>
        </p:spPr>
        <p:txBody>
          <a:bodyPr vert="horz" rtlCol="0" anchor="b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4114800"/>
            <a:ext cx="8534400" cy="731520"/>
          </a:xfrm>
          <a:prstGeom prst="rect">
            <a:avLst/>
          </a:prstGeom>
        </p:spPr>
        <p:txBody>
          <a:bodyPr vert="horz" rtlCol="0"/>
          <a:lstStyle>
            <a:lvl1pPr marL="0" indent="0" algn="ctr">
              <a:buNone/>
              <a:defRPr sz="1800">
                <a:solidFill>
                  <a:schemeClr val="bg1">
                    <a:alpha val="90000"/>
                  </a:schemeClr>
                </a:solidFill>
              </a:defRPr>
            </a:lvl1pPr>
          </a:lstStyle>
          <a:p>
            <a:r>
              <a:rPr lang="en-US"/>
              <a:t>Click to edit text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27D6D-165F-4767-9EA0-1B280A60A5B4}" type="datetime1">
              <a:rPr lang="en-US" smtClean="0"/>
              <a:t>8/31/2024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D39EA58-C01E-4A95-BA95-11D31D9227D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214166" y="1773141"/>
            <a:ext cx="4480561" cy="4719098"/>
          </a:xfrm>
        </p:spPr>
        <p:txBody>
          <a:bodyPr/>
          <a:lstStyle>
            <a:lvl1pPr>
              <a:defRPr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188F1C40-63F1-4F3C-86B3-9DC76C77E75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209620" y="1773141"/>
            <a:ext cx="4480561" cy="4719098"/>
          </a:xfrm>
        </p:spPr>
        <p:txBody>
          <a:bodyPr/>
          <a:lstStyle>
            <a:lvl1pPr>
              <a:defRPr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E69213C-F3B1-4D19-BE4F-09F1ACA75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4166" y="365761"/>
            <a:ext cx="9692640" cy="978009"/>
          </a:xfrm>
        </p:spPr>
        <p:txBody>
          <a:bodyPr/>
          <a:lstStyle>
            <a:lvl1pPr>
              <a:defRPr>
                <a:latin typeface="Bebas Neue" panose="020B0606020202050201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982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47CC-084E-450E-936D-3CB4CD31B4D6}" type="datetime1">
              <a:rPr lang="en-US" smtClean="0"/>
              <a:t>8/31/2024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851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1FD25-5455-439A-9E12-670AC55B8767}" type="datetime1">
              <a:rPr lang="en-US" smtClean="0"/>
              <a:t>8/31/2024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742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4F1C19-B503-4062-9010-AFB5A3A5EA97}" type="datetime1">
              <a:rPr lang="en-US" smtClean="0"/>
              <a:t>8/31/2024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028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44C42-06D1-4B32-A1F5-46A45226760A}" type="datetime1">
              <a:rPr lang="en-US" smtClean="0"/>
              <a:t>8/31/2024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976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537C0-5F8C-4F56-9E63-EB8D5327466B}" type="datetime1">
              <a:rPr lang="en-US" smtClean="0"/>
              <a:t>8/31/2024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143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6AD53-4927-410E-9ABE-CEB04EB91603}" type="datetime1">
              <a:rPr lang="en-US" smtClean="0"/>
              <a:t>8/31/2024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310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8FACE-2E59-4772-AF0D-DC20A3FAEA1C}" type="datetime1">
              <a:rPr lang="en-US" smtClean="0"/>
              <a:t>8/31/2024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4F3DA2-F1D6-4A73-92C0-55630F2E6614}" type="slidenum">
              <a:rPr lang="en-US" smtClean="0"/>
              <a:t>‹#›</a:t>
            </a:fld>
            <a:endParaRPr lang="en-US"/>
          </a:p>
        </p:txBody>
      </p:sp>
      <p:pic>
        <p:nvPicPr>
          <p:cNvPr id="90" name="AirTest Pro logo"/>
          <p:cNvPicPr>
            <a:picLocks noChangeAspect="1"/>
          </p:cNvPicPr>
          <p:nvPr userDrawn="1"/>
        </p:nvPicPr>
        <p:blipFill>
          <a:blip r:embed="rIdLogo"/>
          <a:stretch>
            <a:fillRect/>
          </a:stretch>
        </p:blipFill>
        <p:spPr>
          <a:xfrm>
            <a:off x="228600" y="6459984"/>
            <a:ext cx="317996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57349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4166" y="274320"/>
            <a:ext cx="10515600" cy="800100"/>
          </a:xfrm>
          <a:prstGeom prst="rect">
            <a:avLst/>
          </a:prstGeom>
        </p:spPr>
        <p:txBody>
          <a:bodyPr vert="horz" rtlCol="0"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4166" y="1752600"/>
            <a:ext cx="10515600" cy="4700000"/>
          </a:xfrm>
          <a:prstGeom prst="rect">
            <a:avLst/>
          </a:prstGeom>
        </p:spPr>
        <p:txBody>
          <a:bodyPr vert="horz" rtlCol="0"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"/>
          <p:cNvSpPr>
            <a:spLocks noGrp="1"/>
          </p:cNvSpPr>
          <p:nvPr>
            <p:ph type="sldNum" idx="12"/>
          </p:nvPr>
        </p:nvSpPr>
        <p:spPr>
          <a:xfrm>
            <a:off x="11338560" y="6459984"/>
            <a:ext cx="548640" cy="274320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000">
                <a:solidFill>
                  <a:srgbClr val="8A94A6"/>
                </a:solidFill>
              </a:defRPr>
            </a:lvl1pPr>
          </a:lstStyle>
          <a:p>
            <a:fld id="{552AB70A-21D7-4B80-99B8-58BDBED7F542}" type="slidenum">
              <a:rPr lang="en-US"/>
              <a:t>1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3200" kern="1200" spc="-25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4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520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tx1"/>
        </a:buClr>
        <a:buFont typeface="Arial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228600" algn="l" defTabSz="914400" rtl="0" eaLnBrk="1" latinLnBrk="0" hangingPunct="1">
        <a:lnSpc>
          <a:spcPct val="100000"/>
        </a:lnSpc>
        <a:spcBef>
          <a:spcPts val="600"/>
        </a:spcBef>
        <a:buClr>
          <a:schemeClr val="accent4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</p:bodyStyle>
    <p:otherStyle>
      <a:defPPr>
        <a:defRPr lang="en-US"/>
      </a:defPPr>
      <a:lvl1pPr marL="0" algn="l" defTabSz="9144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3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3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3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3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3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59EBF-F53D-4952-8C4A-6B921ED1B7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Effects of Airspeeds </a:t>
            </a:r>
            <a:br>
              <a:rPr lang="en-US"/>
            </a:br>
            <a:r>
              <a:rPr lang="en-US"/>
              <a:t>&amp; Configurations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470BF0-5BD9-44F1-84FC-D6B0F18D69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During OEI Performance</a:t>
            </a:r>
          </a:p>
        </p:txBody>
      </p:sp>
    </p:spTree>
    <p:extLst>
      <p:ext uri="{BB962C8B-B14F-4D97-AF65-F5344CB8AC3E}">
        <p14:creationId xmlns:p14="http://schemas.microsoft.com/office/powerpoint/2010/main" val="2581678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A31DA-422B-4FB9-8208-04DEB46F5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E0408-BEFF-463D-B0AB-125668F8DC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7" y="1773141"/>
            <a:ext cx="4629680" cy="4719098"/>
          </a:xfrm>
        </p:spPr>
        <p:txBody>
          <a:bodyPr/>
          <a:lstStyle/>
          <a:p>
            <a:endParaRPr lang="en-US" dirty="0"/>
          </a:p>
          <a:p>
            <a:pPr marL="171450" indent="0">
              <a:buNone/>
            </a:pPr>
            <a:r>
              <a:rPr lang="en-US" b="1" dirty="0"/>
              <a:t>WHAT</a:t>
            </a:r>
          </a:p>
          <a:p>
            <a:pPr lvl="1"/>
            <a:r>
              <a:rPr lang="en-US" dirty="0"/>
              <a:t>First-person demonstration of the effects of a feathered versus </a:t>
            </a:r>
            <a:r>
              <a:rPr lang="en-US" dirty="0" err="1"/>
              <a:t>unfeathered</a:t>
            </a:r>
            <a:r>
              <a:rPr lang="en-US" dirty="0"/>
              <a:t> propeller, as well as airspeed, flaps, &amp; gear on single engine performance</a:t>
            </a:r>
          </a:p>
          <a:p>
            <a:pPr marL="0" indent="0">
              <a:buNone/>
            </a:pPr>
            <a:endParaRPr lang="en-US" dirty="0"/>
          </a:p>
          <a:p>
            <a:pPr marL="171450" indent="0">
              <a:buNone/>
            </a:pPr>
            <a:r>
              <a:rPr lang="en-US" b="1" dirty="0"/>
              <a:t>WHY</a:t>
            </a:r>
          </a:p>
          <a:p>
            <a:pPr lvl="1"/>
            <a:r>
              <a:rPr lang="en-US" dirty="0"/>
              <a:t>Safety!</a:t>
            </a:r>
          </a:p>
          <a:p>
            <a:pPr lvl="1"/>
            <a:r>
              <a:rPr lang="en-US" dirty="0"/>
              <a:t>Understanding the importance of feathering the propeller, removing drag devices, and maintaining V</a:t>
            </a:r>
            <a:r>
              <a:rPr lang="en-US" sz="1800" baseline="-25000" dirty="0">
                <a:effectLst/>
                <a:latin typeface="Calibri" panose="020F0502020204030204" pitchFamily="34" charset="0"/>
                <a:ea typeface="Calibri" panose="02020603050405020304" pitchFamily="18" charset="0"/>
                <a:cs typeface="Calibri" panose="02020603050405020304" pitchFamily="18" charset="0"/>
              </a:rPr>
              <a:t>YSE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A48CC83-AC9A-4FC6-8E2B-1C6EFFC5033D}"/>
              </a:ext>
            </a:extLst>
          </p:cNvPr>
          <p:cNvSpPr txBox="1">
            <a:spLocks/>
          </p:cNvSpPr>
          <p:nvPr/>
        </p:nvSpPr>
        <p:spPr>
          <a:xfrm>
            <a:off x="5843846" y="1775428"/>
            <a:ext cx="5237595" cy="4719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         </a:t>
            </a:r>
            <a:r>
              <a:rPr lang="en-US" sz="2000" b="1" dirty="0"/>
              <a:t>CONTENT</a:t>
            </a:r>
          </a:p>
          <a:p>
            <a:pPr marL="739775" indent="-182563"/>
            <a:r>
              <a:rPr lang="en-US" sz="2000" dirty="0">
                <a:ea typeface="Calibri" panose="02020603050405020304" pitchFamily="18" charset="0"/>
                <a:cs typeface="Calibri" panose="02020603050405020304" pitchFamily="18" charset="0"/>
              </a:rPr>
              <a:t>Big Picture</a:t>
            </a:r>
            <a:endParaRPr lang="en-US" sz="2000" u="none" strike="noStrike" dirty="0">
              <a:effectLst/>
              <a:latin typeface="Calibri" panose="020F0502020204030204" pitchFamily="34" charset="0"/>
              <a:ea typeface="Calibri" panose="02020603050405020304" pitchFamily="18" charset="0"/>
              <a:cs typeface="Calibri" panose="02020603050405020304" pitchFamily="18" charset="0"/>
            </a:endParaRPr>
          </a:p>
          <a:p>
            <a:pPr marL="739775" indent="-182563"/>
            <a:r>
              <a:rPr lang="en-US" sz="2000" dirty="0">
                <a:cs typeface="Calibri" panose="02020603050405020304" pitchFamily="18" charset="0"/>
              </a:rPr>
              <a:t>Demonstration</a:t>
            </a:r>
          </a:p>
          <a:p>
            <a:pPr marL="739775" indent="-182563"/>
            <a:r>
              <a:rPr lang="en-US" sz="2000" dirty="0">
                <a:cs typeface="Calibri" panose="02020603050405020304" pitchFamily="18" charset="0"/>
              </a:rPr>
              <a:t>Hazards</a:t>
            </a:r>
            <a:endParaRPr lang="en-US" sz="2000" dirty="0"/>
          </a:p>
          <a:p>
            <a:pPr marL="739775" indent="-182563"/>
            <a:endParaRPr lang="en-US" sz="2000" dirty="0"/>
          </a:p>
          <a:p>
            <a:pPr marL="274320" lvl="1" indent="0">
              <a:buFont typeface="Wingdings 2" pitchFamily="18" charset="2"/>
              <a:buNone/>
            </a:pPr>
            <a:endParaRPr lang="en-US" sz="1800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67AD19B-341A-40BA-B16E-39D50CCBE2C2}"/>
              </a:ext>
            </a:extLst>
          </p:cNvPr>
          <p:cNvCxnSpPr>
            <a:cxnSpLocks/>
          </p:cNvCxnSpPr>
          <p:nvPr/>
        </p:nvCxnSpPr>
        <p:spPr>
          <a:xfrm>
            <a:off x="6425489" y="2134082"/>
            <a:ext cx="4048038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DB8D56-39EF-4926-99E9-9CB8BE277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481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FC006B5-A623-B3B5-D002-CAFC45ED7962}"/>
              </a:ext>
            </a:extLst>
          </p:cNvPr>
          <p:cNvSpPr/>
          <p:nvPr/>
        </p:nvSpPr>
        <p:spPr>
          <a:xfrm>
            <a:off x="907915" y="0"/>
            <a:ext cx="6874213" cy="68580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931DEB-372D-49BA-94B3-1EA95EC70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Demonstration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39981C-2B1B-4263-BBF6-2D800C6777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5" y="1791247"/>
            <a:ext cx="6431775" cy="471909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First Half</a:t>
            </a:r>
          </a:p>
          <a:p>
            <a:pPr lvl="1"/>
            <a:r>
              <a:rPr lang="en-US" dirty="0"/>
              <a:t>Critical engine windmilling, full power on the operative engine</a:t>
            </a:r>
          </a:p>
          <a:p>
            <a:pPr lvl="1"/>
            <a:r>
              <a:rPr lang="en-US" dirty="0"/>
              <a:t>V</a:t>
            </a:r>
            <a:r>
              <a:rPr lang="en-US" baseline="-25000" dirty="0">
                <a:effectLst/>
              </a:rPr>
              <a:t>YSE</a:t>
            </a:r>
            <a:r>
              <a:rPr lang="en-US" dirty="0"/>
              <a:t> &amp; zero sideslip</a:t>
            </a:r>
          </a:p>
          <a:p>
            <a:pPr lvl="1"/>
            <a:r>
              <a:rPr lang="en-US" dirty="0"/>
              <a:t>Four Stages: Clean, Approach Flaps, Gear, Landing Flaps</a:t>
            </a:r>
          </a:p>
          <a:p>
            <a:r>
              <a:rPr lang="en-US" dirty="0"/>
              <a:t>Second Half</a:t>
            </a:r>
          </a:p>
          <a:p>
            <a:pPr lvl="1"/>
            <a:r>
              <a:rPr lang="en-US" dirty="0"/>
              <a:t>Critical engine feathered, full power on the operative engine</a:t>
            </a:r>
          </a:p>
          <a:p>
            <a:pPr lvl="1"/>
            <a:r>
              <a:rPr lang="en-US" dirty="0"/>
              <a:t>V</a:t>
            </a:r>
            <a:r>
              <a:rPr lang="en-US" baseline="-25000" dirty="0">
                <a:effectLst/>
              </a:rPr>
              <a:t>YSE</a:t>
            </a:r>
            <a:r>
              <a:rPr lang="en-US" dirty="0"/>
              <a:t> &amp; zero sideslip</a:t>
            </a:r>
          </a:p>
          <a:p>
            <a:pPr lvl="1"/>
            <a:r>
              <a:rPr lang="en-US" dirty="0"/>
              <a:t>Four Stages: Reverse of the first half</a:t>
            </a:r>
          </a:p>
          <a:p>
            <a:r>
              <a:rPr lang="en-US" dirty="0"/>
              <a:t>Airspeed will be varied ±5 knots from V</a:t>
            </a:r>
            <a:r>
              <a:rPr lang="en-US" baseline="-25000" dirty="0">
                <a:effectLst/>
              </a:rPr>
              <a:t>YSE</a:t>
            </a:r>
            <a:r>
              <a:rPr lang="en-US" dirty="0"/>
              <a:t> to show the effects of improper airspeed control</a:t>
            </a:r>
          </a:p>
          <a:p>
            <a:r>
              <a:rPr lang="en-US" dirty="0"/>
              <a:t>After each change in configuration/airspeed note:</a:t>
            </a:r>
          </a:p>
          <a:p>
            <a:pPr lvl="1"/>
            <a:r>
              <a:rPr lang="en-US" dirty="0"/>
              <a:t>Climb Performance (or lack thereof)</a:t>
            </a:r>
          </a:p>
          <a:p>
            <a:pPr lvl="1"/>
            <a:r>
              <a:rPr lang="en-US" dirty="0"/>
              <a:t>Pitch Attitude to Maintain V</a:t>
            </a:r>
            <a:r>
              <a:rPr lang="en-US" baseline="-25000" dirty="0">
                <a:effectLst/>
              </a:rPr>
              <a:t>YSE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D686F6-D5AA-4087-95AF-0D4E568EA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3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1DDBE91-EA54-5EEB-66D4-DACBBB41D52D}"/>
              </a:ext>
            </a:extLst>
          </p:cNvPr>
          <p:cNvSpPr txBox="1">
            <a:spLocks/>
          </p:cNvSpPr>
          <p:nvPr/>
        </p:nvSpPr>
        <p:spPr>
          <a:xfrm>
            <a:off x="1214165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Big Picture</a:t>
            </a:r>
          </a:p>
        </p:txBody>
      </p:sp>
    </p:spTree>
    <p:extLst>
      <p:ext uri="{BB962C8B-B14F-4D97-AF65-F5344CB8AC3E}">
        <p14:creationId xmlns:p14="http://schemas.microsoft.com/office/powerpoint/2010/main" val="2964800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FC006B5-A623-B3B5-D002-CAFC45ED7962}"/>
              </a:ext>
            </a:extLst>
          </p:cNvPr>
          <p:cNvSpPr/>
          <p:nvPr/>
        </p:nvSpPr>
        <p:spPr>
          <a:xfrm>
            <a:off x="907915" y="0"/>
            <a:ext cx="10069919" cy="68580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931DEB-372D-49BA-94B3-1EA95EC70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Demonstration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39981C-2B1B-4263-BBF6-2D800C6777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1791247"/>
            <a:ext cx="4881834" cy="4719098"/>
          </a:xfrm>
        </p:spPr>
        <p:txBody>
          <a:bodyPr/>
          <a:lstStyle/>
          <a:p>
            <a:r>
              <a:rPr lang="en-US" dirty="0"/>
              <a:t>Pre-Maneuver Checklist &amp; Clearing Turns</a:t>
            </a:r>
          </a:p>
          <a:p>
            <a:r>
              <a:rPr lang="en-US" dirty="0"/>
              <a:t>Select an Entry Altitude</a:t>
            </a:r>
          </a:p>
          <a:p>
            <a:pPr lvl="1"/>
            <a:r>
              <a:rPr lang="en-US" dirty="0"/>
              <a:t>Safe altitude in case the engine won’t restart</a:t>
            </a:r>
          </a:p>
          <a:p>
            <a:pPr lvl="1"/>
            <a:r>
              <a:rPr lang="en-US" dirty="0"/>
              <a:t>ACS: No lower than 3,000’ AGL or manufacturer’s recommended altitude (whichever is higher)</a:t>
            </a:r>
          </a:p>
          <a:p>
            <a:r>
              <a:rPr lang="en-US" dirty="0"/>
              <a:t>Reduce Critical Engine Power to Zero</a:t>
            </a:r>
          </a:p>
          <a:p>
            <a:pPr lvl="1"/>
            <a:r>
              <a:rPr lang="en-US" dirty="0"/>
              <a:t>Windmilling propeller</a:t>
            </a:r>
          </a:p>
          <a:p>
            <a:r>
              <a:rPr lang="en-US" dirty="0"/>
              <a:t>Establish a Zero Sideslip</a:t>
            </a:r>
          </a:p>
          <a:p>
            <a:pPr lvl="1"/>
            <a:r>
              <a:rPr lang="en-US" dirty="0"/>
              <a:t>Trim the aircraft</a:t>
            </a:r>
          </a:p>
          <a:p>
            <a:r>
              <a:rPr lang="en-US" dirty="0"/>
              <a:t>Slow to &amp; Maintain V</a:t>
            </a:r>
            <a:r>
              <a:rPr lang="en-US" baseline="-25000" dirty="0">
                <a:effectLst/>
              </a:rPr>
              <a:t>YSE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D686F6-D5AA-4087-95AF-0D4E568EA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4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1DDBE91-EA54-5EEB-66D4-DACBBB41D52D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Entry Procedure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0A6B85-48EA-74E1-898D-F2322FB9A8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791247"/>
            <a:ext cx="4540779" cy="4220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041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FC006B5-A623-B3B5-D002-CAFC45ED7962}"/>
              </a:ext>
            </a:extLst>
          </p:cNvPr>
          <p:cNvSpPr/>
          <p:nvPr/>
        </p:nvSpPr>
        <p:spPr>
          <a:xfrm>
            <a:off x="907915" y="0"/>
            <a:ext cx="10069919" cy="68580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931DEB-372D-49BA-94B3-1EA95EC70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Demonstration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39981C-2B1B-4263-BBF6-2D800C6777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1791247"/>
            <a:ext cx="4881834" cy="4719098"/>
          </a:xfrm>
        </p:spPr>
        <p:txBody>
          <a:bodyPr/>
          <a:lstStyle/>
          <a:p>
            <a:r>
              <a:rPr lang="en-US" dirty="0"/>
              <a:t>Clean Configuration</a:t>
            </a:r>
          </a:p>
          <a:p>
            <a:pPr lvl="1"/>
            <a:r>
              <a:rPr lang="en-US" dirty="0"/>
              <a:t>Apply full power, maintain zero sideslip &amp; V</a:t>
            </a:r>
            <a:r>
              <a:rPr lang="en-US" baseline="-25000" dirty="0">
                <a:effectLst/>
              </a:rPr>
              <a:t>YSE</a:t>
            </a:r>
            <a:endParaRPr lang="en-US" dirty="0"/>
          </a:p>
          <a:p>
            <a:pPr lvl="1"/>
            <a:r>
              <a:rPr lang="en-US" dirty="0"/>
              <a:t>Adjust airspeed ~5 knots above/below V</a:t>
            </a:r>
            <a:r>
              <a:rPr lang="en-US" baseline="-25000" dirty="0">
                <a:effectLst/>
              </a:rPr>
              <a:t>YSE</a:t>
            </a:r>
          </a:p>
          <a:p>
            <a:r>
              <a:rPr lang="en-US" dirty="0"/>
              <a:t>Extend the Approach Flaps</a:t>
            </a:r>
          </a:p>
          <a:p>
            <a:pPr lvl="1"/>
            <a:r>
              <a:rPr lang="en-US" dirty="0"/>
              <a:t>Maintain zero sideslip &amp; V</a:t>
            </a:r>
            <a:r>
              <a:rPr lang="en-US" baseline="-25000" dirty="0">
                <a:effectLst/>
              </a:rPr>
              <a:t>YSE </a:t>
            </a:r>
            <a:endParaRPr lang="en-US" dirty="0"/>
          </a:p>
          <a:p>
            <a:pPr lvl="1"/>
            <a:r>
              <a:rPr lang="en-US" dirty="0"/>
              <a:t>Adjust airspeed ~5 knots above/below V</a:t>
            </a:r>
            <a:r>
              <a:rPr lang="en-US" baseline="-25000" dirty="0">
                <a:effectLst/>
              </a:rPr>
              <a:t>YSE</a:t>
            </a:r>
          </a:p>
          <a:p>
            <a:r>
              <a:rPr lang="en-US" dirty="0"/>
              <a:t>Extend the Landing Gear</a:t>
            </a:r>
          </a:p>
          <a:p>
            <a:pPr lvl="1"/>
            <a:r>
              <a:rPr lang="en-US" dirty="0"/>
              <a:t>Maintain zero sideslip &amp; V</a:t>
            </a:r>
            <a:r>
              <a:rPr lang="en-US" baseline="-25000" dirty="0">
                <a:effectLst/>
              </a:rPr>
              <a:t>YSE </a:t>
            </a:r>
            <a:endParaRPr lang="en-US" dirty="0"/>
          </a:p>
          <a:p>
            <a:pPr lvl="1"/>
            <a:r>
              <a:rPr lang="en-US" dirty="0"/>
              <a:t>Adjust airspeed ~5 knots above/below V</a:t>
            </a:r>
            <a:r>
              <a:rPr lang="en-US" baseline="-25000" dirty="0">
                <a:effectLst/>
              </a:rPr>
              <a:t>YSE</a:t>
            </a:r>
          </a:p>
          <a:p>
            <a:r>
              <a:rPr lang="en-US" dirty="0"/>
              <a:t>Extend the Landing Flaps</a:t>
            </a:r>
          </a:p>
          <a:p>
            <a:pPr lvl="1"/>
            <a:r>
              <a:rPr lang="en-US" dirty="0"/>
              <a:t>Maintain zero sideslip &amp; V</a:t>
            </a:r>
            <a:r>
              <a:rPr lang="en-US" baseline="-25000" dirty="0">
                <a:effectLst/>
              </a:rPr>
              <a:t>YSE </a:t>
            </a:r>
            <a:endParaRPr lang="en-US" dirty="0"/>
          </a:p>
          <a:p>
            <a:pPr lvl="1"/>
            <a:r>
              <a:rPr lang="en-US" dirty="0"/>
              <a:t>Adjust airspeed ~5 knots above/below V</a:t>
            </a:r>
            <a:r>
              <a:rPr lang="en-US" baseline="-25000" dirty="0">
                <a:effectLst/>
              </a:rPr>
              <a:t>YSE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D686F6-D5AA-4087-95AF-0D4E568EA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5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1DDBE91-EA54-5EEB-66D4-DACBBB41D52D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Propeller Windmilling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0A6B85-48EA-74E1-898D-F2322FB9A8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791247"/>
            <a:ext cx="4540779" cy="4220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510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FC006B5-A623-B3B5-D002-CAFC45ED7962}"/>
              </a:ext>
            </a:extLst>
          </p:cNvPr>
          <p:cNvSpPr/>
          <p:nvPr/>
        </p:nvSpPr>
        <p:spPr>
          <a:xfrm>
            <a:off x="907915" y="0"/>
            <a:ext cx="10069919" cy="68580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931DEB-372D-49BA-94B3-1EA95EC70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Demonstration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39981C-2B1B-4263-BBF6-2D800C6777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1791247"/>
            <a:ext cx="4881834" cy="4719098"/>
          </a:xfrm>
        </p:spPr>
        <p:txBody>
          <a:bodyPr/>
          <a:lstStyle/>
          <a:p>
            <a:r>
              <a:rPr lang="en-US" dirty="0"/>
              <a:t>Landing Configuration</a:t>
            </a:r>
          </a:p>
          <a:p>
            <a:pPr lvl="1"/>
            <a:r>
              <a:rPr lang="en-US" dirty="0"/>
              <a:t>Maintain zero sideslip &amp; V</a:t>
            </a:r>
            <a:r>
              <a:rPr lang="en-US" baseline="-25000" dirty="0">
                <a:effectLst/>
              </a:rPr>
              <a:t>YSE </a:t>
            </a:r>
          </a:p>
          <a:p>
            <a:pPr lvl="1"/>
            <a:r>
              <a:rPr lang="en-US" dirty="0"/>
              <a:t>Adjust airspeed ~5 knots above/below V</a:t>
            </a:r>
            <a:r>
              <a:rPr lang="en-US" baseline="-25000" dirty="0">
                <a:effectLst/>
              </a:rPr>
              <a:t>YSE</a:t>
            </a:r>
          </a:p>
          <a:p>
            <a:r>
              <a:rPr lang="en-US" dirty="0"/>
              <a:t>Retract the Landing Flaps</a:t>
            </a:r>
          </a:p>
          <a:p>
            <a:pPr lvl="1"/>
            <a:r>
              <a:rPr lang="en-US" dirty="0"/>
              <a:t>Maintain zero sideslip &amp; V</a:t>
            </a:r>
            <a:r>
              <a:rPr lang="en-US" baseline="-25000" dirty="0">
                <a:effectLst/>
              </a:rPr>
              <a:t>YSE </a:t>
            </a:r>
            <a:endParaRPr lang="en-US" dirty="0"/>
          </a:p>
          <a:p>
            <a:pPr lvl="1"/>
            <a:r>
              <a:rPr lang="en-US" dirty="0"/>
              <a:t>Adjust airspeed ~5 knots above/below V</a:t>
            </a:r>
            <a:r>
              <a:rPr lang="en-US" baseline="-25000" dirty="0">
                <a:effectLst/>
              </a:rPr>
              <a:t>YSE</a:t>
            </a:r>
          </a:p>
          <a:p>
            <a:r>
              <a:rPr lang="en-US" dirty="0"/>
              <a:t>Retract the Landing Gear</a:t>
            </a:r>
          </a:p>
          <a:p>
            <a:pPr lvl="1"/>
            <a:r>
              <a:rPr lang="en-US" dirty="0"/>
              <a:t>Maintain zero sideslip &amp; V</a:t>
            </a:r>
            <a:r>
              <a:rPr lang="en-US" baseline="-25000" dirty="0">
                <a:effectLst/>
              </a:rPr>
              <a:t>YSE </a:t>
            </a:r>
            <a:endParaRPr lang="en-US" dirty="0"/>
          </a:p>
          <a:p>
            <a:pPr lvl="1"/>
            <a:r>
              <a:rPr lang="en-US" dirty="0"/>
              <a:t>Adjust airspeed ~5 knots above/below V</a:t>
            </a:r>
            <a:r>
              <a:rPr lang="en-US" baseline="-25000" dirty="0">
                <a:effectLst/>
              </a:rPr>
              <a:t>YSE</a:t>
            </a:r>
          </a:p>
          <a:p>
            <a:r>
              <a:rPr lang="en-US" dirty="0"/>
              <a:t>Retract the Approach Flaps (Clean)</a:t>
            </a:r>
          </a:p>
          <a:p>
            <a:pPr lvl="1"/>
            <a:r>
              <a:rPr lang="en-US" dirty="0"/>
              <a:t>Maintain zero sideslip &amp; V</a:t>
            </a:r>
            <a:r>
              <a:rPr lang="en-US" baseline="-25000" dirty="0">
                <a:effectLst/>
              </a:rPr>
              <a:t>YSE </a:t>
            </a:r>
            <a:endParaRPr lang="en-US" dirty="0"/>
          </a:p>
          <a:p>
            <a:pPr lvl="1"/>
            <a:r>
              <a:rPr lang="en-US" dirty="0"/>
              <a:t>Adjust airspeed ~5 knots above/below V</a:t>
            </a:r>
            <a:r>
              <a:rPr lang="en-US" baseline="-25000" dirty="0">
                <a:effectLst/>
              </a:rPr>
              <a:t>YSE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D686F6-D5AA-4087-95AF-0D4E568EA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6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1DDBE91-EA54-5EEB-66D4-DACBBB41D52D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Propeller Feathered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0A6B85-48EA-74E1-898D-F2322FB9A8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791247"/>
            <a:ext cx="4540779" cy="4220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249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FC006B5-A623-B3B5-D002-CAFC45ED7962}"/>
              </a:ext>
            </a:extLst>
          </p:cNvPr>
          <p:cNvSpPr/>
          <p:nvPr/>
        </p:nvSpPr>
        <p:spPr>
          <a:xfrm>
            <a:off x="907915" y="0"/>
            <a:ext cx="10069919" cy="6858000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931DEB-372D-49BA-94B3-1EA95EC70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Demonstration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39981C-2B1B-4263-BBF6-2D800C6777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1791247"/>
            <a:ext cx="4881834" cy="4719098"/>
          </a:xfrm>
        </p:spPr>
        <p:txBody>
          <a:bodyPr/>
          <a:lstStyle/>
          <a:p>
            <a:r>
              <a:rPr lang="en-US" dirty="0"/>
              <a:t>Restart the Feathered Engine</a:t>
            </a:r>
          </a:p>
          <a:p>
            <a:pPr lvl="1"/>
            <a:r>
              <a:rPr lang="en-US" dirty="0"/>
              <a:t>Follow POH procedures</a:t>
            </a:r>
          </a:p>
          <a:p>
            <a:r>
              <a:rPr lang="en-US" dirty="0"/>
              <a:t>Increase Power on the Restarted Engine</a:t>
            </a:r>
          </a:p>
          <a:p>
            <a:pPr lvl="1"/>
            <a:r>
              <a:rPr lang="en-US" dirty="0"/>
              <a:t>Reduce power on the other engine</a:t>
            </a:r>
          </a:p>
          <a:p>
            <a:pPr lvl="1"/>
            <a:r>
              <a:rPr lang="en-US" dirty="0"/>
              <a:t>Maintain control during recovery</a:t>
            </a:r>
          </a:p>
          <a:p>
            <a:pPr lvl="1"/>
            <a:r>
              <a:rPr lang="en-US" dirty="0"/>
              <a:t>Adjust trim</a:t>
            </a:r>
          </a:p>
          <a:p>
            <a:r>
              <a:rPr lang="en-US" dirty="0"/>
              <a:t>Return to Straight-and-Level, Coordinated Flight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D686F6-D5AA-4087-95AF-0D4E568EA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7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1DDBE91-EA54-5EEB-66D4-DACBBB41D52D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Recovery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0A6B85-48EA-74E1-898D-F2322FB9A8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791247"/>
            <a:ext cx="4540779" cy="4220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903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xplosion of multi-colored powder on white background">
            <a:extLst>
              <a:ext uri="{FF2B5EF4-FFF2-40B4-BE49-F238E27FC236}">
                <a16:creationId xmlns:a16="http://schemas.microsoft.com/office/drawing/2014/main" id="{72B7DA2F-7018-224D-8924-858AA9F53B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4864" b="-814"/>
          <a:stretch/>
        </p:blipFill>
        <p:spPr>
          <a:xfrm flipH="1">
            <a:off x="4872308" y="10640"/>
            <a:ext cx="6457951" cy="3828306"/>
          </a:xfrm>
          <a:prstGeom prst="rect">
            <a:avLst/>
          </a:prstGeom>
        </p:spPr>
      </p:pic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3954077F-56D6-8480-5C2D-9EE761D1692E}"/>
              </a:ext>
            </a:extLst>
          </p:cNvPr>
          <p:cNvSpPr>
            <a:spLocks/>
          </p:cNvSpPr>
          <p:nvPr/>
        </p:nvSpPr>
        <p:spPr>
          <a:xfrm>
            <a:off x="7094615" y="1945276"/>
            <a:ext cx="3714749" cy="325755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Explosion of multi-colored powder on white background">
            <a:extLst>
              <a:ext uri="{FF2B5EF4-FFF2-40B4-BE49-F238E27FC236}">
                <a16:creationId xmlns:a16="http://schemas.microsoft.com/office/drawing/2014/main" id="{B1D878FC-7724-E304-D038-D40C743E9F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4864" b="-814"/>
          <a:stretch/>
        </p:blipFill>
        <p:spPr>
          <a:xfrm flipV="1">
            <a:off x="-1" y="3029694"/>
            <a:ext cx="6457951" cy="3828306"/>
          </a:xfrm>
          <a:prstGeom prst="rect">
            <a:avLst/>
          </a:prstGeom>
        </p:spPr>
      </p:pic>
      <p:pic>
        <p:nvPicPr>
          <p:cNvPr id="6" name="Content Placeholder 5" descr="Slippery outline">
            <a:extLst>
              <a:ext uri="{FF2B5EF4-FFF2-40B4-BE49-F238E27FC236}">
                <a16:creationId xmlns:a16="http://schemas.microsoft.com/office/drawing/2014/main" id="{FB7788D8-F5AB-FFD9-FBF1-69FA8961CC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20468" y="1469400"/>
            <a:ext cx="4243994" cy="4243994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E56F4E-A507-4E31-8AD1-A16B1FC59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CD4F3DA2-F1D6-4A73-92C0-55630F2E6614}" type="slidenum">
              <a:rPr lang="en-US" smtClean="0"/>
              <a:t>8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0DC4BFC-4975-5C03-0A29-1AC91760E25A}"/>
              </a:ext>
            </a:extLst>
          </p:cNvPr>
          <p:cNvSpPr txBox="1">
            <a:spLocks/>
          </p:cNvSpPr>
          <p:nvPr/>
        </p:nvSpPr>
        <p:spPr>
          <a:xfrm>
            <a:off x="1214167" y="2122615"/>
            <a:ext cx="5350262" cy="43696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20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u="none" strike="noStrike" dirty="0">
                <a:effectLst/>
                <a:latin typeface="Calibri" panose="020F0502020204030204" pitchFamily="34" charset="0"/>
                <a:ea typeface="Calibri" panose="02020603050405020304" pitchFamily="18" charset="0"/>
                <a:cs typeface="Calibri" panose="020B0604020202020204" pitchFamily="34" charset="0"/>
              </a:rPr>
              <a:t>Inadequate knowledge of the effects of airspeeds above/below V</a:t>
            </a:r>
            <a:r>
              <a:rPr lang="en-US" sz="1800" u="none" strike="noStrike" baseline="-25000" dirty="0">
                <a:effectLst/>
                <a:latin typeface="Calibri" panose="020F0502020204030204" pitchFamily="34" charset="0"/>
                <a:ea typeface="Calibri" panose="02020603050405020304" pitchFamily="18" charset="0"/>
                <a:cs typeface="Calibri" panose="020B0604020202020204" pitchFamily="34" charset="0"/>
              </a:rPr>
              <a:t>YSE</a:t>
            </a:r>
            <a:r>
              <a:rPr lang="en-US" sz="1800" u="none" strike="noStrike" dirty="0">
                <a:effectLst/>
                <a:latin typeface="Calibri" panose="020F0502020204030204" pitchFamily="34" charset="0"/>
                <a:ea typeface="Calibri" panose="02020603050405020304" pitchFamily="18" charset="0"/>
                <a:cs typeface="Calibri" panose="020B0604020202020204" pitchFamily="34" charset="0"/>
              </a:rPr>
              <a:t> &amp; various configurations on performance</a:t>
            </a:r>
          </a:p>
          <a:p>
            <a:r>
              <a:rPr lang="en-US" sz="1800" u="none" strike="noStrike" dirty="0">
                <a:effectLst/>
                <a:latin typeface="Calibri" panose="020F0502020204030204" pitchFamily="34" charset="0"/>
                <a:ea typeface="Calibri" panose="02020603050405020304" pitchFamily="18" charset="0"/>
                <a:cs typeface="Calibri" panose="020B0604020202020204" pitchFamily="34" charset="0"/>
              </a:rPr>
              <a:t>Improper entry procedures, including pitch attitude, bank attitude, and airspeed</a:t>
            </a:r>
          </a:p>
          <a:p>
            <a:r>
              <a:rPr lang="en-US" sz="1800" u="none" strike="noStrike" dirty="0">
                <a:effectLst/>
                <a:latin typeface="Calibri" panose="020F0502020204030204" pitchFamily="34" charset="0"/>
                <a:ea typeface="Calibri" panose="02020603050405020304" pitchFamily="18" charset="0"/>
                <a:cs typeface="Calibri" panose="020B0604020202020204" pitchFamily="34" charset="0"/>
              </a:rPr>
              <a:t>Improper airspeed control throughout the demonstration</a:t>
            </a:r>
          </a:p>
          <a:p>
            <a:r>
              <a:rPr lang="en-US" sz="1800" u="none" strike="noStrike" dirty="0">
                <a:effectLst/>
                <a:latin typeface="Calibri" panose="020F0502020204030204" pitchFamily="34" charset="0"/>
                <a:ea typeface="Calibri" panose="02020603050405020304" pitchFamily="18" charset="0"/>
                <a:cs typeface="Calibri" panose="020B0604020202020204" pitchFamily="34" charset="0"/>
              </a:rPr>
              <a:t>Rough and/or uncoordinated use of flight controls</a:t>
            </a:r>
          </a:p>
          <a:p>
            <a:r>
              <a:rPr lang="en-US" sz="1800" dirty="0">
                <a:effectLst/>
                <a:latin typeface="Calibri" panose="020F0502020204030204" pitchFamily="34" charset="0"/>
                <a:ea typeface="Calibri" panose="02020603050405020304" pitchFamily="18" charset="0"/>
                <a:cs typeface="Calibri" panose="020B0604020202020204" pitchFamily="34" charset="0"/>
              </a:rPr>
              <a:t>Improper procedures during resumption of cruise flight</a:t>
            </a:r>
            <a:endParaRPr lang="en-US" sz="1800" u="none" strike="noStrike" dirty="0">
              <a:effectLst/>
              <a:latin typeface="Calibri" panose="020F0502020204030204" pitchFamily="34" charset="0"/>
              <a:ea typeface="Calibri" panose="02020603050405020304" pitchFamily="18" charset="0"/>
              <a:cs typeface="Calibri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57C6851-5C5F-4E0A-ECD4-DFDEBAAF8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Errors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F6C876-9753-CC24-A76D-9EED1095897B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OEI Airspeed &amp; Config Demo</a:t>
            </a:r>
          </a:p>
        </p:txBody>
      </p:sp>
    </p:spTree>
    <p:extLst>
      <p:ext uri="{BB962C8B-B14F-4D97-AF65-F5344CB8AC3E}">
        <p14:creationId xmlns:p14="http://schemas.microsoft.com/office/powerpoint/2010/main" val="14627521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51D45-55CD-4C88-932B-23919E8AD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Hazards</a:t>
            </a:r>
          </a:p>
        </p:txBody>
      </p:sp>
    </p:spTree>
    <p:extLst>
      <p:ext uri="{BB962C8B-B14F-4D97-AF65-F5344CB8AC3E}">
        <p14:creationId xmlns:p14="http://schemas.microsoft.com/office/powerpoint/2010/main" val="17376372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51D45-55CD-4C88-932B-23919E8AD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Hazards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E4AD16-412E-4386-8FB2-C8A9619DD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177F0E-8F5D-5F3C-453C-25DA8C8C2F18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Loss of Control or Stall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437FF3D-4BDE-2724-3A2B-6C54448151F6}"/>
              </a:ext>
            </a:extLst>
          </p:cNvPr>
          <p:cNvSpPr txBox="1">
            <a:spLocks/>
          </p:cNvSpPr>
          <p:nvPr/>
        </p:nvSpPr>
        <p:spPr>
          <a:xfrm>
            <a:off x="1214166" y="2236206"/>
            <a:ext cx="7315199" cy="44122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Recover at the first sign of a loss of control or stall</a:t>
            </a:r>
          </a:p>
          <a:p>
            <a:pPr lvl="1"/>
            <a:r>
              <a:rPr lang="en-US" dirty="0"/>
              <a:t>Reduce power &amp; lower the nose</a:t>
            </a:r>
          </a:p>
          <a:p>
            <a:pPr lvl="1"/>
            <a:r>
              <a:rPr lang="en-US" dirty="0"/>
              <a:t>Establish V</a:t>
            </a:r>
            <a:r>
              <a:rPr lang="en-US" baseline="-25000" dirty="0">
                <a:effectLst/>
              </a:rPr>
              <a:t>YSE</a:t>
            </a:r>
            <a:endParaRPr lang="en-US" dirty="0"/>
          </a:p>
          <a:p>
            <a:r>
              <a:rPr lang="en-US" dirty="0"/>
              <a:t>A stall with asymmetric power will likely lead to a spin</a:t>
            </a:r>
          </a:p>
          <a:p>
            <a:pPr lvl="1"/>
            <a:r>
              <a:rPr lang="en-US" dirty="0"/>
              <a:t>Multiengine aircraft are not required to demonstrate spin recovery</a:t>
            </a:r>
          </a:p>
        </p:txBody>
      </p:sp>
    </p:spTree>
    <p:extLst>
      <p:ext uri="{BB962C8B-B14F-4D97-AF65-F5344CB8AC3E}">
        <p14:creationId xmlns:p14="http://schemas.microsoft.com/office/powerpoint/2010/main" val="41078727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51D45-55CD-4C88-932B-23919E8AD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Hazards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E4AD16-412E-4386-8FB2-C8A9619DD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177F0E-8F5D-5F3C-453C-25DA8C8C2F18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Loss of Control or Stall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437FF3D-4BDE-2724-3A2B-6C54448151F6}"/>
              </a:ext>
            </a:extLst>
          </p:cNvPr>
          <p:cNvSpPr txBox="1">
            <a:spLocks/>
          </p:cNvSpPr>
          <p:nvPr/>
        </p:nvSpPr>
        <p:spPr>
          <a:xfrm>
            <a:off x="1214166" y="2236206"/>
            <a:ext cx="7315199" cy="44122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V</a:t>
            </a:r>
            <a:r>
              <a:rPr lang="en-US" sz="1800" baseline="-25000" dirty="0">
                <a:effectLst/>
                <a:latin typeface="Calibri" panose="020F0502020204030204" pitchFamily="34" charset="0"/>
                <a:ea typeface="Calibri" panose="02020603050405020304" pitchFamily="18" charset="0"/>
                <a:cs typeface="Calibri" panose="02020603050405020304" pitchFamily="18" charset="0"/>
              </a:rPr>
              <a:t>MC</a:t>
            </a:r>
            <a:r>
              <a:rPr lang="en-US" dirty="0"/>
              <a:t> decreases with altitude while stall speed remains the same</a:t>
            </a:r>
          </a:p>
          <a:p>
            <a:r>
              <a:rPr lang="en-US" dirty="0"/>
              <a:t>The altitude where V</a:t>
            </a:r>
            <a:r>
              <a:rPr lang="en-US" sz="1800" baseline="-25000" dirty="0">
                <a:effectLst/>
                <a:latin typeface="Calibri" panose="020F0502020204030204" pitchFamily="34" charset="0"/>
                <a:ea typeface="Calibri" panose="02020603050405020304" pitchFamily="18" charset="0"/>
                <a:cs typeface="Calibri" panose="02020603050405020304" pitchFamily="18" charset="0"/>
              </a:rPr>
              <a:t>S</a:t>
            </a:r>
            <a:r>
              <a:rPr lang="en-US" dirty="0"/>
              <a:t> = V</a:t>
            </a:r>
            <a:r>
              <a:rPr lang="en-US" baseline="-25000" dirty="0">
                <a:cs typeface="Calibri" panose="02020603050405020304" pitchFamily="18" charset="0"/>
              </a:rPr>
              <a:t>MC</a:t>
            </a:r>
            <a:r>
              <a:rPr lang="en-US" dirty="0"/>
              <a:t> and above is extremely dangerous</a:t>
            </a:r>
          </a:p>
          <a:p>
            <a:pPr lvl="1"/>
            <a:r>
              <a:rPr lang="en-US" dirty="0"/>
              <a:t>Departure from controlled flight can be sudden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BECF1A-4903-4D30-D3B8-A53BFA94C4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586" y="3501163"/>
            <a:ext cx="4684976" cy="3054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61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51D45-55CD-4C88-932B-23919E8AD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Hazards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E4AD16-412E-4386-8FB2-C8A9619DD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177F0E-8F5D-5F3C-453C-25DA8C8C2F18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Configuring the Airplane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437FF3D-4BDE-2724-3A2B-6C54448151F6}"/>
              </a:ext>
            </a:extLst>
          </p:cNvPr>
          <p:cNvSpPr txBox="1">
            <a:spLocks/>
          </p:cNvSpPr>
          <p:nvPr/>
        </p:nvSpPr>
        <p:spPr>
          <a:xfrm>
            <a:off x="1214166" y="2236206"/>
            <a:ext cx="7315199" cy="44122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Performance is significantly decreased with excess drag</a:t>
            </a:r>
          </a:p>
          <a:p>
            <a:r>
              <a:rPr lang="en-US" dirty="0"/>
              <a:t>Essential to remove drag, and feather the propeller for max performance</a:t>
            </a:r>
          </a:p>
          <a:p>
            <a:pPr lvl="1"/>
            <a:r>
              <a:rPr lang="en-US" dirty="0"/>
              <a:t>Maintain Control, Full Power, REDUCE DRAG, Identify, Verify, Fix or FEATHER</a:t>
            </a:r>
          </a:p>
          <a:p>
            <a:r>
              <a:rPr lang="en-US" dirty="0"/>
              <a:t>Zero Sideslip &amp; V</a:t>
            </a:r>
            <a:r>
              <a:rPr lang="en-US" baseline="-25000" dirty="0">
                <a:effectLst/>
              </a:rPr>
              <a:t>YSE</a:t>
            </a:r>
            <a:endParaRPr lang="en-US" dirty="0"/>
          </a:p>
          <a:p>
            <a:pPr lvl="1"/>
            <a:r>
              <a:rPr lang="en-US" dirty="0"/>
              <a:t>Very important to single engine performance</a:t>
            </a:r>
          </a:p>
        </p:txBody>
      </p:sp>
    </p:spTree>
    <p:extLst>
      <p:ext uri="{BB962C8B-B14F-4D97-AF65-F5344CB8AC3E}">
        <p14:creationId xmlns:p14="http://schemas.microsoft.com/office/powerpoint/2010/main" val="31534998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51D45-55CD-4C88-932B-23919E8AD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Hazards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E4AD16-412E-4386-8FB2-C8A9619DD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A923073-11B8-E358-3C95-92462D29CDAC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Distractions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C42EF49-1E51-C980-7ED9-BB3B0385FF08}"/>
              </a:ext>
            </a:extLst>
          </p:cNvPr>
          <p:cNvSpPr txBox="1">
            <a:spLocks/>
          </p:cNvSpPr>
          <p:nvPr/>
        </p:nvSpPr>
        <p:spPr>
          <a:xfrm>
            <a:off x="1214166" y="2236206"/>
            <a:ext cx="7315199" cy="44122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They’re dangerous </a:t>
            </a:r>
          </a:p>
          <a:p>
            <a:pPr lvl="1"/>
            <a:r>
              <a:rPr lang="en-US" sz="1700" dirty="0"/>
              <a:t>Remove them from view</a:t>
            </a:r>
          </a:p>
          <a:p>
            <a:pPr lvl="1"/>
            <a:r>
              <a:rPr lang="en-US" sz="1700" dirty="0"/>
              <a:t>If a person, explain the situation &amp; ask them to stop</a:t>
            </a:r>
          </a:p>
          <a:p>
            <a:r>
              <a:rPr lang="en-US" sz="1900" dirty="0"/>
              <a:t>Don’t fixate on the problem at the expense of flying the airplane</a:t>
            </a:r>
          </a:p>
          <a:p>
            <a:pPr lvl="1"/>
            <a:r>
              <a:rPr lang="en-US" sz="1700" dirty="0"/>
              <a:t>Maintain airspeed &amp; zero sideslip</a:t>
            </a:r>
          </a:p>
          <a:p>
            <a:r>
              <a:rPr lang="en-US" dirty="0"/>
              <a:t>Aviate, Navigate, Communicate</a:t>
            </a:r>
          </a:p>
          <a:p>
            <a:pPr lvl="1"/>
            <a:r>
              <a:rPr lang="en-US" dirty="0"/>
              <a:t>Focus on flying, especially with an inoperative engine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927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51D45-55CD-4C88-932B-23919E8AD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Hazards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E4AD16-412E-4386-8FB2-C8A9619DD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14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49E5DF2-E875-F300-46C5-B7065816A039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SA &amp; Disorientation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C73C766-A9C7-04B1-0BBA-2130FF70D524}"/>
              </a:ext>
            </a:extLst>
          </p:cNvPr>
          <p:cNvSpPr txBox="1">
            <a:spLocks/>
          </p:cNvSpPr>
          <p:nvPr/>
        </p:nvSpPr>
        <p:spPr>
          <a:xfrm>
            <a:off x="1214166" y="2236206"/>
            <a:ext cx="7315199" cy="44122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Maintain Situational Awareness &amp; Orientation</a:t>
            </a:r>
          </a:p>
          <a:p>
            <a:pPr lvl="1"/>
            <a:r>
              <a:rPr lang="en-US" sz="1700" dirty="0"/>
              <a:t>Starts with preflight planning – Know your options &amp; have a plan</a:t>
            </a:r>
          </a:p>
          <a:p>
            <a:pPr lvl="1"/>
            <a:r>
              <a:rPr lang="en-US" sz="1700" dirty="0"/>
              <a:t>Know where you are, what’s coming next, &amp; stay ahead of the airplane</a:t>
            </a:r>
          </a:p>
          <a:p>
            <a:pPr lvl="1"/>
            <a:r>
              <a:rPr lang="en-US" sz="1700" dirty="0"/>
              <a:t>If SA or orientation is lost, admit it, and fix it</a:t>
            </a:r>
          </a:p>
          <a:p>
            <a:r>
              <a:rPr lang="en-US" sz="1900" dirty="0"/>
              <a:t>In an engine failure, slow down &amp; follow the procedures</a:t>
            </a:r>
          </a:p>
          <a:p>
            <a:pPr lvl="1"/>
            <a:r>
              <a:rPr lang="en-US" sz="1700" dirty="0"/>
              <a:t>Avoid startle response</a:t>
            </a:r>
          </a:p>
          <a:p>
            <a:pPr lvl="1"/>
            <a:r>
              <a:rPr lang="en-US" sz="1700" dirty="0"/>
              <a:t>Maintain Control, Full Power, Remove Drag, Identify, Verify, Fix or Feather</a:t>
            </a:r>
          </a:p>
          <a:p>
            <a:r>
              <a:rPr lang="en-US" dirty="0"/>
              <a:t>Disoriented: Get the aircraft to a safe attitude, airspeed, and altitude </a:t>
            </a:r>
          </a:p>
          <a:p>
            <a:pPr lvl="1"/>
            <a:r>
              <a:rPr lang="en-US" dirty="0"/>
              <a:t>Zero side-slip at V</a:t>
            </a:r>
            <a:r>
              <a:rPr lang="en-US" baseline="-25000" dirty="0">
                <a:effectLst/>
              </a:rPr>
              <a:t>YSE</a:t>
            </a:r>
            <a:r>
              <a:rPr lang="en-US" dirty="0"/>
              <a:t>, never below V</a:t>
            </a:r>
            <a:r>
              <a:rPr lang="en-US" baseline="-25000" dirty="0">
                <a:effectLst/>
              </a:rPr>
              <a:t>MC</a:t>
            </a:r>
            <a:r>
              <a:rPr lang="en-US" sz="1800" baseline="-25000" dirty="0">
                <a:effectLst/>
                <a:latin typeface="Calibri" panose="020F0502020204030204" pitchFamily="34" charset="0"/>
                <a:ea typeface="Calibri" panose="02020603050405020304" pitchFamily="18" charset="0"/>
                <a:cs typeface="ArialMT"/>
              </a:rPr>
              <a:t> </a:t>
            </a:r>
          </a:p>
          <a:p>
            <a:pPr lvl="1"/>
            <a:r>
              <a:rPr lang="en-US" dirty="0">
                <a:effectLst/>
              </a:rPr>
              <a:t>Recover if below V</a:t>
            </a:r>
            <a:r>
              <a:rPr lang="en-US" baseline="-25000" dirty="0">
                <a:effectLst/>
              </a:rPr>
              <a:t>MC</a:t>
            </a:r>
          </a:p>
          <a:p>
            <a:r>
              <a:rPr lang="en-US" dirty="0">
                <a:effectLst/>
              </a:rPr>
              <a:t>Ask for Help when it’s Needed</a:t>
            </a:r>
          </a:p>
          <a:p>
            <a:pPr lvl="1"/>
            <a:r>
              <a:rPr lang="en-US" dirty="0"/>
              <a:t>ATC, Guard, other pilot/passengers, etc.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0580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51D45-55CD-4C88-932B-23919E8AD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Hazards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50F09-BF48-404C-8847-A824ABA2DC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166" y="2236206"/>
            <a:ext cx="7315199" cy="4412244"/>
          </a:xfrm>
        </p:spPr>
        <p:txBody>
          <a:bodyPr>
            <a:normAutofit/>
          </a:bodyPr>
          <a:lstStyle/>
          <a:p>
            <a:r>
              <a:rPr lang="en-US" dirty="0"/>
              <a:t>#1 Task: Safely flying the airplane</a:t>
            </a:r>
          </a:p>
          <a:p>
            <a:r>
              <a:rPr lang="en-US" dirty="0"/>
              <a:t>Divide attention between the aircraft, scanning, &amp; communicating</a:t>
            </a:r>
          </a:p>
          <a:p>
            <a:pPr lvl="1"/>
            <a:r>
              <a:rPr lang="en-US" dirty="0"/>
              <a:t>No responsibility should take full attention for more than a short period</a:t>
            </a:r>
          </a:p>
          <a:p>
            <a:pPr lvl="1"/>
            <a:r>
              <a:rPr lang="en-US" dirty="0"/>
              <a:t>Verify aircraft performance often &amp; consistently during any checklists</a:t>
            </a:r>
          </a:p>
          <a:p>
            <a:r>
              <a:rPr lang="en-US" dirty="0"/>
              <a:t>Understand what needs to be accomplished and when</a:t>
            </a:r>
          </a:p>
          <a:p>
            <a:pPr lvl="1"/>
            <a:r>
              <a:rPr lang="en-US" dirty="0"/>
              <a:t>Use standard operating procedures &amp; checklists</a:t>
            </a:r>
          </a:p>
          <a:p>
            <a:r>
              <a:rPr lang="en-US" dirty="0"/>
              <a:t>Recognize when you’re behind and find a way to catch up</a:t>
            </a:r>
          </a:p>
          <a:p>
            <a:pPr lvl="1"/>
            <a:r>
              <a:rPr lang="en-US" dirty="0"/>
              <a:t>“Attack the closest alligator”</a:t>
            </a:r>
          </a:p>
          <a:p>
            <a:r>
              <a:rPr lang="en-US" dirty="0"/>
              <a:t>Safety first! </a:t>
            </a:r>
          </a:p>
          <a:p>
            <a:pPr lvl="1"/>
            <a:r>
              <a:rPr lang="en-US" dirty="0"/>
              <a:t>Aviate, Navigate, Communicate	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E4AD16-412E-4386-8FB2-C8A9619DD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A8E589A-61B4-87A4-C98D-DB5F1920FF8B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Task Prioritization</a:t>
            </a:r>
          </a:p>
        </p:txBody>
      </p:sp>
    </p:spTree>
    <p:extLst>
      <p:ext uri="{BB962C8B-B14F-4D97-AF65-F5344CB8AC3E}">
        <p14:creationId xmlns:p14="http://schemas.microsoft.com/office/powerpoint/2010/main" val="30113361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51D45-55CD-4C88-932B-23919E8AD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Hazards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E4AD16-412E-4386-8FB2-C8A9619DD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177F0E-8F5D-5F3C-453C-25DA8C8C2F18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Collision Avoidance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437FF3D-4BDE-2724-3A2B-6C54448151F6}"/>
              </a:ext>
            </a:extLst>
          </p:cNvPr>
          <p:cNvSpPr txBox="1">
            <a:spLocks/>
          </p:cNvSpPr>
          <p:nvPr/>
        </p:nvSpPr>
        <p:spPr>
          <a:xfrm>
            <a:off x="1214166" y="2236206"/>
            <a:ext cx="7315199" cy="44122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Scanning</a:t>
            </a:r>
          </a:p>
          <a:p>
            <a:pPr lvl="1"/>
            <a:r>
              <a:rPr lang="en-US" dirty="0"/>
              <a:t>Series of short regularly spaced eye movements</a:t>
            </a:r>
          </a:p>
          <a:p>
            <a:pPr lvl="1"/>
            <a:r>
              <a:rPr lang="en-US" dirty="0"/>
              <a:t>Continue to scan while OEI</a:t>
            </a:r>
          </a:p>
          <a:p>
            <a:r>
              <a:rPr lang="en-US" dirty="0"/>
              <a:t>Communication</a:t>
            </a:r>
          </a:p>
          <a:p>
            <a:pPr lvl="1"/>
            <a:r>
              <a:rPr lang="en-US" dirty="0"/>
              <a:t>Flight Following: Inform ATC &amp; declare an emergency</a:t>
            </a:r>
          </a:p>
          <a:p>
            <a:pPr lvl="1"/>
            <a:r>
              <a:rPr lang="en-US" dirty="0"/>
              <a:t>Not with Flight Following: Situation permitting, contact Guard and/or ATC</a:t>
            </a:r>
          </a:p>
          <a:p>
            <a:pPr lvl="1"/>
            <a:r>
              <a:rPr lang="en-US" dirty="0"/>
              <a:t>Uncontrolled Field: Clearly communicate intentions &amp; location</a:t>
            </a:r>
          </a:p>
          <a:p>
            <a:r>
              <a:rPr lang="en-US" dirty="0"/>
              <a:t>Operation Lights On</a:t>
            </a:r>
          </a:p>
          <a:p>
            <a:pPr lvl="1"/>
            <a:r>
              <a:rPr lang="en-US" dirty="0"/>
              <a:t>Turn on landing lights below 10,000’ MSL</a:t>
            </a:r>
          </a:p>
          <a:p>
            <a:r>
              <a:rPr lang="en-US" dirty="0"/>
              <a:t>Right-of-way rules</a:t>
            </a:r>
          </a:p>
          <a:p>
            <a:pPr lvl="1"/>
            <a:r>
              <a:rPr lang="en-US" dirty="0"/>
              <a:t>Aircraft in distress has the right-of-way </a:t>
            </a:r>
          </a:p>
          <a:p>
            <a:pPr lvl="1"/>
            <a:r>
              <a:rPr lang="en-US" dirty="0"/>
              <a:t>Be cautious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12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51D45-55CD-4C88-932B-23919E8AD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Hazards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E4AD16-412E-4386-8FB2-C8A9619DD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17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99734DF-F9F8-16C8-FC19-01AA81DB982C}"/>
              </a:ext>
            </a:extLst>
          </p:cNvPr>
          <p:cNvSpPr txBox="1">
            <a:spLocks/>
          </p:cNvSpPr>
          <p:nvPr/>
        </p:nvSpPr>
        <p:spPr>
          <a:xfrm>
            <a:off x="1214166" y="2236206"/>
            <a:ext cx="7315199" cy="44122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Be aware of &amp; plan for hazardous terrain along your route</a:t>
            </a:r>
          </a:p>
          <a:p>
            <a:r>
              <a:rPr lang="en-US" dirty="0"/>
              <a:t>Study the Charts</a:t>
            </a:r>
          </a:p>
          <a:p>
            <a:pPr lvl="1"/>
            <a:r>
              <a:rPr lang="en-US" dirty="0"/>
              <a:t>Terminal charts &amp; chart supplement</a:t>
            </a:r>
          </a:p>
          <a:p>
            <a:pPr lvl="1"/>
            <a:r>
              <a:rPr lang="en-US" dirty="0"/>
              <a:t>IFR/VFR chart altitudes</a:t>
            </a:r>
          </a:p>
          <a:p>
            <a:pPr lvl="1"/>
            <a:r>
              <a:rPr lang="en-US" dirty="0"/>
              <a:t>Use Maximum Elevation Figures and other data</a:t>
            </a:r>
          </a:p>
          <a:p>
            <a:r>
              <a:rPr lang="en-US" dirty="0"/>
              <a:t>Performance Data</a:t>
            </a:r>
          </a:p>
          <a:p>
            <a:pPr lvl="1"/>
            <a:r>
              <a:rPr lang="en-US" dirty="0"/>
              <a:t>Ensure the single engine service ceiling clears all terrain along the route</a:t>
            </a:r>
          </a:p>
          <a:p>
            <a:pPr lvl="1"/>
            <a:r>
              <a:rPr lang="en-US" dirty="0"/>
              <a:t>Ensure the aircraft matches the performance assumptions</a:t>
            </a:r>
          </a:p>
          <a:p>
            <a:r>
              <a:rPr lang="en-US" dirty="0"/>
              <a:t>Minimum Safe Altitudes</a:t>
            </a:r>
          </a:p>
          <a:p>
            <a:pPr lvl="1"/>
            <a:r>
              <a:rPr lang="en-US" dirty="0"/>
              <a:t>Anywhere: Altitude allowing emergency landing without undue hazard</a:t>
            </a:r>
          </a:p>
          <a:p>
            <a:pPr lvl="2"/>
            <a:r>
              <a:rPr lang="en-US" dirty="0"/>
              <a:t>ACS: Complete all SE tasks above 3,000’ AGL</a:t>
            </a:r>
          </a:p>
          <a:p>
            <a:pPr lvl="1"/>
            <a:r>
              <a:rPr lang="en-US" dirty="0"/>
              <a:t>Congested: 1,000’ above the highest obstacle within 2,000’</a:t>
            </a:r>
          </a:p>
          <a:p>
            <a:pPr lvl="1"/>
            <a:r>
              <a:rPr lang="en-US" dirty="0"/>
              <a:t>Uncongested: 500’ from the surface (500’ from people/property)</a:t>
            </a:r>
          </a:p>
          <a:p>
            <a:pPr lvl="1"/>
            <a:endParaRPr lang="en-US" dirty="0"/>
          </a:p>
          <a:p>
            <a:pPr lvl="2"/>
            <a:endParaRPr lang="en-US" dirty="0"/>
          </a:p>
          <a:p>
            <a:pPr lvl="3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94A66C6-3ED6-A47C-69AD-0D7021BECEE1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Terrain</a:t>
            </a:r>
          </a:p>
        </p:txBody>
      </p:sp>
    </p:spTree>
    <p:extLst>
      <p:ext uri="{BB962C8B-B14F-4D97-AF65-F5344CB8AC3E}">
        <p14:creationId xmlns:p14="http://schemas.microsoft.com/office/powerpoint/2010/main" val="36858764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51D45-55CD-4C88-932B-23919E8AD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Hazards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E4AD16-412E-4386-8FB2-C8A9619DD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18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99734DF-F9F8-16C8-FC19-01AA81DB982C}"/>
              </a:ext>
            </a:extLst>
          </p:cNvPr>
          <p:cNvSpPr txBox="1">
            <a:spLocks/>
          </p:cNvSpPr>
          <p:nvPr/>
        </p:nvSpPr>
        <p:spPr>
          <a:xfrm>
            <a:off x="1214166" y="2236206"/>
            <a:ext cx="7315199" cy="44122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Be familiar with any obstacles nearby airports</a:t>
            </a:r>
          </a:p>
          <a:p>
            <a:pPr lvl="1"/>
            <a:r>
              <a:rPr lang="en-US" dirty="0"/>
              <a:t>NOTAMs &amp; Terminal Procedures</a:t>
            </a:r>
          </a:p>
          <a:p>
            <a:r>
              <a:rPr lang="en-US" dirty="0"/>
              <a:t>Antenna Towers</a:t>
            </a:r>
          </a:p>
          <a:p>
            <a:pPr lvl="1"/>
            <a:r>
              <a:rPr lang="en-US" dirty="0"/>
              <a:t>Can extend over 1,000’ to 2,000’ AGL</a:t>
            </a:r>
          </a:p>
          <a:p>
            <a:pPr lvl="1"/>
            <a:r>
              <a:rPr lang="en-US" dirty="0"/>
              <a:t>Supporting guy wires can extend 1,500’ horizontally</a:t>
            </a:r>
          </a:p>
          <a:p>
            <a:r>
              <a:rPr lang="en-US" dirty="0"/>
              <a:t>Overhead Wires</a:t>
            </a:r>
          </a:p>
          <a:p>
            <a:pPr lvl="1"/>
            <a:r>
              <a:rPr lang="en-US" dirty="0"/>
              <a:t>Transmission lines often span runway departures and landmarks pilots follow</a:t>
            </a:r>
          </a:p>
          <a:p>
            <a:pPr lvl="2"/>
            <a:r>
              <a:rPr lang="en-US" dirty="0"/>
              <a:t>Lakes, highways, railroad tracks, etc.</a:t>
            </a:r>
          </a:p>
          <a:p>
            <a:pPr lvl="3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94A66C6-3ED6-A47C-69AD-0D7021BECEE1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Obstacles &amp; Wire Strikes</a:t>
            </a:r>
          </a:p>
        </p:txBody>
      </p:sp>
    </p:spTree>
    <p:extLst>
      <p:ext uri="{BB962C8B-B14F-4D97-AF65-F5344CB8AC3E}">
        <p14:creationId xmlns:p14="http://schemas.microsoft.com/office/powerpoint/2010/main" val="23495352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51D45-55CD-4C88-932B-23919E8AD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Hazards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E4AD16-412E-4386-8FB2-C8A9619DD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19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C074EB0-194E-D5C2-9DF7-B802F4BB9CD3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Low Altitude Maneuvering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B34ABE8-B752-2372-6FB2-CA25B31BE16F}"/>
              </a:ext>
            </a:extLst>
          </p:cNvPr>
          <p:cNvSpPr txBox="1">
            <a:spLocks/>
          </p:cNvSpPr>
          <p:nvPr/>
        </p:nvSpPr>
        <p:spPr>
          <a:xfrm>
            <a:off x="1214166" y="2236206"/>
            <a:ext cx="7315199" cy="44122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 small problem at high altitude can be a big problem at low altitude</a:t>
            </a:r>
          </a:p>
          <a:p>
            <a:r>
              <a:rPr lang="en-US" dirty="0"/>
              <a:t>Be aware of, and avoid obstructions near the airfield</a:t>
            </a:r>
          </a:p>
          <a:p>
            <a:r>
              <a:rPr lang="en-US" dirty="0"/>
              <a:t>Low Altitude &amp; VMC</a:t>
            </a:r>
          </a:p>
          <a:p>
            <a:pPr lvl="1"/>
            <a:r>
              <a:rPr lang="en-US" dirty="0"/>
              <a:t>Maintain a zero-sideslip</a:t>
            </a:r>
          </a:p>
          <a:p>
            <a:pPr lvl="1"/>
            <a:r>
              <a:rPr lang="en-US" dirty="0"/>
              <a:t>Stay at or above VYSE</a:t>
            </a:r>
          </a:p>
          <a:p>
            <a:pPr lvl="1"/>
            <a:r>
              <a:rPr lang="en-US" dirty="0"/>
              <a:t>In the case of a loss of control, recover promptly</a:t>
            </a:r>
          </a:p>
          <a:p>
            <a:pPr lvl="2"/>
            <a:r>
              <a:rPr lang="en-US" dirty="0"/>
              <a:t>Reduce power</a:t>
            </a:r>
          </a:p>
          <a:p>
            <a:pPr lvl="2"/>
            <a:r>
              <a:rPr lang="en-US" dirty="0"/>
              <a:t>Lower the nose</a:t>
            </a:r>
          </a:p>
          <a:p>
            <a:pPr lvl="2"/>
            <a:r>
              <a:rPr lang="en-US" dirty="0"/>
              <a:t>Establish VYSE</a:t>
            </a:r>
          </a:p>
          <a:p>
            <a:r>
              <a:rPr lang="en-US" dirty="0"/>
              <a:t>Fly First!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5837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51D45-55CD-4C88-932B-23919E8AD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Hazards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E4AD16-412E-4386-8FB2-C8A9619DD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D4F3DA2-F1D6-4A73-92C0-55630F2E6614}" type="slidenum">
              <a:rPr lang="en-US" smtClean="0"/>
              <a:pPr>
                <a:spcAft>
                  <a:spcPts val="600"/>
                </a:spcAft>
              </a:pPr>
              <a:t>20</a:t>
            </a:fld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AC3685A-52E5-BA77-FDD4-67A0312A256B}"/>
              </a:ext>
            </a:extLst>
          </p:cNvPr>
          <p:cNvSpPr txBox="1">
            <a:spLocks/>
          </p:cNvSpPr>
          <p:nvPr/>
        </p:nvSpPr>
        <p:spPr>
          <a:xfrm>
            <a:off x="1214166" y="2236206"/>
            <a:ext cx="7315199" cy="44122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Calibri" pitchFamily="34" charset="0"/>
              <a:buChar char="•"/>
              <a:defRPr sz="1800" b="0" kern="1200" spc="1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Controlled Flight Into Terrain (CFIT)</a:t>
            </a:r>
          </a:p>
          <a:p>
            <a:pPr lvl="1"/>
            <a:r>
              <a:rPr lang="en-US" dirty="0"/>
              <a:t>Avoidance starts on the ground with proper planning &amp; decision making</a:t>
            </a:r>
          </a:p>
          <a:p>
            <a:r>
              <a:rPr lang="en-US" dirty="0"/>
              <a:t>Recommendations</a:t>
            </a:r>
          </a:p>
          <a:p>
            <a:pPr lvl="1"/>
            <a:r>
              <a:rPr lang="en-US" dirty="0"/>
              <a:t>Don’t attempt to fly into IMC</a:t>
            </a:r>
          </a:p>
          <a:p>
            <a:pPr lvl="1"/>
            <a:r>
              <a:rPr lang="en-US" dirty="0"/>
              <a:t>Fly above minimum safe altitudes</a:t>
            </a:r>
          </a:p>
          <a:p>
            <a:pPr lvl="1"/>
            <a:r>
              <a:rPr lang="en-US" dirty="0"/>
              <a:t>Verify ATC clearances &amp; proper altitude</a:t>
            </a:r>
          </a:p>
          <a:p>
            <a:pPr lvl="1"/>
            <a:r>
              <a:rPr lang="en-US" dirty="0"/>
              <a:t>Maintain SA vertically and horizontally</a:t>
            </a:r>
          </a:p>
          <a:p>
            <a:pPr lvl="1"/>
            <a:r>
              <a:rPr lang="en-US" dirty="0"/>
              <a:t>Comply with appropriate regulations</a:t>
            </a:r>
          </a:p>
          <a:p>
            <a:pPr lvl="1"/>
            <a:r>
              <a:rPr lang="en-US" dirty="0"/>
              <a:t>Be extra cautious in unfamiliar areas</a:t>
            </a:r>
          </a:p>
          <a:p>
            <a:pPr lvl="1"/>
            <a:r>
              <a:rPr lang="en-US" dirty="0"/>
              <a:t>Use current charts &amp; reference all available information</a:t>
            </a:r>
          </a:p>
          <a:p>
            <a:pPr lvl="1"/>
            <a:r>
              <a:rPr lang="en-US" dirty="0"/>
              <a:t>Use appropriate checklists</a:t>
            </a:r>
          </a:p>
          <a:p>
            <a:pPr lvl="1"/>
            <a:r>
              <a:rPr lang="en-US" dirty="0"/>
              <a:t>Know your aircraft &amp; its equipment</a:t>
            </a:r>
          </a:p>
          <a:p>
            <a:pPr lvl="1"/>
            <a:r>
              <a:rPr lang="en-US" b="1" dirty="0">
                <a:solidFill>
                  <a:srgbClr val="FF5033"/>
                </a:solidFill>
              </a:rPr>
              <a:t>Verify single engine performance is compatible with the route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5D71E6E-599F-16CC-4832-D7D033095DAA}"/>
              </a:ext>
            </a:extLst>
          </p:cNvPr>
          <p:cNvSpPr txBox="1">
            <a:spLocks/>
          </p:cNvSpPr>
          <p:nvPr/>
        </p:nvSpPr>
        <p:spPr>
          <a:xfrm>
            <a:off x="1214166" y="1310640"/>
            <a:ext cx="5669280" cy="3657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Calibri Light" panose="020B0606020202050201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1400" b="1" spc="60">
                <a:solidFill>
                  <a:srgbClr val="FF5033"/>
                </a:solidFill>
              </a:rPr>
              <a:t>Low Altitude Maneuvering</a:t>
            </a:r>
          </a:p>
        </p:txBody>
      </p:sp>
    </p:spTree>
    <p:extLst>
      <p:ext uri="{BB962C8B-B14F-4D97-AF65-F5344CB8AC3E}">
        <p14:creationId xmlns:p14="http://schemas.microsoft.com/office/powerpoint/2010/main" val="8765811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C3A0A1D7-E45B-4F6C-BE88-712F0D4BE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433362639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AirTest Pro">
      <a:dk1>
        <a:srgbClr val="0D2036"/>
      </a:dk1>
      <a:lt1>
        <a:sysClr val="window" lastClr="FFFFFF"/>
      </a:lt1>
      <a:dk2>
        <a:srgbClr val="0B4FA8"/>
      </a:dk2>
      <a:lt2>
        <a:srgbClr val="EEF3FA"/>
      </a:lt2>
      <a:accent1>
        <a:srgbClr val="016AEA"/>
      </a:accent1>
      <a:accent2>
        <a:srgbClr val="FF5033"/>
      </a:accent2>
      <a:accent3>
        <a:srgbClr val="0D2036"/>
      </a:accent3>
      <a:accent4>
        <a:srgbClr val="5C9CF2"/>
      </a:accent4>
      <a:accent5>
        <a:srgbClr val="94BFF7"/>
      </a:accent5>
      <a:accent6>
        <a:srgbClr val="FFA08F"/>
      </a:accent6>
      <a:hlink>
        <a:srgbClr val="0B4FA8"/>
      </a:hlink>
      <a:folHlink>
        <a:srgbClr val="8A94A6"/>
      </a:folHlink>
    </a:clrScheme>
    <a:fontScheme name="AirTest Pro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>
    <a:txDef>
      <a:spPr/>
      <a:bodyPr vert="horz" lIns="91440" tIns="45720" rIns="91440" bIns="45720" rtlCol="0" anchor="b">
        <a:normAutofit lnSpcReduction="10000"/>
      </a:bodyPr>
      <a:lstStyle>
        <a:defPPr algn="l">
          <a:defRPr sz="2400" spc="0" dirty="0">
            <a:solidFill>
              <a:srgbClr val="9933FF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AirTest Pro">
      <a:dk1>
        <a:srgbClr val="0D2036"/>
      </a:dk1>
      <a:lt1>
        <a:sysClr val="window" lastClr="FFFFFF"/>
      </a:lt1>
      <a:dk2>
        <a:srgbClr val="0B4FA8"/>
      </a:dk2>
      <a:lt2>
        <a:srgbClr val="EEF3FA"/>
      </a:lt2>
      <a:accent1>
        <a:srgbClr val="016AEA"/>
      </a:accent1>
      <a:accent2>
        <a:srgbClr val="FF5033"/>
      </a:accent2>
      <a:accent3>
        <a:srgbClr val="0D2036"/>
      </a:accent3>
      <a:accent4>
        <a:srgbClr val="5C9CF2"/>
      </a:accent4>
      <a:accent5>
        <a:srgbClr val="94BFF7"/>
      </a:accent5>
      <a:accent6>
        <a:srgbClr val="FFA08F"/>
      </a:accent6>
      <a:hlink>
        <a:srgbClr val="0B4FA8"/>
      </a:hlink>
      <a:folHlink>
        <a:srgbClr val="8A94A6"/>
      </a:folHlink>
    </a:clrScheme>
    <a:fontScheme name="AirTest Pro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10022</TotalTime>
  <Words>1237</Words>
  <Application>Microsoft Office PowerPoint</Application>
  <PresentationFormat>Widescreen</PresentationFormat>
  <Paragraphs>229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Bebas Neue</vt:lpstr>
      <vt:lpstr>Calibri</vt:lpstr>
      <vt:lpstr>Calibri Light</vt:lpstr>
      <vt:lpstr>Century Schoolbook</vt:lpstr>
      <vt:lpstr>Times New Roman</vt:lpstr>
      <vt:lpstr>Wingdings 2</vt:lpstr>
      <vt:lpstr>View</vt:lpstr>
      <vt:lpstr>Effects of Airspeeds  &amp; Configurations</vt:lpstr>
      <vt:lpstr>Overview</vt:lpstr>
      <vt:lpstr>Demonstration Overview</vt:lpstr>
      <vt:lpstr>Demonstration Overview</vt:lpstr>
      <vt:lpstr>Demonstration Overview</vt:lpstr>
      <vt:lpstr>Demonstration Overview</vt:lpstr>
      <vt:lpstr>Demonstration Overview</vt:lpstr>
      <vt:lpstr>Common Errors</vt:lpstr>
      <vt:lpstr>Hazards</vt:lpstr>
      <vt:lpstr>Hazards</vt:lpstr>
      <vt:lpstr>Hazards</vt:lpstr>
      <vt:lpstr>Hazards</vt:lpstr>
      <vt:lpstr>Hazards</vt:lpstr>
      <vt:lpstr>Hazards</vt:lpstr>
      <vt:lpstr>Hazards</vt:lpstr>
      <vt:lpstr>Hazards</vt:lpstr>
      <vt:lpstr>Hazards</vt:lpstr>
      <vt:lpstr>Hazards</vt:lpstr>
      <vt:lpstr>Hazards</vt:lpstr>
      <vt:lpstr>Hazards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CFI Lesson Plans</dc:title>
  <dc:creator>Nate Ehlers</dc:creator>
  <cp:lastModifiedBy>Backseat Pilot</cp:lastModifiedBy>
  <cp:revision>59</cp:revision>
  <dcterms:created xsi:type="dcterms:W3CDTF">2021-10-28T22:45:50Z</dcterms:created>
  <dcterms:modified xsi:type="dcterms:W3CDTF">2024-08-31T19:13:10Z</dcterms:modified>
</cp:coreProperties>
</file>