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3"/>
  </p:notesMasterIdLst>
  <p:sldIdLst>
    <p:sldId id="4690" r:id="rId2"/>
    <p:sldId id="4691" r:id="rId3"/>
    <p:sldId id="2958" r:id="rId4"/>
    <p:sldId id="2974" r:id="rId5"/>
    <p:sldId id="2959" r:id="rId6"/>
    <p:sldId id="2960" r:id="rId7"/>
    <p:sldId id="4692" r:id="rId8"/>
    <p:sldId id="4693" r:id="rId9"/>
    <p:sldId id="4694" r:id="rId10"/>
    <p:sldId id="4695" r:id="rId11"/>
    <p:sldId id="4696" r:id="rId12"/>
    <p:sldId id="4697" r:id="rId13"/>
    <p:sldId id="4698" r:id="rId14"/>
    <p:sldId id="4699" r:id="rId15"/>
    <p:sldId id="4700" r:id="rId16"/>
    <p:sldId id="4701" r:id="rId17"/>
    <p:sldId id="4702" r:id="rId18"/>
    <p:sldId id="4703" r:id="rId19"/>
    <p:sldId id="4704" r:id="rId20"/>
    <p:sldId id="4705" r:id="rId21"/>
    <p:sldId id="470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3BDA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F8E44D-4E0C-458F-8425-A1661DAB6CC7}" v="1" dt="2024-08-31T19:13:29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74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E4F8E44D-4E0C-458F-8425-A1661DAB6CC7}"/>
    <pc:docChg chg="custSel modSld">
      <pc:chgData name="Backseat Pilot" userId="d180a19d18cc575d" providerId="LiveId" clId="{E4F8E44D-4E0C-458F-8425-A1661DAB6CC7}" dt="2024-08-31T00:05:12.557" v="10" actId="14100"/>
      <pc:docMkLst>
        <pc:docMk/>
      </pc:docMkLst>
      <pc:sldChg chg="modSp mod">
        <pc:chgData name="Backseat Pilot" userId="d180a19d18cc575d" providerId="LiveId" clId="{E4F8E44D-4E0C-458F-8425-A1661DAB6CC7}" dt="2024-08-31T00:04:53.911" v="7" actId="14100"/>
        <pc:sldMkLst>
          <pc:docMk/>
          <pc:sldMk cId="2157953564" sldId="2960"/>
        </pc:sldMkLst>
        <pc:spChg chg="mod">
          <ac:chgData name="Backseat Pilot" userId="d180a19d18cc575d" providerId="LiveId" clId="{E4F8E44D-4E0C-458F-8425-A1661DAB6CC7}" dt="2024-08-31T00:04:53.911" v="7" actId="14100"/>
          <ac:spMkLst>
            <pc:docMk/>
            <pc:sldMk cId="2157953564" sldId="2960"/>
            <ac:spMk id="3" creationId="{B639981C-2B1B-4263-BBF6-2D800C677720}"/>
          </ac:spMkLst>
        </pc:spChg>
      </pc:sldChg>
      <pc:sldChg chg="modSp mod">
        <pc:chgData name="Backseat Pilot" userId="d180a19d18cc575d" providerId="LiveId" clId="{E4F8E44D-4E0C-458F-8425-A1661DAB6CC7}" dt="2024-08-30T23:50:32.292" v="0" actId="14100"/>
        <pc:sldMkLst>
          <pc:docMk/>
          <pc:sldMk cId="1972754891" sldId="2974"/>
        </pc:sldMkLst>
        <pc:spChg chg="mod">
          <ac:chgData name="Backseat Pilot" userId="d180a19d18cc575d" providerId="LiveId" clId="{E4F8E44D-4E0C-458F-8425-A1661DAB6CC7}" dt="2024-08-30T23:50:32.292" v="0" actId="14100"/>
          <ac:spMkLst>
            <pc:docMk/>
            <pc:sldMk cId="1972754891" sldId="2974"/>
            <ac:spMk id="3" creationId="{B639981C-2B1B-4263-BBF6-2D800C677720}"/>
          </ac:spMkLst>
        </pc:spChg>
      </pc:sldChg>
      <pc:sldChg chg="modSp mod">
        <pc:chgData name="Backseat Pilot" userId="d180a19d18cc575d" providerId="LiveId" clId="{E4F8E44D-4E0C-458F-8425-A1661DAB6CC7}" dt="2024-08-31T00:05:00.187" v="9" actId="113"/>
        <pc:sldMkLst>
          <pc:docMk/>
          <pc:sldMk cId="895865399" sldId="4692"/>
        </pc:sldMkLst>
        <pc:spChg chg="mod">
          <ac:chgData name="Backseat Pilot" userId="d180a19d18cc575d" providerId="LiveId" clId="{E4F8E44D-4E0C-458F-8425-A1661DAB6CC7}" dt="2024-08-31T00:05:00.187" v="9" actId="113"/>
          <ac:spMkLst>
            <pc:docMk/>
            <pc:sldMk cId="895865399" sldId="4692"/>
            <ac:spMk id="3" creationId="{B639981C-2B1B-4263-BBF6-2D800C677720}"/>
          </ac:spMkLst>
        </pc:spChg>
      </pc:sldChg>
      <pc:sldChg chg="modSp mod">
        <pc:chgData name="Backseat Pilot" userId="d180a19d18cc575d" providerId="LiveId" clId="{E4F8E44D-4E0C-458F-8425-A1661DAB6CC7}" dt="2024-08-30T23:50:58.674" v="5" actId="14100"/>
        <pc:sldMkLst>
          <pc:docMk/>
          <pc:sldMk cId="3914860658" sldId="4695"/>
        </pc:sldMkLst>
        <pc:spChg chg="mod">
          <ac:chgData name="Backseat Pilot" userId="d180a19d18cc575d" providerId="LiveId" clId="{E4F8E44D-4E0C-458F-8425-A1661DAB6CC7}" dt="2024-08-30T23:50:58.674" v="5" actId="14100"/>
          <ac:spMkLst>
            <pc:docMk/>
            <pc:sldMk cId="3914860658" sldId="4695"/>
            <ac:spMk id="3" creationId="{B639981C-2B1B-4263-BBF6-2D800C677720}"/>
          </ac:spMkLst>
        </pc:spChg>
      </pc:sldChg>
      <pc:sldChg chg="modSp mod">
        <pc:chgData name="Backseat Pilot" userId="d180a19d18cc575d" providerId="LiveId" clId="{E4F8E44D-4E0C-458F-8425-A1661DAB6CC7}" dt="2024-08-31T00:05:12.557" v="10" actId="14100"/>
        <pc:sldMkLst>
          <pc:docMk/>
          <pc:sldMk cId="1952919353" sldId="4696"/>
        </pc:sldMkLst>
        <pc:spChg chg="mod">
          <ac:chgData name="Backseat Pilot" userId="d180a19d18cc575d" providerId="LiveId" clId="{E4F8E44D-4E0C-458F-8425-A1661DAB6CC7}" dt="2024-08-31T00:05:12.557" v="10" actId="14100"/>
          <ac:spMkLst>
            <pc:docMk/>
            <pc:sldMk cId="1952919353" sldId="4696"/>
            <ac:spMk id="7" creationId="{00DC4BFC-4975-5C03-0A29-1AC91760E25A}"/>
          </ac:spMkLst>
        </pc:spChg>
      </pc:sldChg>
      <pc:sldChg chg="modSp mod">
        <pc:chgData name="Backseat Pilot" userId="d180a19d18cc575d" providerId="LiveId" clId="{E4F8E44D-4E0C-458F-8425-A1661DAB6CC7}" dt="2024-08-30T23:51:25.442" v="6" actId="20577"/>
        <pc:sldMkLst>
          <pc:docMk/>
          <pc:sldMk cId="3871604702" sldId="4705"/>
        </pc:sldMkLst>
        <pc:spChg chg="mod">
          <ac:chgData name="Backseat Pilot" userId="d180a19d18cc575d" providerId="LiveId" clId="{E4F8E44D-4E0C-458F-8425-A1661DAB6CC7}" dt="2024-08-30T23:51:25.442" v="6" actId="20577"/>
          <ac:spMkLst>
            <pc:docMk/>
            <pc:sldMk cId="3871604702" sldId="4705"/>
            <ac:spMk id="3" creationId="{07050F09-BF48-404C-8847-A824ABA2DC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1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45585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59EBF-F53D-4952-8C4A-6B921ED1B7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Maneuvering with </a:t>
            </a:r>
            <a:br>
              <a:rPr lang="en-US"/>
            </a:br>
            <a:r>
              <a:rPr lang="en-US"/>
              <a:t>one engine Inoperative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70BF0-5BD9-44F1-84FC-D6B0F18D69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59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31DA-422B-4FB9-8208-04DEB46F5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0408-BEFF-463D-B0AB-125668F8D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 dirty="0"/>
          </a:p>
          <a:p>
            <a:pPr marL="171450" indent="0">
              <a:buNone/>
            </a:pPr>
            <a:r>
              <a:rPr lang="en-US" b="1" dirty="0"/>
              <a:t>WHAT</a:t>
            </a:r>
          </a:p>
          <a:p>
            <a:pPr lvl="1"/>
            <a:r>
              <a:rPr lang="en-US" dirty="0"/>
              <a:t>Proper &amp; safe control of an engine failure</a:t>
            </a:r>
          </a:p>
          <a:p>
            <a:pPr marL="0" indent="0">
              <a:buNone/>
            </a:pPr>
            <a:endParaRPr lang="en-US" dirty="0"/>
          </a:p>
          <a:p>
            <a:pPr marL="171450" indent="0">
              <a:buNone/>
            </a:pPr>
            <a:r>
              <a:rPr lang="en-US" b="1" dirty="0"/>
              <a:t>WHY</a:t>
            </a:r>
          </a:p>
          <a:p>
            <a:pPr lvl="1"/>
            <a:r>
              <a:rPr lang="en-US" dirty="0"/>
              <a:t>Managing an engine failure is essential to safety in a multiengine airplane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48CC83-AC9A-4FC6-8E2B-1C6EFFC5033D}"/>
              </a:ext>
            </a:extLst>
          </p:cNvPr>
          <p:cNvSpPr txBox="1">
            <a:spLocks/>
          </p:cNvSpPr>
          <p:nvPr/>
        </p:nvSpPr>
        <p:spPr>
          <a:xfrm>
            <a:off x="5843846" y="1775428"/>
            <a:ext cx="5237595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        </a:t>
            </a:r>
            <a:r>
              <a:rPr lang="en-US" b="1" dirty="0"/>
              <a:t>CONTENT</a:t>
            </a:r>
          </a:p>
          <a:p>
            <a:pPr marL="739775" indent="-182563"/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One Engine Inoperative Airspeeds</a:t>
            </a:r>
            <a:endParaRPr lang="en-US" sz="1800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739775" indent="-182563"/>
            <a:r>
              <a:rPr lang="en-US" dirty="0"/>
              <a:t>Managing an Engine Failure</a:t>
            </a:r>
          </a:p>
          <a:p>
            <a:pPr marL="739775" indent="-182563"/>
            <a:r>
              <a:rPr lang="en-US" dirty="0"/>
              <a:t>Maneuvering with One Engine Inoperative</a:t>
            </a:r>
          </a:p>
          <a:p>
            <a:pPr marL="739775" indent="-182563"/>
            <a:r>
              <a:rPr lang="en-US" dirty="0"/>
              <a:t>Hazards</a:t>
            </a:r>
          </a:p>
          <a:p>
            <a:pPr marL="739775" indent="-182563"/>
            <a:endParaRPr lang="en-US" dirty="0"/>
          </a:p>
          <a:p>
            <a:pPr marL="274320" lvl="1" indent="0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7AD19B-341A-40BA-B16E-39D50CCBE2C2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B8D56-39EF-4926-99E9-9CB8BE27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9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OEI Airspeeds &amp;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3267299" cy="4719098"/>
          </a:xfrm>
        </p:spPr>
        <p:txBody>
          <a:bodyPr>
            <a:normAutofit/>
          </a:bodyPr>
          <a:lstStyle/>
          <a:p>
            <a:r>
              <a:rPr lang="en-US" dirty="0"/>
              <a:t>Speed at which the rudder no longer has the authority to overcome the yaw caused by the critical engine being inoperative</a:t>
            </a:r>
          </a:p>
          <a:p>
            <a:pPr lvl="1"/>
            <a:r>
              <a:rPr lang="en-US" dirty="0"/>
              <a:t>Under specific FAA criteria</a:t>
            </a:r>
          </a:p>
          <a:p>
            <a:r>
              <a:rPr lang="en-US" dirty="0"/>
              <a:t>Lower V</a:t>
            </a:r>
            <a:r>
              <a:rPr lang="en-US" baseline="-25000" dirty="0">
                <a:effectLst/>
              </a:rPr>
              <a:t>MC</a:t>
            </a:r>
            <a:r>
              <a:rPr lang="en-US" dirty="0"/>
              <a:t> is safer</a:t>
            </a:r>
          </a:p>
          <a:p>
            <a:r>
              <a:rPr lang="en-US" dirty="0"/>
              <a:t>V</a:t>
            </a:r>
            <a:r>
              <a:rPr lang="en-US" baseline="-25000" dirty="0">
                <a:effectLst/>
              </a:rPr>
              <a:t>MC </a:t>
            </a:r>
            <a:r>
              <a:rPr lang="en-US" dirty="0"/>
              <a:t>is strictly concerned with directional control</a:t>
            </a:r>
          </a:p>
          <a:p>
            <a:pPr lvl="1"/>
            <a:r>
              <a:rPr lang="en-US" dirty="0"/>
              <a:t>Irrespective of performance</a:t>
            </a:r>
            <a:r>
              <a:rPr lang="en-US" baseline="-25000" dirty="0">
                <a:effectLst/>
              </a:rPr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VMC: </a:t>
            </a:r>
            <a:r>
              <a:rPr lang="en-US" sz="1400" b="1" spc="60">
                <a:solidFill>
                  <a:srgbClr val="FF5033"/>
                </a:solidFill>
              </a:rPr>
              <a:t>RED Line</a:t>
            </a:r>
            <a:endParaRPr lang="en-US" sz="1400" b="1" spc="60">
              <a:solidFill>
                <a:srgbClr val="FF5033"/>
              </a:solidFill>
            </a:endParaRPr>
          </a:p>
        </p:txBody>
      </p:sp>
      <p:pic>
        <p:nvPicPr>
          <p:cNvPr id="6" name="Picture 5" descr="A close-up of a black instrument&#10;&#10;Description automatically generated">
            <a:extLst>
              <a:ext uri="{FF2B5EF4-FFF2-40B4-BE49-F238E27FC236}">
                <a16:creationId xmlns:a16="http://schemas.microsoft.com/office/drawing/2014/main" id="{8143E947-0BBD-7079-AEAD-88561F3C1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86" y="1664507"/>
            <a:ext cx="4640408" cy="45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5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OEI Airspeeds &amp;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3902779" cy="4719098"/>
          </a:xfrm>
        </p:spPr>
        <p:txBody>
          <a:bodyPr>
            <a:normAutofit/>
          </a:bodyPr>
          <a:lstStyle/>
          <a:p>
            <a:r>
              <a:rPr lang="en-US" dirty="0"/>
              <a:t>Published versus Actual V</a:t>
            </a:r>
            <a:r>
              <a:rPr lang="en-US" baseline="-25000" dirty="0">
                <a:effectLst/>
              </a:rPr>
              <a:t>MC</a:t>
            </a:r>
            <a:endParaRPr lang="en-US" dirty="0"/>
          </a:p>
          <a:p>
            <a:pPr lvl="1"/>
            <a:r>
              <a:rPr lang="en-US" dirty="0"/>
              <a:t>Published: Based on specific FAA mandated criteria </a:t>
            </a:r>
          </a:p>
          <a:p>
            <a:pPr lvl="1"/>
            <a:r>
              <a:rPr lang="en-US" dirty="0"/>
              <a:t>Actual: Varies based on conditions, configuration, &amp; pilot technique during an engine failure</a:t>
            </a:r>
          </a:p>
          <a:p>
            <a:r>
              <a:rPr lang="en-US" dirty="0"/>
              <a:t>Varies with a variety of factors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VMC: </a:t>
            </a:r>
            <a:r>
              <a:rPr lang="en-US" sz="1400" b="1" spc="60">
                <a:solidFill>
                  <a:srgbClr val="FF5033"/>
                </a:solidFill>
              </a:rPr>
              <a:t>RED Line</a:t>
            </a:r>
            <a:endParaRPr lang="en-US" sz="1400" b="1" spc="60">
              <a:solidFill>
                <a:srgbClr val="FF5033"/>
              </a:solidFill>
            </a:endParaRPr>
          </a:p>
        </p:txBody>
      </p:sp>
      <p:pic>
        <p:nvPicPr>
          <p:cNvPr id="6" name="Picture 5" descr="A close-up of a black instrument&#10;&#10;Description automatically generated">
            <a:extLst>
              <a:ext uri="{FF2B5EF4-FFF2-40B4-BE49-F238E27FC236}">
                <a16:creationId xmlns:a16="http://schemas.microsoft.com/office/drawing/2014/main" id="{8143E947-0BBD-7079-AEAD-88561F3C1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86" y="1664507"/>
            <a:ext cx="4640408" cy="45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5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OEI Airspeeds &amp;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VMC: </a:t>
            </a:r>
            <a:r>
              <a:rPr lang="en-US" sz="1400" b="1" spc="60">
                <a:solidFill>
                  <a:srgbClr val="FF5033"/>
                </a:solidFill>
              </a:rPr>
              <a:t>Red Line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413721-8E74-5A68-923D-B83964299A52}"/>
              </a:ext>
            </a:extLst>
          </p:cNvPr>
          <p:cNvGraphicFramePr>
            <a:graphicFrameLocks noGrp="1"/>
          </p:cNvGraphicFramePr>
          <p:nvPr/>
        </p:nvGraphicFramePr>
        <p:xfrm>
          <a:off x="1697023" y="1936110"/>
          <a:ext cx="8127999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941">
                  <a:extLst>
                    <a:ext uri="{9D8B030D-6E8A-4147-A177-3AD203B41FA5}">
                      <a16:colId xmlns:a16="http://schemas.microsoft.com/office/drawing/2014/main" val="3980035253"/>
                    </a:ext>
                  </a:extLst>
                </a:gridCol>
                <a:gridCol w="2580237">
                  <a:extLst>
                    <a:ext uri="{9D8B030D-6E8A-4147-A177-3AD203B41FA5}">
                      <a16:colId xmlns:a16="http://schemas.microsoft.com/office/drawing/2014/main" val="3045293300"/>
                    </a:ext>
                  </a:extLst>
                </a:gridCol>
                <a:gridCol w="2509821">
                  <a:extLst>
                    <a:ext uri="{9D8B030D-6E8A-4147-A177-3AD203B41FA5}">
                      <a16:colId xmlns:a16="http://schemas.microsoft.com/office/drawing/2014/main" val="2814900255"/>
                    </a:ext>
                  </a:extLst>
                </a:gridCol>
              </a:tblGrid>
              <a:tr h="36466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VMC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667880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Critical Engine Inoperative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24410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Windmilling Propeller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  <a:endParaRPr lang="en-US" sz="1600" dirty="0"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61230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Max Takeoff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  <a:endParaRPr lang="en-US" sz="1600" dirty="0"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474020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Sea Level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05938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Most Adverse Legal Weight (Light)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03112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Most Adverse Legal CG (Aft)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03167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Gear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  <a:endParaRPr lang="en-US" sz="1600" dirty="0"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09574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Out of Ground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  <a:endParaRPr lang="en-US" sz="1600" dirty="0"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29142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Cowl Flaps set for Takeoff (Open)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34821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Max of 5-degrees of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Increases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Decreases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10253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Flaps Set for Takeoff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Could go either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Could go either 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98136"/>
                  </a:ext>
                </a:extLst>
              </a:tr>
              <a:tr h="329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Trimmed for Takeoff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Could go either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Could go either 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34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832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OEI Airspeeds &amp;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4226052" cy="4719098"/>
          </a:xfrm>
        </p:spPr>
        <p:txBody>
          <a:bodyPr/>
          <a:lstStyle/>
          <a:p>
            <a:r>
              <a:rPr lang="en-US" dirty="0"/>
              <a:t>Best rate of climb speed with OEI</a:t>
            </a:r>
          </a:p>
          <a:p>
            <a:r>
              <a:rPr lang="en-US" dirty="0"/>
              <a:t>Blue line on the airspeed indicator</a:t>
            </a:r>
          </a:p>
          <a:p>
            <a:r>
              <a:rPr lang="en-US" dirty="0"/>
              <a:t>Used for max performance during OEI operations</a:t>
            </a:r>
          </a:p>
          <a:p>
            <a:pPr lvl="1"/>
            <a:r>
              <a:rPr lang="en-US" dirty="0"/>
              <a:t>Or minimize descent, if above the single engine service ceiling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VYSE: </a:t>
            </a:r>
            <a:r>
              <a:rPr lang="en-US" sz="1400" b="1" spc="60">
                <a:solidFill>
                  <a:srgbClr val="FF5033"/>
                </a:solidFill>
              </a:rPr>
              <a:t>Blue Line</a:t>
            </a:r>
          </a:p>
        </p:txBody>
      </p:sp>
      <p:pic>
        <p:nvPicPr>
          <p:cNvPr id="6" name="Picture 5" descr="A close-up of a black instrument&#10;&#10;Description automatically generated">
            <a:extLst>
              <a:ext uri="{FF2B5EF4-FFF2-40B4-BE49-F238E27FC236}">
                <a16:creationId xmlns:a16="http://schemas.microsoft.com/office/drawing/2014/main" id="{7AA33A3A-57A3-81BA-5874-18971BA72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86" y="1664507"/>
            <a:ext cx="4640408" cy="45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53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an Engine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880" y="1773141"/>
            <a:ext cx="9330926" cy="4719098"/>
          </a:xfrm>
        </p:spPr>
        <p:txBody>
          <a:bodyPr>
            <a:normAutofit/>
          </a:bodyPr>
          <a:lstStyle/>
          <a:p>
            <a:r>
              <a:rPr lang="en-US" dirty="0"/>
              <a:t>Recognize the Engine Failure</a:t>
            </a:r>
          </a:p>
          <a:p>
            <a:pPr lvl="1"/>
            <a:r>
              <a:rPr lang="en-US" dirty="0"/>
              <a:t>Visual: Easiest way to recognize an engine failure </a:t>
            </a:r>
          </a:p>
          <a:p>
            <a:pPr lvl="1"/>
            <a:r>
              <a:rPr lang="en-US" dirty="0"/>
              <a:t>Instrument: Use the instruments</a:t>
            </a:r>
          </a:p>
          <a:p>
            <a:pPr lvl="2"/>
            <a:r>
              <a:rPr lang="en-US" dirty="0"/>
              <a:t>Yaw toward the dead engine, nose drop, engine gauges indicate a failure</a:t>
            </a:r>
          </a:p>
          <a:p>
            <a:r>
              <a:rPr lang="en-US" dirty="0"/>
              <a:t>Maintain Control</a:t>
            </a:r>
          </a:p>
          <a:p>
            <a:pPr lvl="1"/>
            <a:r>
              <a:rPr lang="en-US" dirty="0"/>
              <a:t>Use rudder &amp; aileron to establish a zero sideslip</a:t>
            </a:r>
          </a:p>
          <a:p>
            <a:pPr lvl="1"/>
            <a:r>
              <a:rPr lang="en-US" dirty="0"/>
              <a:t>Pitch for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r>
              <a:rPr lang="en-US" dirty="0"/>
              <a:t>Zero Sideslip</a:t>
            </a:r>
          </a:p>
          <a:p>
            <a:pPr lvl="1"/>
            <a:r>
              <a:rPr lang="en-US" dirty="0"/>
              <a:t>1-3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of bank &amp; ½ ball deflection toward the operating engine</a:t>
            </a:r>
          </a:p>
          <a:p>
            <a:pPr lvl="1"/>
            <a:r>
              <a:rPr lang="en-US" dirty="0"/>
              <a:t>Anything other than a zero sideslip reduces performance</a:t>
            </a:r>
          </a:p>
          <a:p>
            <a:pPr lvl="1"/>
            <a:r>
              <a:rPr lang="en-US" dirty="0"/>
              <a:t>“</a:t>
            </a:r>
            <a:r>
              <a:rPr lang="en-US" b="1" dirty="0">
                <a:solidFill>
                  <a:srgbClr val="FF5033"/>
                </a:solidFill>
              </a:rPr>
              <a:t>Raise the Dead</a:t>
            </a:r>
            <a:r>
              <a:rPr lang="en-US" dirty="0"/>
              <a:t>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57588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Recognition &amp; Control</a:t>
            </a:r>
          </a:p>
        </p:txBody>
      </p:sp>
      <p:pic>
        <p:nvPicPr>
          <p:cNvPr id="7" name="Graphic 6" descr="Coffin outline">
            <a:extLst>
              <a:ext uri="{FF2B5EF4-FFF2-40B4-BE49-F238E27FC236}">
                <a16:creationId xmlns:a16="http://schemas.microsoft.com/office/drawing/2014/main" id="{6134ECCE-5FCC-3495-76DE-E78D23882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7885" y="3769607"/>
            <a:ext cx="2946469" cy="294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6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an Engine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880" y="1773141"/>
            <a:ext cx="9330926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Maintain Control</a:t>
            </a:r>
          </a:p>
          <a:p>
            <a:pPr lvl="1"/>
            <a:r>
              <a:rPr lang="en-US" dirty="0"/>
              <a:t>Zero side-slip, pitch for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r>
              <a:rPr lang="en-US" dirty="0"/>
              <a:t>Max Power</a:t>
            </a:r>
          </a:p>
          <a:p>
            <a:pPr lvl="1"/>
            <a:r>
              <a:rPr lang="en-US" dirty="0"/>
              <a:t>Throttles, Prop, Mixture</a:t>
            </a:r>
          </a:p>
          <a:p>
            <a:r>
              <a:rPr lang="en-US" dirty="0"/>
              <a:t>Reduce Drag</a:t>
            </a:r>
          </a:p>
          <a:p>
            <a:pPr lvl="1"/>
            <a:r>
              <a:rPr lang="en-US" dirty="0"/>
              <a:t>Gear up, flaps up</a:t>
            </a:r>
          </a:p>
          <a:p>
            <a:r>
              <a:rPr lang="en-US" dirty="0"/>
              <a:t>Identify</a:t>
            </a:r>
          </a:p>
          <a:p>
            <a:pPr lvl="1"/>
            <a:r>
              <a:rPr lang="en-US" dirty="0"/>
              <a:t>Dead foot, dead engine</a:t>
            </a:r>
          </a:p>
          <a:p>
            <a:r>
              <a:rPr lang="en-US" dirty="0"/>
              <a:t>Verify</a:t>
            </a:r>
          </a:p>
          <a:p>
            <a:pPr lvl="1"/>
            <a:r>
              <a:rPr lang="en-US" dirty="0"/>
              <a:t>Slowly &amp; smoothly reduce the throttle on the dead engine</a:t>
            </a:r>
          </a:p>
          <a:p>
            <a:r>
              <a:rPr lang="en-US" dirty="0"/>
              <a:t>Fix or Feather</a:t>
            </a:r>
          </a:p>
          <a:p>
            <a:pPr lvl="1"/>
            <a:r>
              <a:rPr lang="en-US" dirty="0"/>
              <a:t>Generally, feather the propeller &amp; secure the engine in these situations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57588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Recognition &amp; Control</a:t>
            </a:r>
          </a:p>
        </p:txBody>
      </p:sp>
    </p:spTree>
    <p:extLst>
      <p:ext uri="{BB962C8B-B14F-4D97-AF65-F5344CB8AC3E}">
        <p14:creationId xmlns:p14="http://schemas.microsoft.com/office/powerpoint/2010/main" val="146609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an Engine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880" y="1773141"/>
            <a:ext cx="9330926" cy="4719098"/>
          </a:xfrm>
        </p:spPr>
        <p:txBody>
          <a:bodyPr>
            <a:normAutofit/>
          </a:bodyPr>
          <a:lstStyle/>
          <a:p>
            <a:r>
              <a:rPr lang="en-US" dirty="0"/>
              <a:t>Take a break from the checklist every step or two to verify aircraft performance</a:t>
            </a:r>
          </a:p>
          <a:p>
            <a:pPr lvl="1"/>
            <a:r>
              <a:rPr lang="en-US" dirty="0"/>
              <a:t>Flying safely is the primary concern</a:t>
            </a:r>
          </a:p>
          <a:p>
            <a:r>
              <a:rPr lang="en-US" dirty="0"/>
              <a:t>There’s rarely a rush to get the checklist done</a:t>
            </a:r>
          </a:p>
          <a:p>
            <a:pPr lvl="1"/>
            <a:r>
              <a:rPr lang="en-US" dirty="0"/>
              <a:t>The aircraft is under control &amp; memory items are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57588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Checklists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E43ACC-863D-119D-ACF6-FDA4196FF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49" y="3429000"/>
            <a:ext cx="5125674" cy="290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Maneuvering with OEI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0"/>
            <a:ext cx="4389929" cy="4941695"/>
          </a:xfrm>
        </p:spPr>
        <p:txBody>
          <a:bodyPr>
            <a:normAutofit/>
          </a:bodyPr>
          <a:lstStyle/>
          <a:p>
            <a:r>
              <a:rPr lang="en-US" dirty="0"/>
              <a:t>Maintain a zero-sideslip</a:t>
            </a:r>
          </a:p>
          <a:p>
            <a:pPr lvl="1"/>
            <a:r>
              <a:rPr lang="en-US" dirty="0"/>
              <a:t>Straight: 1-3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bank &amp; ½ ball deflection Turning: Maintain ½ ball deflection</a:t>
            </a:r>
          </a:p>
          <a:p>
            <a:r>
              <a:rPr lang="en-US" dirty="0"/>
              <a:t>Trim</a:t>
            </a:r>
          </a:p>
          <a:p>
            <a:pPr lvl="1"/>
            <a:r>
              <a:rPr lang="en-US" dirty="0"/>
              <a:t>Elevator &amp; rudder trim</a:t>
            </a:r>
          </a:p>
          <a:p>
            <a:r>
              <a:rPr lang="en-US" dirty="0"/>
              <a:t>Maintain level flight at or above V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YSE</a:t>
            </a:r>
          </a:p>
          <a:p>
            <a:pPr lvl="1"/>
            <a:r>
              <a:rPr lang="en-US" dirty="0"/>
              <a:t>If impossible, maintain V</a:t>
            </a:r>
            <a:r>
              <a:rPr lang="en-US" sz="1600" baseline="-25000" dirty="0">
                <a:effectLst/>
              </a:rPr>
              <a:t>YSE</a:t>
            </a:r>
            <a:r>
              <a:rPr lang="en-US" dirty="0"/>
              <a:t> </a:t>
            </a:r>
          </a:p>
          <a:p>
            <a:r>
              <a:rPr lang="en-US" dirty="0"/>
              <a:t>Monitor fuel &amp; </a:t>
            </a:r>
            <a:r>
              <a:rPr lang="en-US" dirty="0" err="1"/>
              <a:t>crossfeed</a:t>
            </a:r>
            <a:r>
              <a:rPr lang="en-US" dirty="0"/>
              <a:t> as necessary </a:t>
            </a:r>
          </a:p>
          <a:p>
            <a:r>
              <a:rPr lang="en-US" dirty="0"/>
              <a:t>Decide whether to divert</a:t>
            </a:r>
          </a:p>
          <a:p>
            <a:r>
              <a:rPr lang="en-US" dirty="0"/>
              <a:t>Common Error: Failure to Maintain Positive Control while Maneuvering</a:t>
            </a:r>
          </a:p>
          <a:p>
            <a:pPr lvl="1"/>
            <a:r>
              <a:rPr lang="en-US" dirty="0"/>
              <a:t>Flying comes first!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144606"/>
            <a:ext cx="9692640" cy="519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en-US" sz="2800" spc="0" dirty="0">
              <a:solidFill>
                <a:srgbClr val="FF503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55CB62-4C01-9663-5D90-75053CD2A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687" y="1716194"/>
            <a:ext cx="5200055" cy="483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6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plosion of multi-colored powder on white background">
            <a:extLst>
              <a:ext uri="{FF2B5EF4-FFF2-40B4-BE49-F238E27FC236}">
                <a16:creationId xmlns:a16="http://schemas.microsoft.com/office/drawing/2014/main" id="{E51FAFBE-D087-120F-3873-0CC5932D53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864" b="-814"/>
          <a:stretch/>
        </p:blipFill>
        <p:spPr>
          <a:xfrm flipH="1">
            <a:off x="4872308" y="10640"/>
            <a:ext cx="6457951" cy="3828306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49DF364-477F-863F-CE84-7DC86E44CBC0}"/>
              </a:ext>
            </a:extLst>
          </p:cNvPr>
          <p:cNvSpPr/>
          <p:nvPr/>
        </p:nvSpPr>
        <p:spPr>
          <a:xfrm>
            <a:off x="7094615" y="1945276"/>
            <a:ext cx="3714749" cy="325755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Explosion of multi-colored powder on white background">
            <a:extLst>
              <a:ext uri="{FF2B5EF4-FFF2-40B4-BE49-F238E27FC236}">
                <a16:creationId xmlns:a16="http://schemas.microsoft.com/office/drawing/2014/main" id="{89828368-03F5-F60A-DBB6-2836FA0BA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864" b="-814"/>
          <a:stretch/>
        </p:blipFill>
        <p:spPr>
          <a:xfrm flipV="1">
            <a:off x="-1" y="3029694"/>
            <a:ext cx="6457951" cy="3828306"/>
          </a:xfrm>
          <a:prstGeom prst="rect">
            <a:avLst/>
          </a:prstGeom>
        </p:spPr>
      </p:pic>
      <p:pic>
        <p:nvPicPr>
          <p:cNvPr id="6" name="Content Placeholder 5" descr="Slippery outline">
            <a:extLst>
              <a:ext uri="{FF2B5EF4-FFF2-40B4-BE49-F238E27FC236}">
                <a16:creationId xmlns:a16="http://schemas.microsoft.com/office/drawing/2014/main" id="{FB7788D8-F5AB-FFD9-FBF1-69FA8961C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0468" y="1469400"/>
            <a:ext cx="4243994" cy="42439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56F4E-A507-4E31-8AD1-A16B1FC5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DC4BFC-4975-5C03-0A29-1AC91760E25A}"/>
              </a:ext>
            </a:extLst>
          </p:cNvPr>
          <p:cNvSpPr txBox="1">
            <a:spLocks/>
          </p:cNvSpPr>
          <p:nvPr/>
        </p:nvSpPr>
        <p:spPr>
          <a:xfrm>
            <a:off x="1214167" y="2122615"/>
            <a:ext cx="5517930" cy="4369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20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Failure to follow prescribed emergency checklist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ArialMT"/>
              </a:rPr>
              <a:t>Failure to recognize an inoperative engine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Failure to maintain best engine inoperative speed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ArialMT"/>
              </a:rPr>
              <a:t>Failure to properly adjust engine controls and reduce drag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ArialMT"/>
              </a:rPr>
              <a:t>Hazards of improperly identifying and verifying the inoperative engine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Failure to maintain positive control while maneuvering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Hazards of attempting flight contrary to the airplane’s operating limitations</a:t>
            </a:r>
            <a:endParaRPr lang="en-US" sz="1800" u="none" strike="noStrike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7C6851-5C5F-4E0A-ECD4-DFDEBAAF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Errors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6C876-9753-CC24-A76D-9EED1095897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Maneuvering with OEI</a:t>
            </a:r>
          </a:p>
        </p:txBody>
      </p:sp>
    </p:spTree>
    <p:extLst>
      <p:ext uri="{BB962C8B-B14F-4D97-AF65-F5344CB8AC3E}">
        <p14:creationId xmlns:p14="http://schemas.microsoft.com/office/powerpoint/2010/main" val="195291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Hazards</a:t>
            </a:r>
          </a:p>
        </p:txBody>
      </p:sp>
    </p:spTree>
    <p:extLst>
      <p:ext uri="{BB962C8B-B14F-4D97-AF65-F5344CB8AC3E}">
        <p14:creationId xmlns:p14="http://schemas.microsoft.com/office/powerpoint/2010/main" val="1665454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74EB0-194E-D5C2-9DF7-B802F4BB9CD3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Altitude Maneuvering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34ABE8-B752-2372-6FB2-CA25B31BE16F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small problem at high altitude can be a big problem at low altitude</a:t>
            </a:r>
          </a:p>
          <a:p>
            <a:r>
              <a:rPr lang="en-US" dirty="0"/>
              <a:t>Be aware of, and avoid obstructions near the airfield</a:t>
            </a:r>
          </a:p>
          <a:p>
            <a:r>
              <a:rPr lang="en-US" dirty="0"/>
              <a:t>Low Altitude &amp; V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MC</a:t>
            </a:r>
            <a:endParaRPr lang="en-US" dirty="0"/>
          </a:p>
          <a:p>
            <a:pPr lvl="1"/>
            <a:r>
              <a:rPr lang="en-US" dirty="0"/>
              <a:t>Maintain a zero-sideslip</a:t>
            </a:r>
          </a:p>
          <a:p>
            <a:pPr lvl="1"/>
            <a:r>
              <a:rPr lang="en-US" dirty="0"/>
              <a:t>Stay at or above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pPr lvl="1"/>
            <a:r>
              <a:rPr lang="en-US" dirty="0"/>
              <a:t>In the case of a loss of control, recover promptly</a:t>
            </a:r>
          </a:p>
          <a:p>
            <a:pPr lvl="2"/>
            <a:r>
              <a:rPr lang="en-US" dirty="0"/>
              <a:t>Reduce power</a:t>
            </a:r>
          </a:p>
          <a:p>
            <a:pPr lvl="2"/>
            <a:r>
              <a:rPr lang="en-US" dirty="0"/>
              <a:t>Lower the nose</a:t>
            </a:r>
          </a:p>
          <a:p>
            <a:pPr lvl="2"/>
            <a:r>
              <a:rPr lang="en-US" dirty="0"/>
              <a:t>Establish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r>
              <a:rPr lang="en-US" dirty="0"/>
              <a:t>Fly First!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23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C3685A-52E5-BA77-FDD4-67A0312A256B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Controlled Flight Into Terrain (CFIT)</a:t>
            </a:r>
          </a:p>
          <a:p>
            <a:pPr lvl="1"/>
            <a:r>
              <a:rPr lang="en-US" dirty="0"/>
              <a:t>Avoidance starts on the ground with proper planning &amp; decision making</a:t>
            </a:r>
          </a:p>
          <a:p>
            <a:r>
              <a:rPr lang="en-US" dirty="0"/>
              <a:t>Recommendations</a:t>
            </a:r>
          </a:p>
          <a:p>
            <a:pPr lvl="1"/>
            <a:r>
              <a:rPr lang="en-US" dirty="0"/>
              <a:t>Don’t attempt to fly into IMC</a:t>
            </a:r>
          </a:p>
          <a:p>
            <a:pPr lvl="1"/>
            <a:r>
              <a:rPr lang="en-US" dirty="0"/>
              <a:t>Fly above minimum safe altitudes</a:t>
            </a:r>
          </a:p>
          <a:p>
            <a:pPr lvl="1"/>
            <a:r>
              <a:rPr lang="en-US" dirty="0"/>
              <a:t>Verify ATC clearances &amp; proper altitude</a:t>
            </a:r>
          </a:p>
          <a:p>
            <a:pPr lvl="1"/>
            <a:r>
              <a:rPr lang="en-US" dirty="0"/>
              <a:t>Maintain SA vertically and horizontally</a:t>
            </a:r>
          </a:p>
          <a:p>
            <a:pPr lvl="1"/>
            <a:r>
              <a:rPr lang="en-US" dirty="0"/>
              <a:t>Comply with appropriate regulations</a:t>
            </a:r>
          </a:p>
          <a:p>
            <a:pPr lvl="1"/>
            <a:r>
              <a:rPr lang="en-US" dirty="0"/>
              <a:t>Be extra cautious in unfamiliar areas</a:t>
            </a:r>
          </a:p>
          <a:p>
            <a:pPr lvl="1"/>
            <a:r>
              <a:rPr lang="en-US" dirty="0"/>
              <a:t>Use current charts &amp; reference all available information</a:t>
            </a:r>
          </a:p>
          <a:p>
            <a:pPr lvl="1"/>
            <a:r>
              <a:rPr lang="en-US" dirty="0"/>
              <a:t>Use appropriate checklists</a:t>
            </a:r>
          </a:p>
          <a:p>
            <a:pPr lvl="1"/>
            <a:r>
              <a:rPr lang="en-US" dirty="0"/>
              <a:t>Know your aircraft &amp; its equipment</a:t>
            </a:r>
          </a:p>
          <a:p>
            <a:pPr lvl="1"/>
            <a:r>
              <a:rPr lang="en-US" b="1" dirty="0">
                <a:solidFill>
                  <a:srgbClr val="FF5033"/>
                </a:solidFill>
              </a:rPr>
              <a:t>Verify single engine performance is compatible with the route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D71E6E-599F-16CC-4832-D7D033095DA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Altitude Maneuvering</a:t>
            </a:r>
          </a:p>
        </p:txBody>
      </p:sp>
    </p:spTree>
    <p:extLst>
      <p:ext uri="{BB962C8B-B14F-4D97-AF65-F5344CB8AC3E}">
        <p14:creationId xmlns:p14="http://schemas.microsoft.com/office/powerpoint/2010/main" val="387132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177F0E-8F5D-5F3C-453C-25DA8C8C2F1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Collision Avoidance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37FF3D-4BDE-2724-3A2B-6C54448151F6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Scanning</a:t>
            </a:r>
          </a:p>
          <a:p>
            <a:pPr lvl="1"/>
            <a:r>
              <a:rPr lang="en-US" dirty="0"/>
              <a:t>Series of short regularly spaced eye movements</a:t>
            </a:r>
          </a:p>
          <a:p>
            <a:pPr lvl="1"/>
            <a:r>
              <a:rPr lang="en-US" dirty="0"/>
              <a:t>Continue to scan while OEI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Flight Following: Inform ATC &amp; declare an emergency</a:t>
            </a:r>
          </a:p>
          <a:p>
            <a:pPr lvl="1"/>
            <a:r>
              <a:rPr lang="en-US" dirty="0"/>
              <a:t>Not with Flight Following: Situation permitting, contact Guard and/or ATC</a:t>
            </a:r>
          </a:p>
          <a:p>
            <a:pPr lvl="1"/>
            <a:r>
              <a:rPr lang="en-US" dirty="0"/>
              <a:t>Uncontrolled Field: Clearly communicate intentions &amp; location</a:t>
            </a:r>
          </a:p>
          <a:p>
            <a:r>
              <a:rPr lang="en-US" dirty="0"/>
              <a:t>Operation Lights On</a:t>
            </a:r>
          </a:p>
          <a:p>
            <a:pPr lvl="1"/>
            <a:r>
              <a:rPr lang="en-US" dirty="0"/>
              <a:t>Turn on landing lights below 10,000’ MSL</a:t>
            </a:r>
          </a:p>
          <a:p>
            <a:r>
              <a:rPr lang="en-US" dirty="0"/>
              <a:t>Right-of-way rules</a:t>
            </a:r>
          </a:p>
          <a:p>
            <a:pPr lvl="1"/>
            <a:r>
              <a:rPr lang="en-US" dirty="0"/>
              <a:t>Aircraft in distress has the right-of-way </a:t>
            </a:r>
          </a:p>
          <a:p>
            <a:pPr lvl="1"/>
            <a:r>
              <a:rPr lang="en-US" dirty="0"/>
              <a:t>Be cautious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01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9734DF-F9F8-16C8-FC19-01AA81DB982C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 aware of &amp; plan for hazardous terrain along your route</a:t>
            </a:r>
          </a:p>
          <a:p>
            <a:r>
              <a:rPr lang="en-US" dirty="0"/>
              <a:t>Study the Charts</a:t>
            </a:r>
          </a:p>
          <a:p>
            <a:pPr lvl="1"/>
            <a:r>
              <a:rPr lang="en-US" dirty="0"/>
              <a:t>Terminal charts &amp; chart supplement</a:t>
            </a:r>
          </a:p>
          <a:p>
            <a:pPr lvl="1"/>
            <a:r>
              <a:rPr lang="en-US" dirty="0"/>
              <a:t>IFR/VFR chart altitudes</a:t>
            </a:r>
          </a:p>
          <a:p>
            <a:pPr lvl="1"/>
            <a:r>
              <a:rPr lang="en-US" dirty="0"/>
              <a:t>Use Maximum Elevation Figures and other data</a:t>
            </a:r>
          </a:p>
          <a:p>
            <a:r>
              <a:rPr lang="en-US" dirty="0"/>
              <a:t>Performance Data</a:t>
            </a:r>
          </a:p>
          <a:p>
            <a:pPr lvl="1"/>
            <a:r>
              <a:rPr lang="en-US" dirty="0"/>
              <a:t>Ensure the single engine service ceiling clears all terrain along the route</a:t>
            </a:r>
          </a:p>
          <a:p>
            <a:r>
              <a:rPr lang="en-US" dirty="0"/>
              <a:t>Minimum Safe Altitudes</a:t>
            </a:r>
          </a:p>
          <a:p>
            <a:pPr lvl="1"/>
            <a:r>
              <a:rPr lang="en-US" dirty="0"/>
              <a:t>Anywhere: Altitude allowing emergency landing without undue hazard</a:t>
            </a:r>
          </a:p>
          <a:p>
            <a:pPr lvl="2"/>
            <a:r>
              <a:rPr lang="en-US" dirty="0"/>
              <a:t>ACS: Complete all SE tasks above 3,000’ AGL</a:t>
            </a:r>
          </a:p>
          <a:p>
            <a:pPr lvl="1"/>
            <a:r>
              <a:rPr lang="en-US" dirty="0"/>
              <a:t>Congested: 1,000’ above the highest obstacle within 2,000’</a:t>
            </a:r>
          </a:p>
          <a:p>
            <a:pPr lvl="1"/>
            <a:r>
              <a:rPr lang="en-US" dirty="0"/>
              <a:t>Uncongested: 500’ from the surface (500’ from people/property)</a:t>
            </a:r>
          </a:p>
          <a:p>
            <a:pPr lvl="1"/>
            <a:endParaRPr lang="en-US" dirty="0"/>
          </a:p>
          <a:p>
            <a:pPr lvl="3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4A66C6-3ED6-A47C-69AD-0D7021BECEE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4214680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9734DF-F9F8-16C8-FC19-01AA81DB982C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 familiar with any obstacles nearby airports</a:t>
            </a:r>
          </a:p>
          <a:p>
            <a:pPr lvl="1"/>
            <a:r>
              <a:rPr lang="en-US" dirty="0"/>
              <a:t>NOTAMs &amp; Terminal Procedures</a:t>
            </a:r>
          </a:p>
          <a:p>
            <a:r>
              <a:rPr lang="en-US" dirty="0"/>
              <a:t>Antenna Towers</a:t>
            </a:r>
          </a:p>
          <a:p>
            <a:pPr lvl="1"/>
            <a:r>
              <a:rPr lang="en-US" dirty="0"/>
              <a:t>Can extend over 1,000’ to 2,000’ AGL</a:t>
            </a:r>
          </a:p>
          <a:p>
            <a:pPr lvl="1"/>
            <a:r>
              <a:rPr lang="en-US" dirty="0"/>
              <a:t>Supporting guy wires can extend 1,500’ horizontally</a:t>
            </a:r>
          </a:p>
          <a:p>
            <a:r>
              <a:rPr lang="en-US" dirty="0"/>
              <a:t>Overhead Wires</a:t>
            </a:r>
          </a:p>
          <a:p>
            <a:pPr lvl="1"/>
            <a:r>
              <a:rPr lang="en-US" dirty="0"/>
              <a:t>Transmission lines often span runway departures and landmarks pilots follow</a:t>
            </a:r>
          </a:p>
          <a:p>
            <a:pPr lvl="2"/>
            <a:r>
              <a:rPr lang="en-US" dirty="0"/>
              <a:t>Lakes, highways, railroad tracks, etc.</a:t>
            </a:r>
          </a:p>
          <a:p>
            <a:r>
              <a:rPr lang="en-US" dirty="0"/>
              <a:t>Minimum Safe Altitudes</a:t>
            </a:r>
          </a:p>
          <a:p>
            <a:pPr lvl="1"/>
            <a:r>
              <a:rPr lang="en-US" dirty="0"/>
              <a:t>ACS: Complete all single engine tasks &gt; 3,000’ AGL </a:t>
            </a:r>
          </a:p>
          <a:p>
            <a:pPr lvl="2"/>
            <a:r>
              <a:rPr lang="en-US" dirty="0"/>
              <a:t>Or the manufacturer’s recommended altitude, whichever is higher</a:t>
            </a:r>
          </a:p>
          <a:p>
            <a:pPr lvl="3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4A66C6-3ED6-A47C-69AD-0D7021BECEE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Obstacles &amp; Wire Strikes</a:t>
            </a:r>
          </a:p>
        </p:txBody>
      </p:sp>
    </p:spTree>
    <p:extLst>
      <p:ext uri="{BB962C8B-B14F-4D97-AF65-F5344CB8AC3E}">
        <p14:creationId xmlns:p14="http://schemas.microsoft.com/office/powerpoint/2010/main" val="2967544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923073-11B8-E358-3C95-92462D29CDA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Distractions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42EF49-1E51-C980-7ED9-BB3B0385FF08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They’re dangerous </a:t>
            </a:r>
          </a:p>
          <a:p>
            <a:pPr lvl="1"/>
            <a:r>
              <a:rPr lang="en-US" sz="1700" dirty="0"/>
              <a:t>Remove them from view</a:t>
            </a:r>
          </a:p>
          <a:p>
            <a:pPr lvl="1"/>
            <a:r>
              <a:rPr lang="en-US" sz="1700" dirty="0"/>
              <a:t>If a person, explain the situation &amp; ask them to stop</a:t>
            </a:r>
          </a:p>
          <a:p>
            <a:r>
              <a:rPr lang="en-US" sz="1900" dirty="0"/>
              <a:t>Don’t fixate on the problem at the detriment of flying</a:t>
            </a:r>
          </a:p>
          <a:p>
            <a:pPr lvl="1"/>
            <a:r>
              <a:rPr lang="en-US" sz="1700" dirty="0"/>
              <a:t>Airplanes have been lost due to engine failures at altitude for this reason</a:t>
            </a:r>
          </a:p>
          <a:p>
            <a:r>
              <a:rPr lang="en-US" dirty="0"/>
              <a:t>Aviate, Navigate, Communicate</a:t>
            </a:r>
          </a:p>
          <a:p>
            <a:pPr lvl="1"/>
            <a:r>
              <a:rPr lang="en-US" dirty="0"/>
              <a:t>Focus on flying, especially with an inoperative engine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60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9E5DF2-E875-F300-46C5-B7065816A03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SA &amp; Disorientation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3C766-A9C7-04B1-0BBA-2130FF70D524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Maintain Situational Awareness &amp; Orientation</a:t>
            </a:r>
          </a:p>
          <a:p>
            <a:pPr lvl="1"/>
            <a:r>
              <a:rPr lang="en-US" sz="1700" dirty="0"/>
              <a:t>Starts with preflight planning – Know your options &amp; have a plan</a:t>
            </a:r>
          </a:p>
          <a:p>
            <a:pPr lvl="1"/>
            <a:r>
              <a:rPr lang="en-US" sz="1700" dirty="0"/>
              <a:t>Know where you are, what’s coming next, &amp; stay ahead of the airplane</a:t>
            </a:r>
          </a:p>
          <a:p>
            <a:pPr lvl="1"/>
            <a:r>
              <a:rPr lang="en-US" sz="1700" dirty="0"/>
              <a:t>If SA or orientation is lost, admit it, and fix it</a:t>
            </a:r>
          </a:p>
          <a:p>
            <a:r>
              <a:rPr lang="en-US" dirty="0"/>
              <a:t>Disoriented: Get the aircraft to a safe attitude, airspeed, and altitude </a:t>
            </a:r>
          </a:p>
          <a:p>
            <a:pPr lvl="1"/>
            <a:r>
              <a:rPr lang="en-US" dirty="0"/>
              <a:t>Zero side-slip at V</a:t>
            </a:r>
            <a:r>
              <a:rPr lang="en-US" baseline="-25000" dirty="0">
                <a:effectLst/>
              </a:rPr>
              <a:t>YSE </a:t>
            </a:r>
            <a:r>
              <a:rPr lang="en-US" dirty="0"/>
              <a:t>- never below V</a:t>
            </a:r>
            <a:r>
              <a:rPr lang="en-US" baseline="-25000" dirty="0">
                <a:effectLst/>
              </a:rPr>
              <a:t>MC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ArialMT"/>
              </a:rPr>
              <a:t> </a:t>
            </a:r>
          </a:p>
          <a:p>
            <a:pPr lvl="1"/>
            <a:r>
              <a:rPr lang="en-US" dirty="0">
                <a:effectLst/>
              </a:rPr>
              <a:t>Recover if below V</a:t>
            </a:r>
            <a:r>
              <a:rPr lang="en-US" baseline="-25000" dirty="0">
                <a:effectLst/>
              </a:rPr>
              <a:t>MC</a:t>
            </a:r>
          </a:p>
          <a:p>
            <a:r>
              <a:rPr lang="en-US" dirty="0">
                <a:effectLst/>
              </a:rPr>
              <a:t>Ask for Help when it’s Needed</a:t>
            </a:r>
          </a:p>
          <a:p>
            <a:pPr lvl="1"/>
            <a:r>
              <a:rPr lang="en-US" dirty="0"/>
              <a:t>ATC, Guard, other pilot/passengers,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0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50F09-BF48-404C-8847-A824ABA2D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36206"/>
            <a:ext cx="7315199" cy="4412244"/>
          </a:xfrm>
        </p:spPr>
        <p:txBody>
          <a:bodyPr>
            <a:normAutofit/>
          </a:bodyPr>
          <a:lstStyle/>
          <a:p>
            <a:r>
              <a:rPr lang="en-US" dirty="0"/>
              <a:t>#1 Task: Safely flying the airplane</a:t>
            </a:r>
          </a:p>
          <a:p>
            <a:r>
              <a:rPr lang="en-US" dirty="0"/>
              <a:t>Divide attention between the aircraft, scanning, &amp; communicating</a:t>
            </a:r>
          </a:p>
          <a:p>
            <a:pPr lvl="1"/>
            <a:r>
              <a:rPr lang="en-US" dirty="0"/>
              <a:t>No responsibility should take full attention for more than a short period</a:t>
            </a:r>
          </a:p>
          <a:p>
            <a:pPr lvl="1"/>
            <a:r>
              <a:rPr lang="en-US" dirty="0"/>
              <a:t>Verify aircraft performance often &amp; consistently during any checklists</a:t>
            </a:r>
          </a:p>
          <a:p>
            <a:r>
              <a:rPr lang="en-US" dirty="0"/>
              <a:t>Understand what needs to be accomplished and when</a:t>
            </a:r>
          </a:p>
          <a:p>
            <a:pPr lvl="1"/>
            <a:r>
              <a:rPr lang="en-US" dirty="0"/>
              <a:t>Use standard operating procedures &amp; checklists</a:t>
            </a:r>
          </a:p>
          <a:p>
            <a:r>
              <a:rPr lang="en-US" dirty="0"/>
              <a:t>Recognize when you’re behind and find a way to catch up</a:t>
            </a:r>
          </a:p>
          <a:p>
            <a:pPr lvl="1"/>
            <a:r>
              <a:rPr lang="en-US" dirty="0"/>
              <a:t>“Attack the closest alligator”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8E589A-61B4-87A4-C98D-DB5F1920FF8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Task Prioritization</a:t>
            </a:r>
          </a:p>
        </p:txBody>
      </p:sp>
    </p:spTree>
    <p:extLst>
      <p:ext uri="{BB962C8B-B14F-4D97-AF65-F5344CB8AC3E}">
        <p14:creationId xmlns:p14="http://schemas.microsoft.com/office/powerpoint/2010/main" val="3871604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DD3C8C2-E5E7-BB51-FEE1-EC56CBD7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4299908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10023</TotalTime>
  <Words>1208</Words>
  <Application>Microsoft Office PowerPoint</Application>
  <PresentationFormat>Widescreen</PresentationFormat>
  <Paragraphs>250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Bebas Neue</vt:lpstr>
      <vt:lpstr>Calibri</vt:lpstr>
      <vt:lpstr>Calibri Light</vt:lpstr>
      <vt:lpstr>Century Schoolbook</vt:lpstr>
      <vt:lpstr>Wingdings 2</vt:lpstr>
      <vt:lpstr>View</vt:lpstr>
      <vt:lpstr>Maneuvering with  one engine Inoperative</vt:lpstr>
      <vt:lpstr>Overview</vt:lpstr>
      <vt:lpstr>OEI Airspeeds &amp; Performance</vt:lpstr>
      <vt:lpstr>OEI Airspeeds &amp; Performance</vt:lpstr>
      <vt:lpstr>OEI Airspeeds &amp; Performance</vt:lpstr>
      <vt:lpstr>OEI Airspeeds &amp; Performance</vt:lpstr>
      <vt:lpstr>Managing an Engine Failure</vt:lpstr>
      <vt:lpstr>Managing an Engine Failure</vt:lpstr>
      <vt:lpstr>Managing an Engine Failure</vt:lpstr>
      <vt:lpstr>Maneuvering with OEI</vt:lpstr>
      <vt:lpstr>Common Errors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57</cp:revision>
  <dcterms:created xsi:type="dcterms:W3CDTF">2021-10-28T22:45:50Z</dcterms:created>
  <dcterms:modified xsi:type="dcterms:W3CDTF">2024-08-31T19:13:30Z</dcterms:modified>
</cp:coreProperties>
</file>